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429" r:id="rId3"/>
    <p:sldId id="431" r:id="rId4"/>
    <p:sldId id="432" r:id="rId5"/>
    <p:sldId id="435" r:id="rId6"/>
    <p:sldId id="430" r:id="rId7"/>
    <p:sldId id="418" r:id="rId8"/>
    <p:sldId id="428" r:id="rId9"/>
    <p:sldId id="409" r:id="rId10"/>
  </p:sldIdLst>
  <p:sldSz cx="12192000" cy="6858000"/>
  <p:notesSz cx="10018713" cy="144478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795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DEEBF7"/>
    <a:srgbClr val="000000"/>
    <a:srgbClr val="006392"/>
    <a:srgbClr val="2F528F"/>
    <a:srgbClr val="3C3C62"/>
    <a:srgbClr val="666699"/>
    <a:srgbClr val="114371"/>
    <a:srgbClr val="37375A"/>
    <a:srgbClr val="8F3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116" y="84"/>
      </p:cViewPr>
      <p:guideLst>
        <p:guide pos="3795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41441" cy="724900"/>
          </a:xfrm>
          <a:prstGeom prst="rect">
            <a:avLst/>
          </a:prstGeom>
        </p:spPr>
        <p:txBody>
          <a:bodyPr vert="horz" lIns="133753" tIns="66876" rIns="133753" bIns="66876" rtlCol="0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4953" y="2"/>
            <a:ext cx="4341441" cy="724900"/>
          </a:xfrm>
          <a:prstGeom prst="rect">
            <a:avLst/>
          </a:prstGeom>
        </p:spPr>
        <p:txBody>
          <a:bodyPr vert="horz" lIns="133753" tIns="66876" rIns="133753" bIns="66876" rtlCol="0"/>
          <a:lstStyle>
            <a:lvl1pPr algn="r">
              <a:defRPr sz="1700"/>
            </a:lvl1pPr>
          </a:lstStyle>
          <a:p>
            <a:fld id="{DBFC5D58-BAD7-44CC-98A9-AB3A23AFC71C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77863" y="1806575"/>
            <a:ext cx="8662987" cy="4873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753" tIns="66876" rIns="133753" bIns="6687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872" y="6953023"/>
            <a:ext cx="8014970" cy="5688837"/>
          </a:xfrm>
          <a:prstGeom prst="rect">
            <a:avLst/>
          </a:prstGeom>
        </p:spPr>
        <p:txBody>
          <a:bodyPr vert="horz" lIns="133753" tIns="66876" rIns="133753" bIns="6687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13722939"/>
            <a:ext cx="4341441" cy="724899"/>
          </a:xfrm>
          <a:prstGeom prst="rect">
            <a:avLst/>
          </a:prstGeom>
        </p:spPr>
        <p:txBody>
          <a:bodyPr vert="horz" lIns="133753" tIns="66876" rIns="133753" bIns="66876" rtlCol="0" anchor="b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4953" y="13722939"/>
            <a:ext cx="4341441" cy="724899"/>
          </a:xfrm>
          <a:prstGeom prst="rect">
            <a:avLst/>
          </a:prstGeom>
        </p:spPr>
        <p:txBody>
          <a:bodyPr vert="horz" lIns="133753" tIns="66876" rIns="133753" bIns="66876" rtlCol="0" anchor="b"/>
          <a:lstStyle>
            <a:lvl1pPr algn="r">
              <a:defRPr sz="1700"/>
            </a:lvl1pPr>
          </a:lstStyle>
          <a:p>
            <a:fld id="{118A17B1-8586-48ED-BEE2-5ACEAD2D95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300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A17B1-8586-48ED-BEE2-5ACEAD2D953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651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C7B56-AEEE-4BB2-80FB-9737DFBE51C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095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C7B56-AEEE-4BB2-80FB-9737DFBE51C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68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C7B56-AEEE-4BB2-80FB-9737DFBE51C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320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A17B1-8586-48ED-BEE2-5ACEAD2D953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970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A17B1-8586-48ED-BEE2-5ACEAD2D953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957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C7B56-AEEE-4BB2-80FB-9737DFBE51C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697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DD286F-6BAD-40A1-8336-1145809F47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F14A423-2EB1-4D52-9069-FD463E28D7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0CC64C-0BA4-4289-8534-283DA68B6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39AF-80D3-45AE-BE80-78E4F8288E27}" type="datetime1">
              <a:rPr lang="ru-RU" smtClean="0"/>
              <a:t>17.12.2021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D6732A-C5F5-4FF4-8586-3C0FFACA2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F525B5-1D21-4A21-8DCF-F603FFEC3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415-10EE-4959-9FAE-344CB642E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77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587990-55BF-4739-B701-84994DD47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4AAA666-104A-46F6-9FC9-91B807C60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4B5D2-90C5-49DA-B619-ACBF7ED6A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1D984-8DFA-4654-BFB4-A2CFE3680D6C}" type="datetime1">
              <a:rPr lang="ru-RU" smtClean="0"/>
              <a:t>17.12.2021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A9F39B-FEAA-4D8B-8D46-37C43CCEF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1BB5D4-AA53-480E-869B-C42ED6815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415-10EE-4959-9FAE-344CB642E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949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0F98B82-DECB-4F63-952B-3EDA6054F8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FB6AA49-1974-4473-A8C7-AFA3BF5818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18FBCB-B4CD-4C4B-B747-33751C8DE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8A029-7331-4FDC-B1CD-E4A613664E05}" type="datetime1">
              <a:rPr lang="ru-RU" smtClean="0"/>
              <a:t>17.12.2021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3930FE-7B84-421D-BE9F-3AEDA7F5F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538484-54DD-4A53-ABFD-076768CA6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415-10EE-4959-9FAE-344CB642E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217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3013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xmlns:p14="http://schemas.microsoft.com/office/powerpoint/2010/main" advClick="0"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C4C47E-A685-4FF8-AE64-5D1163F86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77AE19-9794-4CB0-ABD6-069AE9B89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A6D36E-5438-47E1-8473-C7E4B363D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18B9-829D-41DF-B477-C07512A38296}" type="datetime1">
              <a:rPr lang="ru-RU" smtClean="0"/>
              <a:t>17.12.2021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FF1E71A-CADA-41A8-824B-32A36623E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8C2C28-4951-4FED-B128-ED2E411F3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415-10EE-4959-9FAE-344CB642E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45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FC422E-A6E5-4CD3-977A-3556DDE15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6E760D5-36A8-4D2D-BAC2-85F201C22A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C7491D-42B6-4FFA-B871-A1128C6CF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C2B59-F2DA-4F00-944C-A8942FA07D3F}" type="datetime1">
              <a:rPr lang="ru-RU" smtClean="0"/>
              <a:t>17.12.2021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1C48FBE-0620-42EF-956B-BD1FB8787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4F4BFE-B96C-4F91-809B-FD9B05358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415-10EE-4959-9FAE-344CB642E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6904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A805F9-1EB1-4790-AF29-83782CE76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242358-A933-4580-832F-C638151185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0F63A0A-4066-4A43-BE18-C9FD1FFEBE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1343346-38F5-4CDE-9813-FD045149F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C3D7-B556-4DDD-AF2E-9F9A67FF75F7}" type="datetime1">
              <a:rPr lang="ru-RU" smtClean="0"/>
              <a:t>17.12.2021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6D66453-86EE-4A19-A7B0-3A4ED1F99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2A49A78-9A11-4ABF-9AEF-B976BF6A8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415-10EE-4959-9FAE-344CB642E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945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5955EB-512E-4B49-BF1B-B71D81828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80D85BF-9A0A-4991-8A89-ABC8EE13C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D298590-35BA-4604-A77E-B2AE51E6CD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CECD94D-03E3-4BF9-85A5-D7C00476C1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9F04596-0BC3-4313-A0DF-BDD6279DF8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642489D-CE2B-483C-A61E-50F8AF315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7724-69FB-4B8C-BC28-0A2DC12895EB}" type="datetime1">
              <a:rPr lang="ru-RU" smtClean="0"/>
              <a:t>17.12.2021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9734B82-DF93-45E3-88B7-C6C63C65A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2637C8F-1E14-4713-A833-68E23FE58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415-10EE-4959-9FAE-344CB642E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05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4F36E7-6A4E-4D69-9EA4-539185424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65775C7-3B77-4CEA-8392-27E29F767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5483-B241-4A74-8A78-3B12F392B995}" type="datetime1">
              <a:rPr lang="ru-RU" smtClean="0"/>
              <a:t>17.12.2021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3356FBA-7A0C-407A-8C1F-C923CB73B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2A67CEB-6463-41E7-98A5-C90164A3B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415-10EE-4959-9FAE-344CB642E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341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E76E490-2F93-4870-8188-92EDA6D48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919B2-8C30-402C-9BB9-7691CB717DF4}" type="datetime1">
              <a:rPr lang="ru-RU" smtClean="0"/>
              <a:t>17.12.2021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40D6336-7990-4EC1-840D-7C6CFD12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5EFE846-DF1C-4EA3-BDDF-C5D1AB151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415-10EE-4959-9FAE-344CB642E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567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124395-BF5A-401F-A33D-84A844E47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584577-EF84-4113-8E74-2B4351660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B177061-44AA-466C-B534-5ABD953EA0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219F67F-1EBE-4CA8-A46E-16236AE48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E743C-CACF-4F8D-987F-EBBE50464996}" type="datetime1">
              <a:rPr lang="ru-RU" smtClean="0"/>
              <a:t>17.12.2021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3FD8086-7F24-418E-B8D4-7940A10CA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D4B5BC2-2E81-4078-BABA-5EA77BD8E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415-10EE-4959-9FAE-344CB642E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465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5F4778-85A6-4CC0-B87C-48AB08F93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F52C635-342D-4E61-93EA-844FCD2A1A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000A4EB-B5A3-41C5-8D29-FCEE75C5D1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7EE589F-442D-4C74-9CE3-AD4E58C68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659DE-A0C8-40CC-9FA5-4EADE4DB1F59}" type="datetime1">
              <a:rPr lang="ru-RU" smtClean="0"/>
              <a:t>17.12.2021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52FAB69-D763-412A-AEBC-F8B73DD0C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CE2E34A-5C5F-4004-8721-F00279C7F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415-10EE-4959-9FAE-344CB642E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65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1483D6-925A-4BB8-BCDE-0DFDE4383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3411635-41FD-4754-B668-F5B524316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B5ED4E-FF35-47EA-B9FC-990DEF429D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36CE1-8818-4F54-9084-9A6312D1A555}" type="datetime1">
              <a:rPr lang="ru-RU" smtClean="0"/>
              <a:t>17.12.2021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71F347-6776-49C1-A796-42B63A8E7F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4B2603-A959-4101-AFD3-DBB000BD2E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BE415-10EE-4959-9FAE-344CB642E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437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 /><Relationship Id="rId3" Type="http://schemas.openxmlformats.org/officeDocument/2006/relationships/image" Target="../media/image2.png" /><Relationship Id="rId7" Type="http://schemas.openxmlformats.org/officeDocument/2006/relationships/image" Target="../media/image4.pn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2.xml" /><Relationship Id="rId6" Type="http://schemas.microsoft.com/office/2007/relationships/hdphoto" Target="../media/hdphoto2.wdp" /><Relationship Id="rId5" Type="http://schemas.openxmlformats.org/officeDocument/2006/relationships/image" Target="../media/image3.png" /><Relationship Id="rId4" Type="http://schemas.microsoft.com/office/2007/relationships/hdphoto" Target="../media/hdphoto1.wdp" /><Relationship Id="rId9" Type="http://schemas.openxmlformats.org/officeDocument/2006/relationships/image" Target="../media/image6.png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1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3.wdp" /><Relationship Id="rId3" Type="http://schemas.openxmlformats.org/officeDocument/2006/relationships/hyperlink" Target="mailto:yoshlar@chamber.uz" TargetMode="External" /><Relationship Id="rId7" Type="http://schemas.openxmlformats.org/officeDocument/2006/relationships/image" Target="../media/image11.png" /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10.png" /><Relationship Id="rId5" Type="http://schemas.openxmlformats.org/officeDocument/2006/relationships/image" Target="../media/image9.png" /><Relationship Id="rId4" Type="http://schemas.openxmlformats.org/officeDocument/2006/relationships/image" Target="../media/image8.png" /><Relationship Id="rId9" Type="http://schemas.openxmlformats.org/officeDocument/2006/relationships/image" Target="../media/image12.jpeg" 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 /><Relationship Id="rId3" Type="http://schemas.openxmlformats.org/officeDocument/2006/relationships/image" Target="../media/image13.png" /><Relationship Id="rId7" Type="http://schemas.openxmlformats.org/officeDocument/2006/relationships/image" Target="../media/image17.png" /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16.png" /><Relationship Id="rId11" Type="http://schemas.openxmlformats.org/officeDocument/2006/relationships/image" Target="../media/image21.png" /><Relationship Id="rId5" Type="http://schemas.openxmlformats.org/officeDocument/2006/relationships/image" Target="../media/image15.png" /><Relationship Id="rId10" Type="http://schemas.openxmlformats.org/officeDocument/2006/relationships/image" Target="../media/image20.png" /><Relationship Id="rId4" Type="http://schemas.openxmlformats.org/officeDocument/2006/relationships/image" Target="../media/image14.png" /><Relationship Id="rId9" Type="http://schemas.openxmlformats.org/officeDocument/2006/relationships/image" Target="../media/image19.png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 /><Relationship Id="rId7" Type="http://schemas.openxmlformats.org/officeDocument/2006/relationships/image" Target="../media/image26.png" /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12.xml" /><Relationship Id="rId6" Type="http://schemas.openxmlformats.org/officeDocument/2006/relationships/image" Target="../media/image25.png" /><Relationship Id="rId5" Type="http://schemas.openxmlformats.org/officeDocument/2006/relationships/image" Target="../media/image24.png" /><Relationship Id="rId4" Type="http://schemas.openxmlformats.org/officeDocument/2006/relationships/image" Target="../media/image23.png" 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 /><Relationship Id="rId13" Type="http://schemas.openxmlformats.org/officeDocument/2006/relationships/image" Target="../media/image38.emf" /><Relationship Id="rId18" Type="http://schemas.openxmlformats.org/officeDocument/2006/relationships/image" Target="../media/image43.png" /><Relationship Id="rId3" Type="http://schemas.openxmlformats.org/officeDocument/2006/relationships/image" Target="../media/image28.png" /><Relationship Id="rId7" Type="http://schemas.openxmlformats.org/officeDocument/2006/relationships/image" Target="../media/image32.png" /><Relationship Id="rId12" Type="http://schemas.openxmlformats.org/officeDocument/2006/relationships/image" Target="../media/image37.png" /><Relationship Id="rId17" Type="http://schemas.openxmlformats.org/officeDocument/2006/relationships/image" Target="../media/image42.png" /><Relationship Id="rId2" Type="http://schemas.openxmlformats.org/officeDocument/2006/relationships/image" Target="../media/image27.png" /><Relationship Id="rId16" Type="http://schemas.openxmlformats.org/officeDocument/2006/relationships/image" Target="../media/image41.jpe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31.png" /><Relationship Id="rId11" Type="http://schemas.openxmlformats.org/officeDocument/2006/relationships/image" Target="../media/image36.emf" /><Relationship Id="rId5" Type="http://schemas.openxmlformats.org/officeDocument/2006/relationships/image" Target="../media/image30.png" /><Relationship Id="rId15" Type="http://schemas.openxmlformats.org/officeDocument/2006/relationships/image" Target="../media/image40.png" /><Relationship Id="rId10" Type="http://schemas.openxmlformats.org/officeDocument/2006/relationships/image" Target="../media/image35.png" /><Relationship Id="rId4" Type="http://schemas.openxmlformats.org/officeDocument/2006/relationships/image" Target="../media/image29.png" /><Relationship Id="rId9" Type="http://schemas.openxmlformats.org/officeDocument/2006/relationships/image" Target="../media/image34.png" /><Relationship Id="rId14" Type="http://schemas.openxmlformats.org/officeDocument/2006/relationships/image" Target="../media/image39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830" y="143789"/>
            <a:ext cx="2302933" cy="2182998"/>
          </a:xfrm>
          <a:prstGeom prst="rect">
            <a:avLst/>
          </a:prstGeom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0FB6BFC9-A6B5-4934-991F-D6FD02B1CA57}"/>
              </a:ext>
            </a:extLst>
          </p:cNvPr>
          <p:cNvSpPr txBox="1">
            <a:spLocks/>
          </p:cNvSpPr>
          <p:nvPr/>
        </p:nvSpPr>
        <p:spPr>
          <a:xfrm>
            <a:off x="562062" y="2390863"/>
            <a:ext cx="11174135" cy="380342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z-Cyrl-UZ" sz="4000" b="1" dirty="0">
                <a:solidFill>
                  <a:srgbClr val="00206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Мавзу: </a:t>
            </a:r>
            <a:r>
              <a:rPr lang="uz-Cyrl-UZ" sz="4000" b="1" u="sng" dirty="0">
                <a:solidFill>
                  <a:srgbClr val="00206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Маҳаллада тадбиркорликни ривожлантириш, аҳоли бандлигини таъминлаш ва камбағалликни қисқартириш масалалари бўйича - ҳоким ёрдамчиси лавозимини жорий этиш</a:t>
            </a:r>
            <a:br>
              <a:rPr lang="uz-Cyrl-UZ" sz="4000" b="1" dirty="0">
                <a:solidFill>
                  <a:srgbClr val="C0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endParaRPr lang="uz-Cyrl-UZ" sz="4000" b="1" dirty="0">
              <a:solidFill>
                <a:srgbClr val="C00000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r>
              <a:rPr lang="uz-Cyrl-UZ" sz="4000" b="1" dirty="0">
                <a:solidFill>
                  <a:srgbClr val="C0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ТАҚДИМОТ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242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кругленный прямоугольник 16"/>
          <p:cNvSpPr/>
          <p:nvPr/>
        </p:nvSpPr>
        <p:spPr>
          <a:xfrm>
            <a:off x="189630" y="89101"/>
            <a:ext cx="11822138" cy="891132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701" algn="ctr"/>
            <a:r>
              <a:rPr lang="uz-Cyrl-UZ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Ҳар бир маҳаллада </a:t>
            </a:r>
            <a:r>
              <a:rPr lang="uz-Cyrl-U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Ҳоким ёрдамчиси</a:t>
            </a:r>
          </a:p>
          <a:p>
            <a:pPr marL="7701" algn="ctr"/>
            <a:r>
              <a:rPr lang="uz-Cyrl-U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лавозими жорий этилади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06088" y="1049391"/>
            <a:ext cx="11805680" cy="1069031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uz-Cyrl-UZ" altLang="ru-RU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Мақсадимиз – </a:t>
            </a:r>
            <a:r>
              <a:rPr lang="uz-Cyrl-UZ" altLang="ru-RU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аҳолини ортиқча сарсон қилмасдан </a:t>
            </a:r>
            <a:r>
              <a:rPr lang="uz-Cyrl-UZ" altLang="ru-RU" sz="23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“Маҳалладан чиқмай туриб барча хизматлардан фойдаланиш”</a:t>
            </a:r>
            <a:r>
              <a:rPr lang="uz-Cyrl-UZ" altLang="ru-RU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altLang="ru-RU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тамойили асосида давлат хизматларни тақдим этилишига имкон яратиш</a:t>
            </a:r>
            <a:endParaRPr lang="en-US" altLang="ru-RU" sz="2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8" name="Рисунок 87">
            <a:extLst>
              <a:ext uri="{FF2B5EF4-FFF2-40B4-BE49-F238E27FC236}">
                <a16:creationId xmlns:a16="http://schemas.microsoft.com/office/drawing/2014/main" id="{5C6CB0E6-937D-4890-869F-C1556FF9AFD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384" t="20335" r="12058" b="21868"/>
          <a:stretch/>
        </p:blipFill>
        <p:spPr>
          <a:xfrm>
            <a:off x="7409228" y="2931721"/>
            <a:ext cx="1431778" cy="1161515"/>
          </a:xfrm>
          <a:prstGeom prst="rect">
            <a:avLst/>
          </a:prstGeom>
        </p:spPr>
      </p:pic>
      <p:sp>
        <p:nvSpPr>
          <p:cNvPr id="89" name="Text Box 5">
            <a:extLst>
              <a:ext uri="{FF2B5EF4-FFF2-40B4-BE49-F238E27FC236}">
                <a16:creationId xmlns:a16="http://schemas.microsoft.com/office/drawing/2014/main" id="{DBFC6B4E-DA59-499D-B866-395448B5F0AD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603905" y="4898243"/>
            <a:ext cx="2173418" cy="132343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z-Cyrl-UZ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Ҳоким ёрдамчилари </a:t>
            </a:r>
            <a:r>
              <a:rPr lang="uz-Cyrl-UZ" alt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планшет</a:t>
            </a:r>
            <a:r>
              <a:rPr lang="uz-Cyrl-UZ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билан таъминланади</a:t>
            </a:r>
            <a:endParaRPr lang="en-US" alt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0" name="Рисунок 89">
            <a:extLst>
              <a:ext uri="{FF2B5EF4-FFF2-40B4-BE49-F238E27FC236}">
                <a16:creationId xmlns:a16="http://schemas.microsoft.com/office/drawing/2014/main" id="{016A98F6-1381-48C0-A943-2431F9014A2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437" t="13793" r="31012" b="13630"/>
          <a:stretch/>
        </p:blipFill>
        <p:spPr>
          <a:xfrm>
            <a:off x="2994505" y="2972894"/>
            <a:ext cx="1237696" cy="1161515"/>
          </a:xfrm>
          <a:prstGeom prst="rect">
            <a:avLst/>
          </a:prstGeom>
        </p:spPr>
      </p:pic>
      <p:sp>
        <p:nvSpPr>
          <p:cNvPr id="91" name="TextBox 90">
            <a:extLst>
              <a:ext uri="{FF2B5EF4-FFF2-40B4-BE49-F238E27FC236}">
                <a16:creationId xmlns:a16="http://schemas.microsoft.com/office/drawing/2014/main" id="{E3DBEC93-4CA7-4915-B772-7EF3ED2A0D53}"/>
              </a:ext>
            </a:extLst>
          </p:cNvPr>
          <p:cNvSpPr txBox="1"/>
          <p:nvPr/>
        </p:nvSpPr>
        <p:spPr>
          <a:xfrm>
            <a:off x="7090424" y="4915284"/>
            <a:ext cx="197254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z-Cyrl-UZ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“Онлайн маҳалла” </a:t>
            </a:r>
            <a:r>
              <a:rPr lang="uz-Cyrl-UZ" alt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платформаси </a:t>
            </a:r>
            <a:r>
              <a:rPr lang="uz-Cyrl-UZ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яратилади</a:t>
            </a:r>
            <a:endParaRPr lang="en-US" alt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" name="Picture 2" descr="C:\Users\imamatkulov\Downloads\study-icon-png-1__1_-removebg-preview.png">
            <a:extLst>
              <a:ext uri="{FF2B5EF4-FFF2-40B4-BE49-F238E27FC236}">
                <a16:creationId xmlns:a16="http://schemas.microsoft.com/office/drawing/2014/main" id="{3346BBA2-13B5-460A-B3D1-01F66702A4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05" y="3045655"/>
            <a:ext cx="1348041" cy="1050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3" name="Text Box 5">
            <a:extLst>
              <a:ext uri="{FF2B5EF4-FFF2-40B4-BE49-F238E27FC236}">
                <a16:creationId xmlns:a16="http://schemas.microsoft.com/office/drawing/2014/main" id="{92FD5410-E055-4D49-89E6-761E120CE406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5086788" y="4960190"/>
            <a:ext cx="1818903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z-Cyrl-UZ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Барча Ҳоким ёрдамчилари </a:t>
            </a:r>
            <a:r>
              <a:rPr lang="uz-Cyrl-UZ" alt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ўқитилади</a:t>
            </a:r>
            <a:endParaRPr lang="en-US" alt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4" name="Прямая соединительная линия 93">
            <a:extLst>
              <a:ext uri="{FF2B5EF4-FFF2-40B4-BE49-F238E27FC236}">
                <a16:creationId xmlns:a16="http://schemas.microsoft.com/office/drawing/2014/main" id="{1B2BA951-F482-42C5-AAB0-D7937E7DF30C}"/>
              </a:ext>
            </a:extLst>
          </p:cNvPr>
          <p:cNvCxnSpPr>
            <a:cxnSpLocks/>
            <a:stCxn id="60" idx="2"/>
          </p:cNvCxnSpPr>
          <p:nvPr/>
        </p:nvCxnSpPr>
        <p:spPr>
          <a:xfrm flipV="1">
            <a:off x="879713" y="4490327"/>
            <a:ext cx="9899999" cy="2228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5" name="Овал 94">
            <a:extLst>
              <a:ext uri="{FF2B5EF4-FFF2-40B4-BE49-F238E27FC236}">
                <a16:creationId xmlns:a16="http://schemas.microsoft.com/office/drawing/2014/main" id="{A7438E4A-A168-4F9E-B0F1-62863B2AF9DF}"/>
              </a:ext>
            </a:extLst>
          </p:cNvPr>
          <p:cNvSpPr/>
          <p:nvPr/>
        </p:nvSpPr>
        <p:spPr>
          <a:xfrm>
            <a:off x="3318924" y="4219593"/>
            <a:ext cx="572631" cy="564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Text Box 5">
            <a:extLst>
              <a:ext uri="{FF2B5EF4-FFF2-40B4-BE49-F238E27FC236}">
                <a16:creationId xmlns:a16="http://schemas.microsoft.com/office/drawing/2014/main" id="{B95D5A9D-6D72-4341-B03A-453A098D8410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9185235" y="4893526"/>
            <a:ext cx="2743910" cy="16312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z-Cyrl-UZ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Уларнинг фаолияти мониторинг қилинади ва меҳнати доимий </a:t>
            </a:r>
            <a:r>
              <a:rPr lang="uz-Cyrl-UZ" alt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рағбатлантириб</a:t>
            </a:r>
            <a:r>
              <a:rPr lang="uz-Cyrl-UZ" alt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борилади</a:t>
            </a:r>
            <a:endParaRPr lang="en-US" alt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7" name="Picture 10" descr="C:\Users\imamatkulov\Downloads\2083199-200-removebg-preview.png">
            <a:extLst>
              <a:ext uri="{FF2B5EF4-FFF2-40B4-BE49-F238E27FC236}">
                <a16:creationId xmlns:a16="http://schemas.microsoft.com/office/drawing/2014/main" id="{31916BBD-D1B1-4548-85B8-9856CC9CDA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7488" y="2951890"/>
            <a:ext cx="1246351" cy="1214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" name="Скругленный прямоугольник 238">
            <a:extLst>
              <a:ext uri="{FF2B5EF4-FFF2-40B4-BE49-F238E27FC236}">
                <a16:creationId xmlns:a16="http://schemas.microsoft.com/office/drawing/2014/main" id="{40665843-7998-4925-80A1-002307E11BFF}"/>
              </a:ext>
            </a:extLst>
          </p:cNvPr>
          <p:cNvSpPr/>
          <p:nvPr/>
        </p:nvSpPr>
        <p:spPr>
          <a:xfrm>
            <a:off x="189630" y="2234070"/>
            <a:ext cx="11805680" cy="543461"/>
          </a:xfrm>
          <a:prstGeom prst="roundRect">
            <a:avLst>
              <a:gd name="adj" fmla="val 7047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uz-Cyrl-UZ" sz="2800" b="1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Фаолиятни ташкил этиш босқичлари</a:t>
            </a:r>
          </a:p>
        </p:txBody>
      </p:sp>
      <p:sp>
        <p:nvSpPr>
          <p:cNvPr id="99" name="Овал 98">
            <a:extLst>
              <a:ext uri="{FF2B5EF4-FFF2-40B4-BE49-F238E27FC236}">
                <a16:creationId xmlns:a16="http://schemas.microsoft.com/office/drawing/2014/main" id="{AA5DCF4E-B61B-4876-96A9-F530C5A587CE}"/>
              </a:ext>
            </a:extLst>
          </p:cNvPr>
          <p:cNvSpPr/>
          <p:nvPr/>
        </p:nvSpPr>
        <p:spPr>
          <a:xfrm>
            <a:off x="5679297" y="4227484"/>
            <a:ext cx="572631" cy="564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Овал 99">
            <a:extLst>
              <a:ext uri="{FF2B5EF4-FFF2-40B4-BE49-F238E27FC236}">
                <a16:creationId xmlns:a16="http://schemas.microsoft.com/office/drawing/2014/main" id="{B16F2E2C-9801-4D58-B003-10C48B15BD0C}"/>
              </a:ext>
            </a:extLst>
          </p:cNvPr>
          <p:cNvSpPr/>
          <p:nvPr/>
        </p:nvSpPr>
        <p:spPr>
          <a:xfrm>
            <a:off x="7806453" y="4236272"/>
            <a:ext cx="572631" cy="548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Овал 100">
            <a:extLst>
              <a:ext uri="{FF2B5EF4-FFF2-40B4-BE49-F238E27FC236}">
                <a16:creationId xmlns:a16="http://schemas.microsoft.com/office/drawing/2014/main" id="{EC937D38-6664-4CEA-A65C-C9531A0976D7}"/>
              </a:ext>
            </a:extLst>
          </p:cNvPr>
          <p:cNvSpPr/>
          <p:nvPr/>
        </p:nvSpPr>
        <p:spPr>
          <a:xfrm>
            <a:off x="10226208" y="4235167"/>
            <a:ext cx="572631" cy="548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Прямоугольник: скругленные углы 101">
            <a:extLst>
              <a:ext uri="{FF2B5EF4-FFF2-40B4-BE49-F238E27FC236}">
                <a16:creationId xmlns:a16="http://schemas.microsoft.com/office/drawing/2014/main" id="{5BA28401-97F4-4745-96A8-B83ADFF0D8F2}"/>
              </a:ext>
            </a:extLst>
          </p:cNvPr>
          <p:cNvSpPr/>
          <p:nvPr/>
        </p:nvSpPr>
        <p:spPr>
          <a:xfrm>
            <a:off x="189631" y="2205096"/>
            <a:ext cx="11805680" cy="4464151"/>
          </a:xfrm>
          <a:prstGeom prst="roundRect">
            <a:avLst>
              <a:gd name="adj" fmla="val 1204"/>
            </a:avLst>
          </a:prstGeom>
          <a:noFill/>
          <a:ln w="19050">
            <a:solidFill>
              <a:srgbClr val="0063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Овал 59">
            <a:extLst>
              <a:ext uri="{FF2B5EF4-FFF2-40B4-BE49-F238E27FC236}">
                <a16:creationId xmlns:a16="http://schemas.microsoft.com/office/drawing/2014/main" id="{A7438E4A-A168-4F9E-B0F1-62863B2AF9DF}"/>
              </a:ext>
            </a:extLst>
          </p:cNvPr>
          <p:cNvSpPr/>
          <p:nvPr/>
        </p:nvSpPr>
        <p:spPr>
          <a:xfrm>
            <a:off x="879713" y="4240873"/>
            <a:ext cx="572632" cy="5434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24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 Box 5">
            <a:extLst>
              <a:ext uri="{FF2B5EF4-FFF2-40B4-BE49-F238E27FC236}">
                <a16:creationId xmlns:a16="http://schemas.microsoft.com/office/drawing/2014/main" id="{DBFC6B4E-DA59-499D-B866-395448B5F0AD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37220" y="4982898"/>
            <a:ext cx="1927140" cy="101566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z-Cyrl-UZ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Бино (хона) </a:t>
            </a:r>
            <a:br>
              <a:rPr lang="uz-Cyrl-UZ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z-Cyrl-UZ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билан таъминланади</a:t>
            </a:r>
            <a:endParaRPr lang="en-US" alt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951" y="2968428"/>
            <a:ext cx="1334073" cy="1250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839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000"/>
    </mc:Choice>
    <mc:Fallback xmlns="">
      <p:transition advClick="0" advTm="3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кругленный прямоугольник 16"/>
          <p:cNvSpPr/>
          <p:nvPr/>
        </p:nvSpPr>
        <p:spPr>
          <a:xfrm>
            <a:off x="122770" y="209372"/>
            <a:ext cx="11947428" cy="646332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701" algn="ctr"/>
            <a:r>
              <a:rPr lang="uz-Cyrl-UZ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Ҳоким ёрдамчиси </a:t>
            </a:r>
            <a:r>
              <a:rPr lang="uz-Cyrl-UZ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фаолиятини ташкил этиш</a:t>
            </a:r>
          </a:p>
        </p:txBody>
      </p:sp>
      <p:sp>
        <p:nvSpPr>
          <p:cNvPr id="218" name="Скругленный прямоугольник 322">
            <a:extLst>
              <a:ext uri="{FF2B5EF4-FFF2-40B4-BE49-F238E27FC236}">
                <a16:creationId xmlns:a16="http://schemas.microsoft.com/office/drawing/2014/main" id="{33A5A939-E702-43A3-AF16-8D0A49B7ECA3}"/>
              </a:ext>
            </a:extLst>
          </p:cNvPr>
          <p:cNvSpPr/>
          <p:nvPr/>
        </p:nvSpPr>
        <p:spPr bwMode="auto">
          <a:xfrm>
            <a:off x="189882" y="1310099"/>
            <a:ext cx="5906117" cy="2296268"/>
          </a:xfrm>
          <a:prstGeom prst="roundRect">
            <a:avLst/>
          </a:prstGeom>
          <a:ln>
            <a:solidFill>
              <a:srgbClr val="B331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uz-Cyrl-UZ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Скругленный прямоугольник 323">
            <a:extLst>
              <a:ext uri="{FF2B5EF4-FFF2-40B4-BE49-F238E27FC236}">
                <a16:creationId xmlns:a16="http://schemas.microsoft.com/office/drawing/2014/main" id="{5C373674-9CFD-47CE-98A0-B4E4823B4925}"/>
              </a:ext>
            </a:extLst>
          </p:cNvPr>
          <p:cNvSpPr/>
          <p:nvPr/>
        </p:nvSpPr>
        <p:spPr bwMode="auto">
          <a:xfrm>
            <a:off x="635605" y="992042"/>
            <a:ext cx="4996073" cy="733168"/>
          </a:xfrm>
          <a:prstGeom prst="roundRect">
            <a:avLst>
              <a:gd name="adj" fmla="val 31786"/>
            </a:avLst>
          </a:prstGeom>
          <a:gradFill flip="none" rotWithShape="1">
            <a:gsLst>
              <a:gs pos="0">
                <a:srgbClr val="E44D00">
                  <a:shade val="30000"/>
                  <a:satMod val="115000"/>
                </a:srgbClr>
              </a:gs>
              <a:gs pos="50000">
                <a:srgbClr val="E44D00">
                  <a:shade val="67500"/>
                  <a:satMod val="115000"/>
                </a:srgbClr>
              </a:gs>
              <a:gs pos="100000">
                <a:srgbClr val="E44D00">
                  <a:shade val="100000"/>
                  <a:satMod val="115000"/>
                </a:srgbClr>
              </a:gs>
            </a:gsLst>
            <a:lin ang="10800000" scaled="1"/>
            <a:tileRect/>
          </a:gra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z-Cyrl-UZ" sz="2400" b="1" dirty="0">
                <a:latin typeface="Arial" panose="020B0604020202020204" pitchFamily="34" charset="0"/>
                <a:cs typeface="Arial" panose="020B0604020202020204" pitchFamily="34" charset="0"/>
              </a:rPr>
              <a:t>Фаолият юритиши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Прямоугольник 306">
            <a:extLst>
              <a:ext uri="{FF2B5EF4-FFF2-40B4-BE49-F238E27FC236}">
                <a16:creationId xmlns:a16="http://schemas.microsoft.com/office/drawing/2014/main" id="{A9DCBFCD-CA93-473F-8710-0FC572A301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305" y="1706556"/>
            <a:ext cx="5748479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uz-Cyrl-UZ" altLang="ru-RU" sz="2000" b="1" dirty="0">
                <a:solidFill>
                  <a:srgbClr val="813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Ҳоким ёрдамчиси Марказга бўйсунади, бир вақтнинг ўзида унинг фаолияти туман (шаҳар) ҳокимининг молия-иқтисодиёт ва камбағалликни қисқартириш масалалари бўйича биринчи ўринбосари томонидан мувофиқлаштирилади.</a:t>
            </a:r>
          </a:p>
        </p:txBody>
      </p:sp>
      <p:sp>
        <p:nvSpPr>
          <p:cNvPr id="224" name="Скругленный прямоугольник 322">
            <a:extLst>
              <a:ext uri="{FF2B5EF4-FFF2-40B4-BE49-F238E27FC236}">
                <a16:creationId xmlns:a16="http://schemas.microsoft.com/office/drawing/2014/main" id="{BBEAF9BF-A0B8-4592-A519-CA767D5EFBB4}"/>
              </a:ext>
            </a:extLst>
          </p:cNvPr>
          <p:cNvSpPr/>
          <p:nvPr/>
        </p:nvSpPr>
        <p:spPr bwMode="auto">
          <a:xfrm>
            <a:off x="6317597" y="4341755"/>
            <a:ext cx="5667833" cy="2306873"/>
          </a:xfrm>
          <a:prstGeom prst="roundRect">
            <a:avLst/>
          </a:prstGeom>
          <a:ln>
            <a:solidFill>
              <a:srgbClr val="00AC9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uz-Cyrl-U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" name="Скругленный прямоугольник 323">
            <a:extLst>
              <a:ext uri="{FF2B5EF4-FFF2-40B4-BE49-F238E27FC236}">
                <a16:creationId xmlns:a16="http://schemas.microsoft.com/office/drawing/2014/main" id="{1B8A67B7-06E0-4A6E-8B33-9E8CB48A1E40}"/>
              </a:ext>
            </a:extLst>
          </p:cNvPr>
          <p:cNvSpPr/>
          <p:nvPr/>
        </p:nvSpPr>
        <p:spPr bwMode="auto">
          <a:xfrm>
            <a:off x="6973367" y="3909685"/>
            <a:ext cx="4583027" cy="663214"/>
          </a:xfrm>
          <a:prstGeom prst="roundRect">
            <a:avLst>
              <a:gd name="adj" fmla="val 31786"/>
            </a:avLst>
          </a:prstGeom>
          <a:gradFill flip="none" rotWithShape="1">
            <a:gsLst>
              <a:gs pos="0">
                <a:srgbClr val="00AC9D">
                  <a:shade val="30000"/>
                  <a:satMod val="115000"/>
                </a:srgbClr>
              </a:gs>
              <a:gs pos="50000">
                <a:srgbClr val="00AC9D">
                  <a:shade val="67500"/>
                  <a:satMod val="115000"/>
                </a:srgbClr>
              </a:gs>
              <a:gs pos="100000">
                <a:srgbClr val="00AC9D">
                  <a:shade val="100000"/>
                  <a:satMod val="115000"/>
                </a:srgbClr>
              </a:gs>
            </a:gsLst>
            <a:lin ang="10800000" scaled="1"/>
            <a:tileRect/>
          </a:gra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z-Cyrl-UZ" sz="2400" b="1" dirty="0">
                <a:latin typeface="Arial" panose="020B0604020202020204" pitchFamily="34" charset="0"/>
                <a:cs typeface="Arial" panose="020B0604020202020204" pitchFamily="34" charset="0"/>
              </a:rPr>
              <a:t>Лавозим талаблари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Прямоугольник 306">
            <a:extLst>
              <a:ext uri="{FF2B5EF4-FFF2-40B4-BE49-F238E27FC236}">
                <a16:creationId xmlns:a16="http://schemas.microsoft.com/office/drawing/2014/main" id="{8EA3B8B1-0A33-480E-B7B0-E942E1864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4976" y="4630948"/>
            <a:ext cx="5687141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uz-Cyrl-UZ" altLang="ru-RU" sz="19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Ҳоким ёрдамчилигига </a:t>
            </a:r>
            <a:r>
              <a:rPr lang="uz-Cyrl-UZ" altLang="ru-RU" sz="1900" b="1" dirty="0">
                <a:solidFill>
                  <a:srgbClr val="0099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иқтисодиёт ва инвестиция комплексига кирувчи вазирлик ва идоралар, ҳамда уларнинг ҳудудий бўлинмаларининг бўлим (шўъба) бошлиғидан паст бўлмаган лавозимда ишловчи раҳбар ходимлардан тайинланади.</a:t>
            </a:r>
          </a:p>
        </p:txBody>
      </p:sp>
      <p:sp>
        <p:nvSpPr>
          <p:cNvPr id="70" name="Скругленный прямоугольник 322">
            <a:extLst>
              <a:ext uri="{FF2B5EF4-FFF2-40B4-BE49-F238E27FC236}">
                <a16:creationId xmlns:a16="http://schemas.microsoft.com/office/drawing/2014/main" id="{68940CDB-FA49-407F-849B-83CFDFA3DE87}"/>
              </a:ext>
            </a:extLst>
          </p:cNvPr>
          <p:cNvSpPr/>
          <p:nvPr/>
        </p:nvSpPr>
        <p:spPr bwMode="auto">
          <a:xfrm>
            <a:off x="6316910" y="1310099"/>
            <a:ext cx="5685208" cy="2296268"/>
          </a:xfrm>
          <a:prstGeom prst="roundRect">
            <a:avLst/>
          </a:prstGeom>
          <a:ln>
            <a:solidFill>
              <a:srgbClr val="125DA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uz-Cyrl-UZ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Скругленный прямоугольник 323">
            <a:extLst>
              <a:ext uri="{FF2B5EF4-FFF2-40B4-BE49-F238E27FC236}">
                <a16:creationId xmlns:a16="http://schemas.microsoft.com/office/drawing/2014/main" id="{C02F2769-C484-4902-B1BF-780C18091825}"/>
              </a:ext>
            </a:extLst>
          </p:cNvPr>
          <p:cNvSpPr/>
          <p:nvPr/>
        </p:nvSpPr>
        <p:spPr bwMode="auto">
          <a:xfrm>
            <a:off x="6973367" y="975264"/>
            <a:ext cx="4583027" cy="733168"/>
          </a:xfrm>
          <a:prstGeom prst="roundRect">
            <a:avLst>
              <a:gd name="adj" fmla="val 26746"/>
            </a:avLst>
          </a:prstGeom>
          <a:gradFill flip="none" rotWithShape="1">
            <a:gsLst>
              <a:gs pos="0">
                <a:srgbClr val="0272BC">
                  <a:shade val="30000"/>
                  <a:satMod val="115000"/>
                </a:srgbClr>
              </a:gs>
              <a:gs pos="50000">
                <a:srgbClr val="0272BC">
                  <a:shade val="67500"/>
                  <a:satMod val="115000"/>
                </a:srgbClr>
              </a:gs>
              <a:gs pos="100000">
                <a:srgbClr val="0272BC">
                  <a:shade val="100000"/>
                  <a:satMod val="115000"/>
                </a:srgbClr>
              </a:gs>
            </a:gsLst>
            <a:lin ang="10800000" scaled="1"/>
            <a:tileRect/>
          </a:gra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z-Cyrl-UZ" sz="2400" b="1" dirty="0">
                <a:latin typeface="Arial" panose="020B0604020202020204" pitchFamily="34" charset="0"/>
                <a:cs typeface="Arial" panose="020B0604020202020204" pitchFamily="34" charset="0"/>
              </a:rPr>
              <a:t>Ҳоким ёрдамчиси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Прямоугольник 306">
            <a:extLst>
              <a:ext uri="{FF2B5EF4-FFF2-40B4-BE49-F238E27FC236}">
                <a16:creationId xmlns:a16="http://schemas.microsoft.com/office/drawing/2014/main" id="{F843633D-E9E5-40AB-B974-C67B41D8E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6910" y="1651916"/>
            <a:ext cx="5650061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uz-Cyrl-UZ" alt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тадбиркорликни ривожлантириш, фуқароларнинг бизнес лойиҳа ва ташаббусларини қўллаб-қувватлаш, аҳоли бандлигини таъминлаш ҳамда камбағалликни қисқартириш масалалари бўйича фаолият олиб боради.</a:t>
            </a:r>
          </a:p>
        </p:txBody>
      </p:sp>
      <p:sp>
        <p:nvSpPr>
          <p:cNvPr id="62" name="Скругленный прямоугольник 322">
            <a:extLst>
              <a:ext uri="{FF2B5EF4-FFF2-40B4-BE49-F238E27FC236}">
                <a16:creationId xmlns:a16="http://schemas.microsoft.com/office/drawing/2014/main" id="{BBEAF9BF-A0B8-4592-A519-CA767D5EFBB4}"/>
              </a:ext>
            </a:extLst>
          </p:cNvPr>
          <p:cNvSpPr/>
          <p:nvPr/>
        </p:nvSpPr>
        <p:spPr bwMode="auto">
          <a:xfrm>
            <a:off x="189883" y="4341755"/>
            <a:ext cx="5906116" cy="2306873"/>
          </a:xfrm>
          <a:prstGeom prst="roundRect">
            <a:avLst/>
          </a:prstGeom>
          <a:ln>
            <a:solidFill>
              <a:srgbClr val="2F528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uz-Cyrl-U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Скругленный прямоугольник 323">
            <a:extLst>
              <a:ext uri="{FF2B5EF4-FFF2-40B4-BE49-F238E27FC236}">
                <a16:creationId xmlns:a16="http://schemas.microsoft.com/office/drawing/2014/main" id="{1B8A67B7-06E0-4A6E-8B33-9E8CB48A1E40}"/>
              </a:ext>
            </a:extLst>
          </p:cNvPr>
          <p:cNvSpPr/>
          <p:nvPr/>
        </p:nvSpPr>
        <p:spPr bwMode="auto">
          <a:xfrm>
            <a:off x="635606" y="3901526"/>
            <a:ext cx="4996073" cy="712437"/>
          </a:xfrm>
          <a:prstGeom prst="roundRect">
            <a:avLst>
              <a:gd name="adj" fmla="val 31786"/>
            </a:avLst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z-Cyrl-UZ" sz="2400" b="1" dirty="0">
                <a:latin typeface="Arial" panose="020B0604020202020204" pitchFamily="34" charset="0"/>
                <a:cs typeface="Arial" panose="020B0604020202020204" pitchFamily="34" charset="0"/>
              </a:rPr>
              <a:t>Ҳамкорлик йўналиши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Прямоугольник 306">
            <a:extLst>
              <a:ext uri="{FF2B5EF4-FFF2-40B4-BE49-F238E27FC236}">
                <a16:creationId xmlns:a16="http://schemas.microsoft.com/office/drawing/2014/main" id="{8EA3B8B1-0A33-480E-B7B0-E942E1864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570" y="4586918"/>
            <a:ext cx="581821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uz-Cyrl-UZ" alt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Ҳоким ёрдамчиси</a:t>
            </a:r>
            <a:r>
              <a:rPr lang="uz-Cyrl-UZ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аҳолининг тадбиркорлик фаолиятини қўллаб-қувватлаш ва бандлигини таъминлашга тегишли вазирлик ва идораларнинг биринчи раҳбарлари ҳар томонлама кўмак беришга шахсан жавобгар бўлади. </a:t>
            </a:r>
          </a:p>
        </p:txBody>
      </p:sp>
    </p:spTree>
    <p:extLst>
      <p:ext uri="{BB962C8B-B14F-4D97-AF65-F5344CB8AC3E}">
        <p14:creationId xmlns:p14="http://schemas.microsoft.com/office/powerpoint/2010/main" val="3754687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000"/>
    </mc:Choice>
    <mc:Fallback xmlns="">
      <p:transition advClick="0" advTm="3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Скругленный прямоугольник 238">
            <a:extLst>
              <a:ext uri="{FF2B5EF4-FFF2-40B4-BE49-F238E27FC236}">
                <a16:creationId xmlns:a16="http://schemas.microsoft.com/office/drawing/2014/main" id="{40665843-7998-4925-80A1-002307E11BFF}"/>
              </a:ext>
            </a:extLst>
          </p:cNvPr>
          <p:cNvSpPr/>
          <p:nvPr/>
        </p:nvSpPr>
        <p:spPr>
          <a:xfrm>
            <a:off x="285228" y="1963638"/>
            <a:ext cx="11652306" cy="671334"/>
          </a:xfrm>
          <a:prstGeom prst="roundRect">
            <a:avLst>
              <a:gd name="adj" fmla="val 7047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z-Cyrl-UZ" altLang="ru-RU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ru-RU" altLang="ru-RU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Маҳаллабай ишлаш марказининг</a:t>
            </a:r>
            <a:endParaRPr kumimoji="0" lang="ru-RU" altLang="ru-RU" sz="1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НАМУНАВИЙ ТУЗИЛМАСИ</a:t>
            </a:r>
            <a:endParaRPr kumimoji="0" lang="ru-RU" altLang="ru-RU" sz="1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85227" y="49952"/>
            <a:ext cx="11652308" cy="916171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701" algn="ctr"/>
            <a:r>
              <a:rPr lang="uz-Cyrl-U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Республиканинг</a:t>
            </a:r>
            <a:r>
              <a:rPr lang="uz-Cyrl-U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ҳар бир </a:t>
            </a:r>
            <a:r>
              <a:rPr lang="uz-Cyrl-U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туман ва шаҳар ҳокимликлари таркибида </a:t>
            </a:r>
            <a:r>
              <a:rPr lang="uz-Cyrl-U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Ҳоким ёрдамчи</a:t>
            </a:r>
            <a:r>
              <a:rPr lang="uz-Cyrl-U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лари фаолиятини мувофиқлаштириш бўйича </a:t>
            </a:r>
            <a:r>
              <a:rPr lang="uz-Cyrl-UZ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Маҳаллабай ишлаш маркази</a:t>
            </a:r>
            <a:r>
              <a:rPr lang="uz-Cyrl-U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ташкил этилади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162449" y="2720065"/>
            <a:ext cx="3890982" cy="43854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z-Cyrl-UZ" alt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Директор</a:t>
            </a:r>
            <a:endParaRPr lang="uz-Cyrl-UZ" alt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85228" y="1003832"/>
            <a:ext cx="11652308" cy="869407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701" algn="ctr"/>
            <a:r>
              <a:rPr lang="uz-Cyrl-UZ" alt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Маҳаллабай ишлаш маркази – </a:t>
            </a:r>
            <a:r>
              <a:rPr lang="uz-Cyrl-UZ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аҳоли бандлигини таъминлаш орқали камбағалликни қисқартириш, тадбиркорликни ривожлантириш, касб-ҳунар ва тадбиркорликка ўқитиш ҳамда уларнинг тадбиркорлик ташаббусини қўллаб-қувватлаш, маҳалладаги инфратузилма билан боғлиқ муаммоларни ҳал этиш мақсадида ташкил этилади.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3" name="Прямая соединительная линия 52">
            <a:extLst>
              <a:ext uri="{FF2B5EF4-FFF2-40B4-BE49-F238E27FC236}">
                <a16:creationId xmlns:a16="http://schemas.microsoft.com/office/drawing/2014/main" id="{3FA5E1D5-661C-4E5A-957C-DF0D9A9F72C2}"/>
              </a:ext>
            </a:extLst>
          </p:cNvPr>
          <p:cNvCxnSpPr>
            <a:cxnSpLocks/>
          </p:cNvCxnSpPr>
          <p:nvPr/>
        </p:nvCxnSpPr>
        <p:spPr>
          <a:xfrm>
            <a:off x="1669409" y="3362557"/>
            <a:ext cx="8741329" cy="1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id="{1F53ED7F-A16E-4B7A-9A54-24C55A4C1D76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1669409" y="3362557"/>
            <a:ext cx="4196" cy="22358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id="{D8A575DA-F194-4CC2-A49F-2A362D547BB3}"/>
              </a:ext>
            </a:extLst>
          </p:cNvPr>
          <p:cNvCxnSpPr>
            <a:cxnSpLocks/>
          </p:cNvCxnSpPr>
          <p:nvPr/>
        </p:nvCxnSpPr>
        <p:spPr>
          <a:xfrm>
            <a:off x="10410738" y="3362557"/>
            <a:ext cx="0" cy="31242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>
            <a:extLst>
              <a:ext uri="{FF2B5EF4-FFF2-40B4-BE49-F238E27FC236}">
                <a16:creationId xmlns:a16="http://schemas.microsoft.com/office/drawing/2014/main" id="{523EB252-C0D4-4BA1-9730-4ABCA4741D76}"/>
              </a:ext>
            </a:extLst>
          </p:cNvPr>
          <p:cNvCxnSpPr>
            <a:cxnSpLocks/>
          </p:cNvCxnSpPr>
          <p:nvPr/>
        </p:nvCxnSpPr>
        <p:spPr>
          <a:xfrm flipH="1">
            <a:off x="6084093" y="3170999"/>
            <a:ext cx="1510" cy="453284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285227" y="3586137"/>
            <a:ext cx="2776755" cy="9833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z-Cyrl-UZ" altLang="ru-RU" sz="16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uz-Cyrl-UZ" alt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Тадбиркорликни ривожлантириш бўлими</a:t>
            </a:r>
            <a:endParaRPr lang="uz-Cyrl-UZ" alt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uz-Cyrl-UZ" altLang="ru-RU" sz="16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1-3*</a:t>
            </a:r>
            <a:endParaRPr lang="uz-Cyrl-UZ" alt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763505" y="3581195"/>
            <a:ext cx="4390821" cy="9833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Cyrl-UZ" alt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Касб-ҳунар ва тадбиркорликка ўқитиш ҳамда бандликка кўмаклашиш бўлими</a:t>
            </a:r>
          </a:p>
          <a:p>
            <a:pPr algn="r"/>
            <a:r>
              <a:rPr lang="uz-Cyrl-UZ" altLang="ru-RU" sz="16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1-3*</a:t>
            </a:r>
            <a:endParaRPr lang="uz-Cyrl-UZ" alt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8841996" y="3606221"/>
            <a:ext cx="3061582" cy="9632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z-Cyrl-UZ" altLang="ru-RU" sz="16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Маҳаллаларда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инфратузилмани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ривожлантириш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бўлими</a:t>
            </a:r>
            <a:endParaRPr lang="ru-RU" alt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/>
            <a:r>
              <a:rPr lang="uz-Cyrl-UZ" altLang="ru-RU" sz="16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0-2*</a:t>
            </a:r>
            <a:endParaRPr lang="uz-Cyrl-UZ" alt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85227" y="4638543"/>
            <a:ext cx="11652307" cy="66654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uz-Cyrl-UZ" altLang="ru-RU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z-Cyrl-UZ" alt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Маҳалларда тадбиркорликни ривожлантириш, аҳоли бандлигини таъминлаш ва камбағалликни </a:t>
            </a:r>
            <a:br>
              <a:rPr lang="uz-Cyrl-UZ" alt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z-Cyrl-UZ" alt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қисқартириш масалалари бўйича </a:t>
            </a:r>
            <a:r>
              <a:rPr lang="uz-Cyrl-UZ" altLang="ru-RU" sz="16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ҳоким ёрдамчилари**</a:t>
            </a:r>
            <a:endParaRPr lang="uz-Cyrl-UZ" altLang="ru-RU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85229" y="5377886"/>
            <a:ext cx="2776754" cy="13661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80975" algn="ctr"/>
            <a:r>
              <a:rPr lang="uz-Cyrl-UZ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Бошқарув ходимларининг умумий чекланган сони — </a:t>
            </a:r>
            <a:r>
              <a:rPr lang="uz-Cyrl-UZ" sz="1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3-9 нафар</a:t>
            </a:r>
            <a:endParaRPr lang="ru-RU" sz="17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3307499" y="5408169"/>
            <a:ext cx="3730863" cy="133586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80975" algn="ctr"/>
            <a:r>
              <a:rPr lang="uz-Cyrl-UZ" sz="1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uz-Cyrl-UZ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Бошқарув ходимларининг чекланган сони туман (шаҳар)лардаги маҳалла фуқаролар йиғини сонидан келиб чиқиб белгиланади</a:t>
            </a:r>
            <a:endParaRPr lang="ru-RU" sz="1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7290033" y="5408170"/>
            <a:ext cx="4640621" cy="13358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80975" algn="ctr"/>
            <a:r>
              <a:rPr lang="uz-Cyrl-UZ" sz="17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**</a:t>
            </a:r>
            <a:r>
              <a:rPr lang="uz-Cyrl-UZ" sz="17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туман (шаҳар)лардаги маҳалла фуқаролар йиғини сонидан келиб чиқиб, ҳар бир маҳалла фуқаролар йиғинига </a:t>
            </a:r>
            <a:r>
              <a:rPr lang="uz-Cyrl-UZ" sz="17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нафардан</a:t>
            </a:r>
            <a:r>
              <a:rPr lang="uz-Cyrl-UZ" sz="17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Ҳоким ёрдамчиси бириктирилади</a:t>
            </a:r>
            <a:endParaRPr lang="ru-RU" sz="1700" b="1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67" name="Прямая соединительная линия 66">
            <a:extLst>
              <a:ext uri="{FF2B5EF4-FFF2-40B4-BE49-F238E27FC236}">
                <a16:creationId xmlns:a16="http://schemas.microsoft.com/office/drawing/2014/main" id="{33B0491E-2316-4B7C-834F-04EBE804D241}"/>
              </a:ext>
            </a:extLst>
          </p:cNvPr>
          <p:cNvCxnSpPr>
            <a:cxnSpLocks/>
          </p:cNvCxnSpPr>
          <p:nvPr/>
        </p:nvCxnSpPr>
        <p:spPr>
          <a:xfrm>
            <a:off x="3411988" y="3354553"/>
            <a:ext cx="0" cy="128399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762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000"/>
    </mc:Choice>
    <mc:Fallback xmlns="">
      <p:transition advClick="0" advTm="3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72428" y="99587"/>
            <a:ext cx="12032055" cy="61071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Ҳоким ёрдамчиси</a:t>
            </a:r>
            <a:r>
              <a:rPr lang="uz-Cyrl-UZ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нинг фаолияти йўналишлари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63368" y="2749744"/>
            <a:ext cx="5432912" cy="529658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z-Cyrl-UZ" sz="1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Оилавий тадбиркорлик дастури </a:t>
            </a:r>
            <a:r>
              <a:rPr lang="uz-Cyrl-UZ" sz="1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доирасида кредитлар олишга кўмаклашиш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63368" y="3442883"/>
            <a:ext cx="5432912" cy="1581218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uz-Cyrl-UZ" sz="1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маҳалланинг ихтисослашувидан келиб чиқиб, кооперация асосида тадбиркорлик фаолиятини йўлга қўйиш истагини билдирган </a:t>
            </a:r>
            <a:r>
              <a:rPr lang="uz-Cyrl-UZ" sz="1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“етакчи” тадбиркорларга имтиёзли кредитлар ажратишни ташкил этиш </a:t>
            </a:r>
            <a:r>
              <a:rPr lang="uz-Cyrl-UZ" sz="1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ҳамда уларга мустақил тадбиркорлик билан шуғулланиш салоҳиятига эга бўлмаган аҳолини ўз фаолиятини йўлга қўйиши учун бириктириш; </a:t>
            </a:r>
            <a:endParaRPr lang="ru-RU" sz="15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64736" y="1646001"/>
            <a:ext cx="5416279" cy="940262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uz-Cyrl-UZ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маҳалланинг ички имкониятлари, ихтисослашувидан келиб чиқиб, ривожлантиришга туртки берадиган омиллар ва йўналишларни белгилаш, уларни ишга солиш орқали маҳалланинг </a:t>
            </a:r>
            <a:r>
              <a:rPr lang="uz-Cyrl-UZ" sz="1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иқтисодий ўсишини </a:t>
            </a:r>
            <a:r>
              <a:rPr lang="uz-Cyrl-UZ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таъминлаш;</a:t>
            </a:r>
            <a:endParaRPr lang="ru-RU" sz="15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72689" y="5162639"/>
            <a:ext cx="5408326" cy="1439570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uz-Cyrl-UZ" sz="1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маҳалладаги ишсиз аҳолига иссиқхона қуриш, томорқасини суғориш учун вертикал суғориш қудуқларини бурғилаш, қишлоқ хўжалиги кооперативига аъзо бўлиш, асбоб-ускуна ва меҳнат қуролларини харид қилиш, бино ва иншоотнинг ижара тўлови ҳамда касб-ҳунар ва тадбиркорликка ўқиши учун</a:t>
            </a:r>
            <a:r>
              <a:rPr lang="uz-Cyrl-UZ" sz="15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z-Cyrl-UZ" sz="15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субсидиялар олишга кўмаклашиш;</a:t>
            </a:r>
          </a:p>
        </p:txBody>
      </p:sp>
      <p:cxnSp>
        <p:nvCxnSpPr>
          <p:cNvPr id="22" name="Прямая соединительная линия 21"/>
          <p:cNvCxnSpPr>
            <a:cxnSpLocks/>
          </p:cNvCxnSpPr>
          <p:nvPr/>
        </p:nvCxnSpPr>
        <p:spPr>
          <a:xfrm>
            <a:off x="6419863" y="931178"/>
            <a:ext cx="0" cy="5712903"/>
          </a:xfrm>
          <a:prstGeom prst="line">
            <a:avLst/>
          </a:prstGeom>
          <a:ln w="3810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4" name="Скругленный прямоугольник 23"/>
          <p:cNvSpPr/>
          <p:nvPr/>
        </p:nvSpPr>
        <p:spPr>
          <a:xfrm>
            <a:off x="7234730" y="2252727"/>
            <a:ext cx="4848665" cy="990600"/>
          </a:xfrm>
          <a:prstGeom prst="roundRect">
            <a:avLst/>
          </a:prstGeom>
          <a:solidFill>
            <a:schemeClr val="bg1"/>
          </a:solidFill>
          <a:ln w="285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z-Cyrl-UZ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ишсиз аҳолининг, айниқса, ёшлар ва хотин-қизларнинг иштиёқини ўрганиш орқали уларни </a:t>
            </a:r>
            <a:r>
              <a:rPr lang="uz-Cyrl-UZ" sz="1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касб-ҳунар ва тадбиркорликка ўргатувчи ўқув марказларига йўналтириш;</a:t>
            </a:r>
            <a:endParaRPr lang="uz-Cyrl-UZ" sz="15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246293" y="3395443"/>
            <a:ext cx="4858190" cy="948581"/>
          </a:xfrm>
          <a:prstGeom prst="roundRect">
            <a:avLst/>
          </a:prstGeom>
          <a:solidFill>
            <a:schemeClr val="bg1"/>
          </a:solidFill>
          <a:ln w="285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z-Cyrl-UZ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маҳалладаги </a:t>
            </a:r>
            <a:r>
              <a:rPr lang="uz-Cyrl-UZ" sz="1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бўш бино ва ер майдонларини</a:t>
            </a:r>
            <a:r>
              <a:rPr lang="uz-Cyrl-UZ" sz="1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аниқлаб, уларни белгиланган тартибда тадбиркорлик субъектларига ажратиш бўйича тегишли ташкилотларга таклифлар киритиш;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246293" y="4463118"/>
            <a:ext cx="4858190" cy="1224618"/>
          </a:xfrm>
          <a:prstGeom prst="roundRect">
            <a:avLst/>
          </a:prstGeom>
          <a:solidFill>
            <a:schemeClr val="bg1"/>
          </a:solidFill>
          <a:ln w="285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z-Cyrl-UZ" sz="1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тадбиркорлик фаолиятини амалга оширишга тўсиқ бўлаётган муаммолар ва мурожаатларини</a:t>
            </a:r>
            <a:r>
              <a:rPr lang="uz-Cyrl-UZ" sz="1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тегишли ташкилотлар томонидан ҳал этилишига кўмаклашиш орқали уларнинг фаолиятини кенгайтириш чораларини кўриш;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246293" y="5803259"/>
            <a:ext cx="4837102" cy="928843"/>
          </a:xfrm>
          <a:prstGeom prst="roundRect">
            <a:avLst/>
          </a:prstGeom>
          <a:solidFill>
            <a:schemeClr val="bg1"/>
          </a:solidFill>
          <a:ln w="285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z-Cyrl-UZ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маҳалладаги оилаларнинг моддий-ижтимоий аҳволи тўғрисидаги зарур бўлган маълумотларни </a:t>
            </a:r>
            <a:r>
              <a:rPr lang="uz-Cyrl-UZ" sz="1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“Ижтимоий ҳимоя ягона реестри”</a:t>
            </a:r>
            <a:r>
              <a:rPr lang="uz-Cyrl-UZ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ахборот дастурига киритиб бориш.</a:t>
            </a:r>
            <a:endParaRPr lang="ru-RU" sz="1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864736" y="851032"/>
            <a:ext cx="5416279" cy="625503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z-Cyrl-UZ" sz="1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“Хонадонбай” ўрганиб, маҳалланинг </a:t>
            </a:r>
            <a:r>
              <a:rPr lang="uz-Cyrl-UZ" sz="1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паспортини</a:t>
            </a:r>
            <a:r>
              <a:rPr lang="uz-Cyrl-UZ" sz="1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шакллантириш;</a:t>
            </a:r>
            <a:endParaRPr lang="uz-Cyrl-UZ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Скругленный прямоугольник 35">
            <a:extLst>
              <a:ext uri="{FF2B5EF4-FFF2-40B4-BE49-F238E27FC236}">
                <a16:creationId xmlns:a16="http://schemas.microsoft.com/office/drawing/2014/main" id="{7E5ACF43-7A6F-491C-BB59-6834E9D30A5F}"/>
              </a:ext>
            </a:extLst>
          </p:cNvPr>
          <p:cNvSpPr/>
          <p:nvPr/>
        </p:nvSpPr>
        <p:spPr>
          <a:xfrm>
            <a:off x="7195228" y="851032"/>
            <a:ext cx="4888167" cy="1271383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uz-Cyrl-UZ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мавжуд бўш иш ўринларини ҳамда хўжалик юритувчи субъектларнинг мавсумий ишчиларга бўлган талабини аниқлаш орқали ишсизларни, биринчи навбатда </a:t>
            </a:r>
            <a:r>
              <a:rPr lang="uz-Cyrl-UZ" sz="15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та </a:t>
            </a:r>
            <a:r>
              <a:rPr lang="uz-Cyrl-UZ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дафтарга кирган ёшлар ва хотин-қизларни бўш </a:t>
            </a:r>
            <a:r>
              <a:rPr lang="uz-Cyrl-UZ" sz="15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иш ўринларига жойлаштириш</a:t>
            </a:r>
            <a:r>
              <a:rPr lang="uz-Cyrl-UZ" sz="15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5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CFBA8D63-3FE8-4257-9C63-5B66D5FD319C}"/>
              </a:ext>
            </a:extLst>
          </p:cNvPr>
          <p:cNvSpPr/>
          <p:nvPr/>
        </p:nvSpPr>
        <p:spPr>
          <a:xfrm>
            <a:off x="175717" y="822762"/>
            <a:ext cx="674532" cy="6255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3600" b="1" dirty="0"/>
              <a:t>1</a:t>
            </a:r>
            <a:endParaRPr lang="ru-RU" sz="3600" b="1" dirty="0"/>
          </a:p>
        </p:txBody>
      </p:sp>
      <p:sp>
        <p:nvSpPr>
          <p:cNvPr id="57" name="Овал 56">
            <a:extLst>
              <a:ext uri="{FF2B5EF4-FFF2-40B4-BE49-F238E27FC236}">
                <a16:creationId xmlns:a16="http://schemas.microsoft.com/office/drawing/2014/main" id="{88566472-3607-4875-874A-6F4CC1AAB397}"/>
              </a:ext>
            </a:extLst>
          </p:cNvPr>
          <p:cNvSpPr/>
          <p:nvPr/>
        </p:nvSpPr>
        <p:spPr>
          <a:xfrm>
            <a:off x="175717" y="1788007"/>
            <a:ext cx="674532" cy="6255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3600" b="1" dirty="0"/>
              <a:t>2</a:t>
            </a:r>
            <a:endParaRPr lang="ru-RU" sz="3600" b="1" dirty="0"/>
          </a:p>
        </p:txBody>
      </p:sp>
      <p:sp>
        <p:nvSpPr>
          <p:cNvPr id="58" name="Овал 57">
            <a:extLst>
              <a:ext uri="{FF2B5EF4-FFF2-40B4-BE49-F238E27FC236}">
                <a16:creationId xmlns:a16="http://schemas.microsoft.com/office/drawing/2014/main" id="{B545FF3E-D605-4964-ADE8-8B0CE781A201}"/>
              </a:ext>
            </a:extLst>
          </p:cNvPr>
          <p:cNvSpPr/>
          <p:nvPr/>
        </p:nvSpPr>
        <p:spPr>
          <a:xfrm>
            <a:off x="175717" y="2703166"/>
            <a:ext cx="674532" cy="6255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3600" b="1" dirty="0"/>
              <a:t>3</a:t>
            </a:r>
            <a:endParaRPr lang="ru-RU" sz="3600" b="1" dirty="0"/>
          </a:p>
        </p:txBody>
      </p:sp>
      <p:sp>
        <p:nvSpPr>
          <p:cNvPr id="59" name="Овал 58">
            <a:extLst>
              <a:ext uri="{FF2B5EF4-FFF2-40B4-BE49-F238E27FC236}">
                <a16:creationId xmlns:a16="http://schemas.microsoft.com/office/drawing/2014/main" id="{DBF94B41-EA2C-4EA3-8FC7-8B2114DA3126}"/>
              </a:ext>
            </a:extLst>
          </p:cNvPr>
          <p:cNvSpPr/>
          <p:nvPr/>
        </p:nvSpPr>
        <p:spPr>
          <a:xfrm>
            <a:off x="174350" y="3819190"/>
            <a:ext cx="674532" cy="6255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3600" b="1" dirty="0"/>
              <a:t>4</a:t>
            </a:r>
            <a:endParaRPr lang="ru-RU" sz="3600" b="1" dirty="0"/>
          </a:p>
        </p:txBody>
      </p:sp>
      <p:sp>
        <p:nvSpPr>
          <p:cNvPr id="60" name="Овал 59">
            <a:extLst>
              <a:ext uri="{FF2B5EF4-FFF2-40B4-BE49-F238E27FC236}">
                <a16:creationId xmlns:a16="http://schemas.microsoft.com/office/drawing/2014/main" id="{04041BE2-191B-41F9-AA06-9AE034C6185A}"/>
              </a:ext>
            </a:extLst>
          </p:cNvPr>
          <p:cNvSpPr/>
          <p:nvPr/>
        </p:nvSpPr>
        <p:spPr>
          <a:xfrm>
            <a:off x="191128" y="5497231"/>
            <a:ext cx="674532" cy="6255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3600" b="1" dirty="0"/>
              <a:t>5</a:t>
            </a:r>
            <a:endParaRPr lang="ru-RU" sz="3600" b="1" dirty="0"/>
          </a:p>
        </p:txBody>
      </p:sp>
      <p:sp>
        <p:nvSpPr>
          <p:cNvPr id="61" name="Овал 60">
            <a:extLst>
              <a:ext uri="{FF2B5EF4-FFF2-40B4-BE49-F238E27FC236}">
                <a16:creationId xmlns:a16="http://schemas.microsoft.com/office/drawing/2014/main" id="{449634C8-3393-4F5A-A136-75D26D4CB7CD}"/>
              </a:ext>
            </a:extLst>
          </p:cNvPr>
          <p:cNvSpPr/>
          <p:nvPr/>
        </p:nvSpPr>
        <p:spPr>
          <a:xfrm>
            <a:off x="6512307" y="1197589"/>
            <a:ext cx="674532" cy="6255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3600" b="1" dirty="0"/>
              <a:t>6</a:t>
            </a:r>
            <a:endParaRPr lang="ru-RU" sz="3600" b="1" dirty="0"/>
          </a:p>
        </p:txBody>
      </p:sp>
      <p:sp>
        <p:nvSpPr>
          <p:cNvPr id="62" name="Овал 61">
            <a:extLst>
              <a:ext uri="{FF2B5EF4-FFF2-40B4-BE49-F238E27FC236}">
                <a16:creationId xmlns:a16="http://schemas.microsoft.com/office/drawing/2014/main" id="{73B1CC67-C631-4407-848D-296399643914}"/>
              </a:ext>
            </a:extLst>
          </p:cNvPr>
          <p:cNvSpPr/>
          <p:nvPr/>
        </p:nvSpPr>
        <p:spPr>
          <a:xfrm>
            <a:off x="6537474" y="2435937"/>
            <a:ext cx="674532" cy="6255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3600" b="1" dirty="0"/>
              <a:t>7</a:t>
            </a:r>
            <a:endParaRPr lang="ru-RU" sz="3600" b="1" dirty="0"/>
          </a:p>
        </p:txBody>
      </p:sp>
      <p:sp>
        <p:nvSpPr>
          <p:cNvPr id="63" name="Овал 62">
            <a:extLst>
              <a:ext uri="{FF2B5EF4-FFF2-40B4-BE49-F238E27FC236}">
                <a16:creationId xmlns:a16="http://schemas.microsoft.com/office/drawing/2014/main" id="{D446FB6E-A6CB-4B59-A496-ABFBD5C30DB1}"/>
              </a:ext>
            </a:extLst>
          </p:cNvPr>
          <p:cNvSpPr/>
          <p:nvPr/>
        </p:nvSpPr>
        <p:spPr>
          <a:xfrm>
            <a:off x="6554252" y="3570996"/>
            <a:ext cx="674532" cy="6255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3600" b="1" dirty="0"/>
              <a:t>8</a:t>
            </a:r>
            <a:endParaRPr lang="ru-RU" sz="3600" b="1" dirty="0"/>
          </a:p>
        </p:txBody>
      </p:sp>
      <p:sp>
        <p:nvSpPr>
          <p:cNvPr id="64" name="Овал 63">
            <a:extLst>
              <a:ext uri="{FF2B5EF4-FFF2-40B4-BE49-F238E27FC236}">
                <a16:creationId xmlns:a16="http://schemas.microsoft.com/office/drawing/2014/main" id="{A8BA7E8E-DD4A-4BEA-9750-39F995482AE2}"/>
              </a:ext>
            </a:extLst>
          </p:cNvPr>
          <p:cNvSpPr/>
          <p:nvPr/>
        </p:nvSpPr>
        <p:spPr>
          <a:xfrm>
            <a:off x="6554252" y="4719564"/>
            <a:ext cx="674532" cy="6255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3600" b="1" dirty="0"/>
              <a:t>9</a:t>
            </a:r>
            <a:endParaRPr lang="ru-RU" sz="3600" b="1" dirty="0"/>
          </a:p>
        </p:txBody>
      </p:sp>
      <p:sp>
        <p:nvSpPr>
          <p:cNvPr id="65" name="Овал 64">
            <a:extLst>
              <a:ext uri="{FF2B5EF4-FFF2-40B4-BE49-F238E27FC236}">
                <a16:creationId xmlns:a16="http://schemas.microsoft.com/office/drawing/2014/main" id="{3E5F813A-5CED-4748-A8B0-112A107129B5}"/>
              </a:ext>
            </a:extLst>
          </p:cNvPr>
          <p:cNvSpPr/>
          <p:nvPr/>
        </p:nvSpPr>
        <p:spPr>
          <a:xfrm>
            <a:off x="6512307" y="5938539"/>
            <a:ext cx="716477" cy="6255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2400" b="1" dirty="0"/>
              <a:t>10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589673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B36C9611-BD8E-41E3-BBFE-F8525AE6F7F2}"/>
              </a:ext>
            </a:extLst>
          </p:cNvPr>
          <p:cNvCxnSpPr>
            <a:cxnSpLocks/>
          </p:cNvCxnSpPr>
          <p:nvPr/>
        </p:nvCxnSpPr>
        <p:spPr>
          <a:xfrm>
            <a:off x="8781453" y="3872221"/>
            <a:ext cx="0" cy="1324323"/>
          </a:xfrm>
          <a:prstGeom prst="line">
            <a:avLst/>
          </a:prstGeom>
          <a:ln w="15875" cap="flat" cmpd="sng" algn="ctr">
            <a:solidFill>
              <a:schemeClr val="dk1"/>
            </a:solidFill>
            <a:prstDash val="lg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63" name="Рисунок 62">
            <a:extLst>
              <a:ext uri="{FF2B5EF4-FFF2-40B4-BE49-F238E27FC236}">
                <a16:creationId xmlns:a16="http://schemas.microsoft.com/office/drawing/2014/main" id="{D0F941B5-320C-4030-8755-FD4D89CDB0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59" b="9978"/>
          <a:stretch/>
        </p:blipFill>
        <p:spPr>
          <a:xfrm>
            <a:off x="8019902" y="2921507"/>
            <a:ext cx="1596152" cy="11081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6" name="Скругленный прямоугольник 322">
            <a:extLst>
              <a:ext uri="{FF2B5EF4-FFF2-40B4-BE49-F238E27FC236}">
                <a16:creationId xmlns:a16="http://schemas.microsoft.com/office/drawing/2014/main" id="{A1745E54-DE42-40EC-A68E-FCB59B1D7A25}"/>
              </a:ext>
            </a:extLst>
          </p:cNvPr>
          <p:cNvSpPr/>
          <p:nvPr/>
        </p:nvSpPr>
        <p:spPr bwMode="auto">
          <a:xfrm>
            <a:off x="5629599" y="3697355"/>
            <a:ext cx="2086223" cy="1108149"/>
          </a:xfrm>
          <a:prstGeom prst="roundRect">
            <a:avLst/>
          </a:prstGeom>
          <a:ln>
            <a:solidFill>
              <a:srgbClr val="37375A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uz-Cyrl-UZ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Скругленный прямоугольник 322">
            <a:extLst>
              <a:ext uri="{FF2B5EF4-FFF2-40B4-BE49-F238E27FC236}">
                <a16:creationId xmlns:a16="http://schemas.microsoft.com/office/drawing/2014/main" id="{1EABAAC1-5C58-4826-B358-0C8342240210}"/>
              </a:ext>
            </a:extLst>
          </p:cNvPr>
          <p:cNvSpPr/>
          <p:nvPr/>
        </p:nvSpPr>
        <p:spPr bwMode="auto">
          <a:xfrm>
            <a:off x="9923383" y="3775455"/>
            <a:ext cx="2112006" cy="1072611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uz-Cyrl-UZ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Скругленный прямоугольник 322">
            <a:extLst>
              <a:ext uri="{FF2B5EF4-FFF2-40B4-BE49-F238E27FC236}">
                <a16:creationId xmlns:a16="http://schemas.microsoft.com/office/drawing/2014/main" id="{76FDA2D3-C501-4D2C-AC5F-9DDDD1F0BD5A}"/>
              </a:ext>
            </a:extLst>
          </p:cNvPr>
          <p:cNvSpPr/>
          <p:nvPr/>
        </p:nvSpPr>
        <p:spPr bwMode="auto">
          <a:xfrm>
            <a:off x="7887886" y="5421830"/>
            <a:ext cx="1875282" cy="1113789"/>
          </a:xfrm>
          <a:prstGeom prst="roundRect">
            <a:avLst/>
          </a:prstGeom>
          <a:ln>
            <a:solidFill>
              <a:srgbClr val="936B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uz-Cyrl-UZ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Скругленный прямоугольник 322">
            <a:extLst>
              <a:ext uri="{FF2B5EF4-FFF2-40B4-BE49-F238E27FC236}">
                <a16:creationId xmlns:a16="http://schemas.microsoft.com/office/drawing/2014/main" id="{460135F7-F050-4415-B801-62D7AFBEFEDA}"/>
              </a:ext>
            </a:extLst>
          </p:cNvPr>
          <p:cNvSpPr/>
          <p:nvPr/>
        </p:nvSpPr>
        <p:spPr bwMode="auto">
          <a:xfrm>
            <a:off x="9858810" y="5391240"/>
            <a:ext cx="2212868" cy="1142910"/>
          </a:xfrm>
          <a:prstGeom prst="roundRect">
            <a:avLst/>
          </a:prstGeom>
          <a:ln>
            <a:solidFill>
              <a:srgbClr val="08A69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uz-Cyrl-UZ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Скругленный прямоугольник 322">
            <a:extLst>
              <a:ext uri="{FF2B5EF4-FFF2-40B4-BE49-F238E27FC236}">
                <a16:creationId xmlns:a16="http://schemas.microsoft.com/office/drawing/2014/main" id="{A182F626-4D25-40FB-B7CF-4F36622DA851}"/>
              </a:ext>
            </a:extLst>
          </p:cNvPr>
          <p:cNvSpPr/>
          <p:nvPr/>
        </p:nvSpPr>
        <p:spPr bwMode="auto">
          <a:xfrm>
            <a:off x="5653246" y="2110166"/>
            <a:ext cx="2061746" cy="830997"/>
          </a:xfrm>
          <a:prstGeom prst="roundRect">
            <a:avLst/>
          </a:prstGeom>
          <a:ln>
            <a:solidFill>
              <a:srgbClr val="B331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uz-Cyrl-UZ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Скругленный прямоугольник 322">
            <a:extLst>
              <a:ext uri="{FF2B5EF4-FFF2-40B4-BE49-F238E27FC236}">
                <a16:creationId xmlns:a16="http://schemas.microsoft.com/office/drawing/2014/main" id="{105CC536-EDC5-4A1D-8624-8968A80C912E}"/>
              </a:ext>
            </a:extLst>
          </p:cNvPr>
          <p:cNvSpPr/>
          <p:nvPr/>
        </p:nvSpPr>
        <p:spPr bwMode="auto">
          <a:xfrm>
            <a:off x="9994202" y="2228615"/>
            <a:ext cx="1955434" cy="731893"/>
          </a:xfrm>
          <a:prstGeom prst="roundRect">
            <a:avLst/>
          </a:prstGeom>
          <a:ln>
            <a:solidFill>
              <a:srgbClr val="73737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uz-Cyrl-UZ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B064CE6E-E562-49E9-A912-3C653F8DACBD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9869683" y="5459419"/>
            <a:ext cx="2212868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altLang="ru-RU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abkm.mehnat.uz </a:t>
            </a:r>
            <a:r>
              <a:rPr lang="uz-Cyrl-UZ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платформаси орқали ишсизлик нафақаси, субсидия берилган, касб-хунарга ўқитилган ва ишга жойлаштирилган фуқаролар ҳисоби юритилади</a:t>
            </a:r>
            <a:endParaRPr lang="en-US" alt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0F7DE84E-42D7-4C2C-8279-39A587EA210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5681273" y="2186821"/>
            <a:ext cx="195543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uz-Cyrl-UZ" altLang="ru-RU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Ижтимоий ҳимоя ягона реестридан</a:t>
            </a:r>
            <a:r>
              <a:rPr lang="uz-Cyrl-UZ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маҳалладаги эҳтиёжманд аҳоли рўйхати шакллантирилади</a:t>
            </a: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C1B92519-C55B-4C16-81D8-7CB29FDF5398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9994202" y="2208703"/>
            <a:ext cx="207502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1100" b="1" dirty="0">
                <a:solidFill>
                  <a:srgbClr val="9C21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oila.kredit.uz</a:t>
            </a:r>
            <a:r>
              <a:rPr lang="ru-RU" altLang="ru-RU" sz="1100" b="1" dirty="0">
                <a:solidFill>
                  <a:srgbClr val="9C21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платформаси орқали </a:t>
            </a:r>
            <a:r>
              <a:rPr lang="uz-Cyrl-UZ" sz="1100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кредит ажратиш ва товарларни етказиб бериш тўлиқ автоматлаштирилади</a:t>
            </a:r>
          </a:p>
        </p:txBody>
      </p:sp>
      <p:sp>
        <p:nvSpPr>
          <p:cNvPr id="13" name="Text Box 20">
            <a:extLst>
              <a:ext uri="{FF2B5EF4-FFF2-40B4-BE49-F238E27FC236}">
                <a16:creationId xmlns:a16="http://schemas.microsoft.com/office/drawing/2014/main" id="{BD80C2D7-7120-4E7B-96EC-4F9113B8E4E6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8071150" y="2075721"/>
            <a:ext cx="15961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z-Cyrl-UZ" alt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“Онлайн маҳалла” платформаси </a:t>
            </a:r>
            <a:endParaRPr lang="en-US" alt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 Box 5">
            <a:extLst>
              <a:ext uri="{FF2B5EF4-FFF2-40B4-BE49-F238E27FC236}">
                <a16:creationId xmlns:a16="http://schemas.microsoft.com/office/drawing/2014/main" id="{5C8CC492-D942-426B-9A51-1FAF055140C8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5653246" y="3846506"/>
            <a:ext cx="1993758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uz-Cyrl-UZ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Маҳаллада давлат рўйхатидан ўтиб фаолият юритаётган тадбиркорлик субъектлари ҳисоби юритилади</a:t>
            </a:r>
            <a:endParaRPr lang="en-US" alt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Text Box 8">
            <a:extLst>
              <a:ext uri="{FF2B5EF4-FFF2-40B4-BE49-F238E27FC236}">
                <a16:creationId xmlns:a16="http://schemas.microsoft.com/office/drawing/2014/main" id="{433F1C0A-E327-4331-B63A-6835053D9F9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9966201" y="3797220"/>
            <a:ext cx="2017428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6400"/>
              </a:spcBef>
            </a:pPr>
            <a:r>
              <a:rPr lang="en-US" altLang="ru-RU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yoshlar@chamber.uz</a:t>
            </a:r>
            <a:r>
              <a:rPr lang="en-US" altLang="ru-RU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платформаси орқали ёшларни тадбиркорликка ўқитиш, “1+1” тамойили орқали бириктириш ҳисоби юритилади</a:t>
            </a:r>
            <a:endParaRPr lang="en-US" alt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Text Box 8">
            <a:extLst>
              <a:ext uri="{FF2B5EF4-FFF2-40B4-BE49-F238E27FC236}">
                <a16:creationId xmlns:a16="http://schemas.microsoft.com/office/drawing/2014/main" id="{A861A38D-BF7D-4977-85CF-98720458253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7863776" y="5604201"/>
            <a:ext cx="1871858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1100" b="1" dirty="0">
                <a:solidFill>
                  <a:srgbClr val="9C21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abkm.mehnat.uz </a:t>
            </a:r>
            <a:r>
              <a:rPr lang="uz-Cyrl-UZ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платформаси орқали ўзини-ўз банд қилган фуқаролар ҳисоби юритилади</a:t>
            </a:r>
            <a:endParaRPr lang="en-US" alt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Скругленный прямоугольник 238">
            <a:extLst>
              <a:ext uri="{FF2B5EF4-FFF2-40B4-BE49-F238E27FC236}">
                <a16:creationId xmlns:a16="http://schemas.microsoft.com/office/drawing/2014/main" id="{BD88183F-6189-421D-9661-DB230307B483}"/>
              </a:ext>
            </a:extLst>
          </p:cNvPr>
          <p:cNvSpPr/>
          <p:nvPr/>
        </p:nvSpPr>
        <p:spPr>
          <a:xfrm>
            <a:off x="123476" y="44685"/>
            <a:ext cx="12068524" cy="461586"/>
          </a:xfrm>
          <a:prstGeom prst="roundRect">
            <a:avLst>
              <a:gd name="adj" fmla="val 7047"/>
            </a:avLst>
          </a:prstGeom>
          <a:solidFill>
            <a:srgbClr val="006697"/>
          </a:solidFill>
          <a:ln w="28575"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7701" algn="ctr"/>
            <a:r>
              <a:rPr lang="uz-Cyrl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ОКИМ ЁРДАМЧИСИ ФАОЛИЯТИНИ </a:t>
            </a:r>
            <a:r>
              <a:rPr lang="uz-Cyrl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“ОНЛАЙН МАҲАЛЛА” ПЛАТФОРМАСИ ОРҚАЛИ ТАШКИЛ ЭТИШ</a:t>
            </a:r>
          </a:p>
        </p:txBody>
      </p:sp>
      <p:sp>
        <p:nvSpPr>
          <p:cNvPr id="64" name="Скругленный прямоугольник 238">
            <a:extLst>
              <a:ext uri="{FF2B5EF4-FFF2-40B4-BE49-F238E27FC236}">
                <a16:creationId xmlns:a16="http://schemas.microsoft.com/office/drawing/2014/main" id="{521D7506-F3AB-42E1-BA98-C8DBEAAF50CC}"/>
              </a:ext>
            </a:extLst>
          </p:cNvPr>
          <p:cNvSpPr/>
          <p:nvPr/>
        </p:nvSpPr>
        <p:spPr>
          <a:xfrm>
            <a:off x="5578971" y="1235746"/>
            <a:ext cx="6535395" cy="370800"/>
          </a:xfrm>
          <a:prstGeom prst="roundRect">
            <a:avLst>
              <a:gd name="adj" fmla="val 7047"/>
            </a:avLst>
          </a:prstGeom>
          <a:solidFill>
            <a:srgbClr val="006697"/>
          </a:solidFill>
          <a:ln w="28575"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7701" algn="ctr"/>
            <a:r>
              <a:rPr lang="uz-Cyrl-UZ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“Онлайн маҳалла” платформасининг интеграция қилиниши</a:t>
            </a:r>
          </a:p>
        </p:txBody>
      </p:sp>
      <p:sp>
        <p:nvSpPr>
          <p:cNvPr id="67" name="Скругленный прямоугольник 323">
            <a:extLst>
              <a:ext uri="{FF2B5EF4-FFF2-40B4-BE49-F238E27FC236}">
                <a16:creationId xmlns:a16="http://schemas.microsoft.com/office/drawing/2014/main" id="{7D4CD848-6EF8-4B0B-9D00-04D75BFDBE55}"/>
              </a:ext>
            </a:extLst>
          </p:cNvPr>
          <p:cNvSpPr/>
          <p:nvPr/>
        </p:nvSpPr>
        <p:spPr bwMode="auto">
          <a:xfrm>
            <a:off x="5688467" y="1904860"/>
            <a:ext cx="1984320" cy="308634"/>
          </a:xfrm>
          <a:prstGeom prst="roundRect">
            <a:avLst>
              <a:gd name="adj" fmla="val 25052"/>
            </a:avLst>
          </a:prstGeom>
          <a:gradFill flip="none" rotWithShape="1">
            <a:gsLst>
              <a:gs pos="0">
                <a:srgbClr val="E44D00">
                  <a:shade val="30000"/>
                  <a:satMod val="115000"/>
                </a:srgbClr>
              </a:gs>
              <a:gs pos="50000">
                <a:srgbClr val="E44D00">
                  <a:shade val="67500"/>
                  <a:satMod val="115000"/>
                </a:srgbClr>
              </a:gs>
              <a:gs pos="100000">
                <a:srgbClr val="E44D00">
                  <a:shade val="100000"/>
                  <a:satMod val="115000"/>
                </a:srgbClr>
              </a:gs>
            </a:gsLst>
            <a:lin ang="10800000" scaled="1"/>
            <a:tileRect/>
          </a:gra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z-Cyrl-UZ" sz="1100" b="1" dirty="0">
                <a:latin typeface="Arial" panose="020B0604020202020204" pitchFamily="34" charset="0"/>
                <a:cs typeface="Arial" panose="020B0604020202020204" pitchFamily="34" charset="0"/>
              </a:rPr>
              <a:t>Молия вазирлиги</a:t>
            </a:r>
            <a:endParaRPr lang="ru-RU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Скругленный прямоугольник 323">
            <a:extLst>
              <a:ext uri="{FF2B5EF4-FFF2-40B4-BE49-F238E27FC236}">
                <a16:creationId xmlns:a16="http://schemas.microsoft.com/office/drawing/2014/main" id="{38EE45B9-0F40-46A1-B578-674CA09F92FE}"/>
              </a:ext>
            </a:extLst>
          </p:cNvPr>
          <p:cNvSpPr/>
          <p:nvPr/>
        </p:nvSpPr>
        <p:spPr bwMode="auto">
          <a:xfrm>
            <a:off x="9909241" y="5131070"/>
            <a:ext cx="2112006" cy="308634"/>
          </a:xfrm>
          <a:prstGeom prst="roundRect">
            <a:avLst>
              <a:gd name="adj" fmla="val 25052"/>
            </a:avLst>
          </a:prstGeom>
          <a:gradFill flip="none" rotWithShape="1">
            <a:gsLst>
              <a:gs pos="0">
                <a:srgbClr val="08A698">
                  <a:shade val="30000"/>
                  <a:satMod val="115000"/>
                </a:srgbClr>
              </a:gs>
              <a:gs pos="50000">
                <a:srgbClr val="08A698">
                  <a:shade val="67500"/>
                  <a:satMod val="115000"/>
                </a:srgbClr>
              </a:gs>
              <a:gs pos="100000">
                <a:srgbClr val="08A698">
                  <a:shade val="100000"/>
                  <a:satMod val="115000"/>
                </a:srgbClr>
              </a:gs>
            </a:gsLst>
            <a:lin ang="10800000" scaled="1"/>
            <a:tileRect/>
          </a:gra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z-Cyrl-UZ" sz="1100" b="1" dirty="0">
                <a:latin typeface="Arial" panose="020B0604020202020204" pitchFamily="34" charset="0"/>
                <a:cs typeface="Arial" panose="020B0604020202020204" pitchFamily="34" charset="0"/>
              </a:rPr>
              <a:t>Бандлик вазирлиги</a:t>
            </a:r>
            <a:endParaRPr lang="ru-RU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Скругленный прямоугольник 323">
            <a:extLst>
              <a:ext uri="{FF2B5EF4-FFF2-40B4-BE49-F238E27FC236}">
                <a16:creationId xmlns:a16="http://schemas.microsoft.com/office/drawing/2014/main" id="{57A33537-D3EA-4EB9-BB78-A069F8D97628}"/>
              </a:ext>
            </a:extLst>
          </p:cNvPr>
          <p:cNvSpPr/>
          <p:nvPr/>
        </p:nvSpPr>
        <p:spPr bwMode="auto">
          <a:xfrm>
            <a:off x="7890018" y="5311500"/>
            <a:ext cx="1861795" cy="308634"/>
          </a:xfrm>
          <a:prstGeom prst="roundRect">
            <a:avLst>
              <a:gd name="adj" fmla="val 25052"/>
            </a:avLst>
          </a:prstGeom>
          <a:gradFill flip="none" rotWithShape="1">
            <a:gsLst>
              <a:gs pos="0">
                <a:srgbClr val="936B00">
                  <a:shade val="30000"/>
                  <a:satMod val="115000"/>
                </a:srgbClr>
              </a:gs>
              <a:gs pos="50000">
                <a:srgbClr val="936B00">
                  <a:shade val="67500"/>
                  <a:satMod val="115000"/>
                </a:srgbClr>
              </a:gs>
              <a:gs pos="100000">
                <a:srgbClr val="936B00">
                  <a:shade val="100000"/>
                  <a:satMod val="115000"/>
                </a:srgbClr>
              </a:gs>
            </a:gsLst>
            <a:lin ang="10800000" scaled="1"/>
            <a:tileRect/>
          </a:gra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z-Cyrl-UZ" sz="1100" b="1" dirty="0">
                <a:latin typeface="Arial" panose="020B0604020202020204" pitchFamily="34" charset="0"/>
                <a:cs typeface="Arial" panose="020B0604020202020204" pitchFamily="34" charset="0"/>
              </a:rPr>
              <a:t>Давлат солиқ қўмитаси</a:t>
            </a:r>
            <a:endParaRPr lang="ru-RU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Скругленный прямоугольник 323">
            <a:extLst>
              <a:ext uri="{FF2B5EF4-FFF2-40B4-BE49-F238E27FC236}">
                <a16:creationId xmlns:a16="http://schemas.microsoft.com/office/drawing/2014/main" id="{80C24B58-D5BF-40DE-A755-58A5FB16F536}"/>
              </a:ext>
            </a:extLst>
          </p:cNvPr>
          <p:cNvSpPr/>
          <p:nvPr/>
        </p:nvSpPr>
        <p:spPr bwMode="auto">
          <a:xfrm>
            <a:off x="9956530" y="3515990"/>
            <a:ext cx="2017427" cy="308634"/>
          </a:xfrm>
          <a:prstGeom prst="roundRect">
            <a:avLst>
              <a:gd name="adj" fmla="val 33437"/>
            </a:avLst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10800000" scaled="1"/>
            <a:tileRect/>
          </a:gra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z-Cyrl-UZ" sz="1100" b="1" dirty="0">
                <a:latin typeface="Arial" panose="020B0604020202020204" pitchFamily="34" charset="0"/>
                <a:cs typeface="Arial" panose="020B0604020202020204" pitchFamily="34" charset="0"/>
              </a:rPr>
              <a:t>Савдо-саноат палатаси</a:t>
            </a:r>
            <a:endParaRPr lang="ru-RU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Скругленный прямоугольник 323">
            <a:extLst>
              <a:ext uri="{FF2B5EF4-FFF2-40B4-BE49-F238E27FC236}">
                <a16:creationId xmlns:a16="http://schemas.microsoft.com/office/drawing/2014/main" id="{95860DDC-8C96-4CD1-B3EA-9DA8B28E78D7}"/>
              </a:ext>
            </a:extLst>
          </p:cNvPr>
          <p:cNvSpPr/>
          <p:nvPr/>
        </p:nvSpPr>
        <p:spPr bwMode="auto">
          <a:xfrm>
            <a:off x="5629600" y="3527436"/>
            <a:ext cx="2043187" cy="343186"/>
          </a:xfrm>
          <a:prstGeom prst="roundRect">
            <a:avLst/>
          </a:prstGeom>
          <a:gradFill flip="none" rotWithShape="1">
            <a:gsLst>
              <a:gs pos="0">
                <a:srgbClr val="666699">
                  <a:shade val="30000"/>
                  <a:satMod val="115000"/>
                </a:srgbClr>
              </a:gs>
              <a:gs pos="50000">
                <a:srgbClr val="666699">
                  <a:shade val="67500"/>
                  <a:satMod val="115000"/>
                </a:srgbClr>
              </a:gs>
              <a:gs pos="100000">
                <a:srgbClr val="666699">
                  <a:shade val="100000"/>
                  <a:satMod val="115000"/>
                </a:srgbClr>
              </a:gs>
            </a:gsLst>
            <a:lin ang="10800000" scaled="1"/>
            <a:tileRect/>
          </a:gra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z-Cyrl-UZ" sz="1100" b="1" dirty="0">
                <a:latin typeface="Arial" panose="020B0604020202020204" pitchFamily="34" charset="0"/>
                <a:cs typeface="Arial" panose="020B0604020202020204" pitchFamily="34" charset="0"/>
              </a:rPr>
              <a:t>Давлат хизматлари маркази</a:t>
            </a:r>
          </a:p>
        </p:txBody>
      </p:sp>
      <p:sp>
        <p:nvSpPr>
          <p:cNvPr id="90" name="Скругленный прямоугольник 323">
            <a:extLst>
              <a:ext uri="{FF2B5EF4-FFF2-40B4-BE49-F238E27FC236}">
                <a16:creationId xmlns:a16="http://schemas.microsoft.com/office/drawing/2014/main" id="{603CB544-4B72-4285-96C6-6A4163DD3661}"/>
              </a:ext>
            </a:extLst>
          </p:cNvPr>
          <p:cNvSpPr/>
          <p:nvPr/>
        </p:nvSpPr>
        <p:spPr bwMode="auto">
          <a:xfrm>
            <a:off x="10061340" y="1926489"/>
            <a:ext cx="1836091" cy="308634"/>
          </a:xfrm>
          <a:prstGeom prst="roundRect">
            <a:avLst>
              <a:gd name="adj" fmla="val 30642"/>
            </a:avLst>
          </a:prstGeom>
          <a:gradFill flip="none" rotWithShape="1">
            <a:gsLst>
              <a:gs pos="0">
                <a:srgbClr val="737373">
                  <a:shade val="30000"/>
                  <a:satMod val="115000"/>
                </a:srgbClr>
              </a:gs>
              <a:gs pos="50000">
                <a:srgbClr val="737373">
                  <a:shade val="67500"/>
                  <a:satMod val="115000"/>
                </a:srgbClr>
              </a:gs>
              <a:gs pos="100000">
                <a:srgbClr val="737373">
                  <a:shade val="100000"/>
                  <a:satMod val="115000"/>
                </a:srgbClr>
              </a:gs>
            </a:gsLst>
            <a:lin ang="10800000" scaled="1"/>
            <a:tileRect/>
          </a:gra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z-Cyrl-UZ" sz="1100" b="1" dirty="0">
                <a:latin typeface="Arial" panose="020B0604020202020204" pitchFamily="34" charset="0"/>
                <a:cs typeface="Arial" panose="020B0604020202020204" pitchFamily="34" charset="0"/>
              </a:rPr>
              <a:t>Марказий банк</a:t>
            </a:r>
            <a:endParaRPr lang="ru-RU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Скругленный прямоугольник 322">
            <a:extLst>
              <a:ext uri="{FF2B5EF4-FFF2-40B4-BE49-F238E27FC236}">
                <a16:creationId xmlns:a16="http://schemas.microsoft.com/office/drawing/2014/main" id="{C3C87A4D-E577-4331-B4B5-1043D3E3D513}"/>
              </a:ext>
            </a:extLst>
          </p:cNvPr>
          <p:cNvSpPr/>
          <p:nvPr/>
        </p:nvSpPr>
        <p:spPr bwMode="auto">
          <a:xfrm>
            <a:off x="5626184" y="5327050"/>
            <a:ext cx="2112006" cy="122795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uz-Cyrl-UZ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Text Box 8">
            <a:extLst>
              <a:ext uri="{FF2B5EF4-FFF2-40B4-BE49-F238E27FC236}">
                <a16:creationId xmlns:a16="http://schemas.microsoft.com/office/drawing/2014/main" id="{3031BE62-D5EB-4887-8698-342B5FC5E121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5646122" y="5477278"/>
            <a:ext cx="2112006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saxovat.argos.uz</a:t>
            </a:r>
            <a:r>
              <a:rPr lang="en-US" altLang="ru-RU" sz="1100" dirty="0">
                <a:solidFill>
                  <a:srgbClr val="125D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uz-Cyrl-UZ" altLang="ru-RU" sz="1100" dirty="0">
                <a:solidFill>
                  <a:srgbClr val="125D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темир дафтар</a:t>
            </a:r>
            <a:r>
              <a:rPr lang="en-US" altLang="ru-RU" sz="1100" dirty="0">
                <a:solidFill>
                  <a:srgbClr val="125D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uz-Cyrl-UZ" altLang="ru-RU" sz="1100" dirty="0">
                <a:solidFill>
                  <a:srgbClr val="125D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baza.RMK.uz</a:t>
            </a:r>
            <a:r>
              <a:rPr lang="en-US" altLang="ru-RU" sz="1100" dirty="0">
                <a:solidFill>
                  <a:srgbClr val="125D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uz-Cyrl-UZ" altLang="ru-RU" sz="1100" dirty="0">
                <a:solidFill>
                  <a:srgbClr val="125D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аёллар дафтари</a:t>
            </a:r>
            <a:r>
              <a:rPr lang="en-US" altLang="ru-RU" sz="1100" dirty="0">
                <a:solidFill>
                  <a:srgbClr val="125D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uz-Cyrl-UZ" altLang="ru-RU" sz="1100" dirty="0">
                <a:solidFill>
                  <a:srgbClr val="125D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ва </a:t>
            </a:r>
            <a:r>
              <a:rPr lang="uz-Cyrl-UZ" altLang="ru-RU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ёшлар дафтари</a:t>
            </a:r>
            <a:r>
              <a:rPr lang="uz-Cyrl-UZ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га киритилган аҳоли вакиллари ҳисоби юритилади</a:t>
            </a:r>
            <a:endParaRPr lang="en-US" alt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Скругленный прямоугольник 323">
            <a:extLst>
              <a:ext uri="{FF2B5EF4-FFF2-40B4-BE49-F238E27FC236}">
                <a16:creationId xmlns:a16="http://schemas.microsoft.com/office/drawing/2014/main" id="{CF157651-14B5-4DAB-8D5A-F3FBE5DC4D6F}"/>
              </a:ext>
            </a:extLst>
          </p:cNvPr>
          <p:cNvSpPr/>
          <p:nvPr/>
        </p:nvSpPr>
        <p:spPr bwMode="auto">
          <a:xfrm>
            <a:off x="5653246" y="5096394"/>
            <a:ext cx="2016125" cy="343186"/>
          </a:xfrm>
          <a:prstGeom prst="roundRect">
            <a:avLst>
              <a:gd name="adj" fmla="val 26721"/>
            </a:avLst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10800000" scaled="1"/>
            <a:tileRect/>
          </a:gra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z-Cyrl-UZ" sz="1050" b="1" dirty="0">
                <a:latin typeface="Arial" panose="020B0604020202020204" pitchFamily="34" charset="0"/>
                <a:cs typeface="Arial" panose="020B0604020202020204" pitchFamily="34" charset="0"/>
              </a:rPr>
              <a:t>“Темир”, “Аёллар” ва “Ёшлар” дафтари</a:t>
            </a:r>
          </a:p>
        </p:txBody>
      </p:sp>
      <p:pic>
        <p:nvPicPr>
          <p:cNvPr id="61" name="Рисунок 60">
            <a:extLst>
              <a:ext uri="{FF2B5EF4-FFF2-40B4-BE49-F238E27FC236}">
                <a16:creationId xmlns:a16="http://schemas.microsoft.com/office/drawing/2014/main" id="{37B60972-88C4-4254-9500-A876B1592A0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0" t="12058" r="2846" b="3424"/>
          <a:stretch/>
        </p:blipFill>
        <p:spPr>
          <a:xfrm>
            <a:off x="7504578" y="5090184"/>
            <a:ext cx="409088" cy="361234"/>
          </a:xfrm>
          <a:prstGeom prst="rect">
            <a:avLst/>
          </a:prstGeom>
        </p:spPr>
      </p:pic>
      <p:pic>
        <p:nvPicPr>
          <p:cNvPr id="99" name="Рисунок 98">
            <a:extLst>
              <a:ext uri="{FF2B5EF4-FFF2-40B4-BE49-F238E27FC236}">
                <a16:creationId xmlns:a16="http://schemas.microsoft.com/office/drawing/2014/main" id="{2640E916-67F2-41AD-8323-2D84EA98B12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0" t="12058" r="2846" b="3424"/>
          <a:stretch/>
        </p:blipFill>
        <p:spPr>
          <a:xfrm>
            <a:off x="7608540" y="4106855"/>
            <a:ext cx="409088" cy="361234"/>
          </a:xfrm>
          <a:prstGeom prst="rect">
            <a:avLst/>
          </a:prstGeom>
        </p:spPr>
      </p:pic>
      <p:pic>
        <p:nvPicPr>
          <p:cNvPr id="100" name="Рисунок 99">
            <a:extLst>
              <a:ext uri="{FF2B5EF4-FFF2-40B4-BE49-F238E27FC236}">
                <a16:creationId xmlns:a16="http://schemas.microsoft.com/office/drawing/2014/main" id="{70A2F58D-21CB-4210-B31B-C8523196827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0" t="12058" r="2846" b="3424"/>
          <a:stretch/>
        </p:blipFill>
        <p:spPr>
          <a:xfrm>
            <a:off x="8598341" y="4979467"/>
            <a:ext cx="409088" cy="361234"/>
          </a:xfrm>
          <a:prstGeom prst="rect">
            <a:avLst/>
          </a:prstGeom>
        </p:spPr>
      </p:pic>
      <p:pic>
        <p:nvPicPr>
          <p:cNvPr id="101" name="Рисунок 100">
            <a:extLst>
              <a:ext uri="{FF2B5EF4-FFF2-40B4-BE49-F238E27FC236}">
                <a16:creationId xmlns:a16="http://schemas.microsoft.com/office/drawing/2014/main" id="{267C675A-26D4-4688-BC84-305DF25A187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0" t="12058" r="2846" b="3424"/>
          <a:stretch/>
        </p:blipFill>
        <p:spPr>
          <a:xfrm>
            <a:off x="9797414" y="5122334"/>
            <a:ext cx="409088" cy="361234"/>
          </a:xfrm>
          <a:prstGeom prst="rect">
            <a:avLst/>
          </a:prstGeom>
        </p:spPr>
      </p:pic>
      <p:pic>
        <p:nvPicPr>
          <p:cNvPr id="102" name="Рисунок 101">
            <a:extLst>
              <a:ext uri="{FF2B5EF4-FFF2-40B4-BE49-F238E27FC236}">
                <a16:creationId xmlns:a16="http://schemas.microsoft.com/office/drawing/2014/main" id="{7B8EFC58-3B25-4917-BE6A-3C265C61D1C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0" t="12058" r="2846" b="3424"/>
          <a:stretch/>
        </p:blipFill>
        <p:spPr>
          <a:xfrm>
            <a:off x="9629908" y="4078269"/>
            <a:ext cx="409088" cy="361234"/>
          </a:xfrm>
          <a:prstGeom prst="rect">
            <a:avLst/>
          </a:prstGeom>
        </p:spPr>
      </p:pic>
      <p:pic>
        <p:nvPicPr>
          <p:cNvPr id="103" name="Рисунок 102">
            <a:extLst>
              <a:ext uri="{FF2B5EF4-FFF2-40B4-BE49-F238E27FC236}">
                <a16:creationId xmlns:a16="http://schemas.microsoft.com/office/drawing/2014/main" id="{CB4D83C2-81DA-4F04-8380-01A41F09B41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0" t="12058" r="2846" b="3424"/>
          <a:stretch/>
        </p:blipFill>
        <p:spPr>
          <a:xfrm>
            <a:off x="9681812" y="2366032"/>
            <a:ext cx="409088" cy="361234"/>
          </a:xfrm>
          <a:prstGeom prst="rect">
            <a:avLst/>
          </a:prstGeom>
        </p:spPr>
      </p:pic>
      <p:pic>
        <p:nvPicPr>
          <p:cNvPr id="104" name="Рисунок 103">
            <a:extLst>
              <a:ext uri="{FF2B5EF4-FFF2-40B4-BE49-F238E27FC236}">
                <a16:creationId xmlns:a16="http://schemas.microsoft.com/office/drawing/2014/main" id="{F1D3B5F0-4FF7-46C3-9B27-8EE9FCBE70E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0" t="12058" r="2846" b="3424"/>
          <a:stretch/>
        </p:blipFill>
        <p:spPr>
          <a:xfrm>
            <a:off x="7598971" y="2293994"/>
            <a:ext cx="409088" cy="361234"/>
          </a:xfrm>
          <a:prstGeom prst="rect">
            <a:avLst/>
          </a:prstGeom>
        </p:spPr>
      </p:pic>
      <p:cxnSp>
        <p:nvCxnSpPr>
          <p:cNvPr id="105" name="Прямая соединительная линия 104">
            <a:extLst>
              <a:ext uri="{FF2B5EF4-FFF2-40B4-BE49-F238E27FC236}">
                <a16:creationId xmlns:a16="http://schemas.microsoft.com/office/drawing/2014/main" id="{7AAC7256-1276-4823-96C5-E5D2C86AE164}"/>
              </a:ext>
            </a:extLst>
          </p:cNvPr>
          <p:cNvCxnSpPr>
            <a:cxnSpLocks/>
          </p:cNvCxnSpPr>
          <p:nvPr/>
        </p:nvCxnSpPr>
        <p:spPr>
          <a:xfrm flipH="1">
            <a:off x="7863776" y="3812014"/>
            <a:ext cx="700319" cy="1324323"/>
          </a:xfrm>
          <a:prstGeom prst="line">
            <a:avLst/>
          </a:prstGeom>
          <a:ln w="15875" cap="flat" cmpd="sng" algn="ctr">
            <a:solidFill>
              <a:schemeClr val="dk1"/>
            </a:solidFill>
            <a:prstDash val="lg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>
            <a:extLst>
              <a:ext uri="{FF2B5EF4-FFF2-40B4-BE49-F238E27FC236}">
                <a16:creationId xmlns:a16="http://schemas.microsoft.com/office/drawing/2014/main" id="{ECB75099-546E-4265-99D6-D28C3D22A943}"/>
              </a:ext>
            </a:extLst>
          </p:cNvPr>
          <p:cNvCxnSpPr>
            <a:cxnSpLocks/>
            <a:endCxn id="99" idx="3"/>
          </p:cNvCxnSpPr>
          <p:nvPr/>
        </p:nvCxnSpPr>
        <p:spPr>
          <a:xfrm flipH="1">
            <a:off x="8017628" y="3845738"/>
            <a:ext cx="389682" cy="441734"/>
          </a:xfrm>
          <a:prstGeom prst="line">
            <a:avLst/>
          </a:prstGeom>
          <a:ln w="15875" cap="flat" cmpd="sng" algn="ctr">
            <a:solidFill>
              <a:schemeClr val="dk1"/>
            </a:solidFill>
            <a:prstDash val="lg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>
            <a:extLst>
              <a:ext uri="{FF2B5EF4-FFF2-40B4-BE49-F238E27FC236}">
                <a16:creationId xmlns:a16="http://schemas.microsoft.com/office/drawing/2014/main" id="{EA93BA1D-78F7-4C83-8629-1B6090338FFA}"/>
              </a:ext>
            </a:extLst>
          </p:cNvPr>
          <p:cNvCxnSpPr>
            <a:cxnSpLocks/>
          </p:cNvCxnSpPr>
          <p:nvPr/>
        </p:nvCxnSpPr>
        <p:spPr>
          <a:xfrm>
            <a:off x="9056247" y="3841592"/>
            <a:ext cx="772201" cy="1304925"/>
          </a:xfrm>
          <a:prstGeom prst="line">
            <a:avLst/>
          </a:prstGeom>
          <a:ln w="15875" cap="flat" cmpd="sng" algn="ctr">
            <a:solidFill>
              <a:schemeClr val="dk1"/>
            </a:solidFill>
            <a:prstDash val="lg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>
            <a:extLst>
              <a:ext uri="{FF2B5EF4-FFF2-40B4-BE49-F238E27FC236}">
                <a16:creationId xmlns:a16="http://schemas.microsoft.com/office/drawing/2014/main" id="{97B2039D-BC4C-4C97-A2B0-19C8B844A118}"/>
              </a:ext>
            </a:extLst>
          </p:cNvPr>
          <p:cNvCxnSpPr>
            <a:cxnSpLocks/>
          </p:cNvCxnSpPr>
          <p:nvPr/>
        </p:nvCxnSpPr>
        <p:spPr>
          <a:xfrm>
            <a:off x="9219972" y="3852111"/>
            <a:ext cx="382652" cy="312971"/>
          </a:xfrm>
          <a:prstGeom prst="line">
            <a:avLst/>
          </a:prstGeom>
          <a:ln w="15875" cap="flat" cmpd="sng" algn="ctr">
            <a:solidFill>
              <a:schemeClr val="dk1"/>
            </a:solidFill>
            <a:prstDash val="lg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>
            <a:extLst>
              <a:ext uri="{FF2B5EF4-FFF2-40B4-BE49-F238E27FC236}">
                <a16:creationId xmlns:a16="http://schemas.microsoft.com/office/drawing/2014/main" id="{D1165A1C-1535-4765-BA5E-5C39E102EA98}"/>
              </a:ext>
            </a:extLst>
          </p:cNvPr>
          <p:cNvCxnSpPr>
            <a:cxnSpLocks/>
          </p:cNvCxnSpPr>
          <p:nvPr/>
        </p:nvCxnSpPr>
        <p:spPr>
          <a:xfrm flipH="1">
            <a:off x="9529596" y="2691912"/>
            <a:ext cx="173800" cy="249936"/>
          </a:xfrm>
          <a:prstGeom prst="line">
            <a:avLst/>
          </a:prstGeom>
          <a:ln w="15875" cap="flat" cmpd="sng" algn="ctr">
            <a:solidFill>
              <a:schemeClr val="dk1"/>
            </a:solidFill>
            <a:prstDash val="lg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>
            <a:extLst>
              <a:ext uri="{FF2B5EF4-FFF2-40B4-BE49-F238E27FC236}">
                <a16:creationId xmlns:a16="http://schemas.microsoft.com/office/drawing/2014/main" id="{84486807-619D-4409-A124-323206C77033}"/>
              </a:ext>
            </a:extLst>
          </p:cNvPr>
          <p:cNvCxnSpPr>
            <a:cxnSpLocks/>
            <a:endCxn id="104" idx="2"/>
          </p:cNvCxnSpPr>
          <p:nvPr/>
        </p:nvCxnSpPr>
        <p:spPr>
          <a:xfrm flipH="1" flipV="1">
            <a:off x="7803515" y="2655228"/>
            <a:ext cx="274502" cy="320898"/>
          </a:xfrm>
          <a:prstGeom prst="line">
            <a:avLst/>
          </a:prstGeom>
          <a:ln w="15875" cap="flat" cmpd="sng" algn="ctr">
            <a:solidFill>
              <a:schemeClr val="dk1"/>
            </a:solidFill>
            <a:prstDash val="lg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9" name="Скругленный прямоугольник 238">
            <a:extLst>
              <a:ext uri="{FF2B5EF4-FFF2-40B4-BE49-F238E27FC236}">
                <a16:creationId xmlns:a16="http://schemas.microsoft.com/office/drawing/2014/main" id="{E023618B-E4AF-405E-A2F6-38B20C70CD11}"/>
              </a:ext>
            </a:extLst>
          </p:cNvPr>
          <p:cNvSpPr/>
          <p:nvPr/>
        </p:nvSpPr>
        <p:spPr>
          <a:xfrm>
            <a:off x="148056" y="1230329"/>
            <a:ext cx="5342420" cy="441792"/>
          </a:xfrm>
          <a:prstGeom prst="roundRect">
            <a:avLst>
              <a:gd name="adj" fmla="val 7047"/>
            </a:avLst>
          </a:prstGeom>
          <a:solidFill>
            <a:srgbClr val="006697"/>
          </a:solidFill>
          <a:ln w="28575"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7701" algn="ctr"/>
            <a:r>
              <a:rPr lang="uz-Cyrl-UZ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“Онлайн маҳалла” платформаси орқали </a:t>
            </a:r>
            <a:br>
              <a:rPr lang="uz-Cyrl-UZ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z-Cyrl-UZ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хизмат кўрсатишнинг афзалликлари</a:t>
            </a:r>
          </a:p>
        </p:txBody>
      </p:sp>
      <p:sp>
        <p:nvSpPr>
          <p:cNvPr id="130" name="Скругленный прямоугольник 27">
            <a:extLst>
              <a:ext uri="{FF2B5EF4-FFF2-40B4-BE49-F238E27FC236}">
                <a16:creationId xmlns:a16="http://schemas.microsoft.com/office/drawing/2014/main" id="{AB9B9214-9FC8-4065-BDFF-3A5CCE8D3F9C}"/>
              </a:ext>
            </a:extLst>
          </p:cNvPr>
          <p:cNvSpPr/>
          <p:nvPr/>
        </p:nvSpPr>
        <p:spPr>
          <a:xfrm>
            <a:off x="560067" y="3613214"/>
            <a:ext cx="2080571" cy="601928"/>
          </a:xfrm>
          <a:prstGeom prst="roundRect">
            <a:avLst/>
          </a:prstGeom>
          <a:noFill/>
          <a:ln w="12700">
            <a:solidFill>
              <a:srgbClr val="0063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1150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Давлат хизматлари марказига бориб мурожаат этиш орқали</a:t>
            </a:r>
          </a:p>
        </p:txBody>
      </p:sp>
      <p:sp>
        <p:nvSpPr>
          <p:cNvPr id="131" name="Овал 130">
            <a:extLst>
              <a:ext uri="{FF2B5EF4-FFF2-40B4-BE49-F238E27FC236}">
                <a16:creationId xmlns:a16="http://schemas.microsoft.com/office/drawing/2014/main" id="{95F9E9E9-E654-4836-9172-CBF091EDF3BD}"/>
              </a:ext>
            </a:extLst>
          </p:cNvPr>
          <p:cNvSpPr/>
          <p:nvPr/>
        </p:nvSpPr>
        <p:spPr>
          <a:xfrm>
            <a:off x="248009" y="3706067"/>
            <a:ext cx="390586" cy="368038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63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Скругленный прямоугольник 39">
            <a:extLst>
              <a:ext uri="{FF2B5EF4-FFF2-40B4-BE49-F238E27FC236}">
                <a16:creationId xmlns:a16="http://schemas.microsoft.com/office/drawing/2014/main" id="{989E1DE3-EF26-4564-84E8-7F0EBF4B687C}"/>
              </a:ext>
            </a:extLst>
          </p:cNvPr>
          <p:cNvSpPr/>
          <p:nvPr/>
        </p:nvSpPr>
        <p:spPr>
          <a:xfrm>
            <a:off x="583189" y="2140608"/>
            <a:ext cx="2064455" cy="641186"/>
          </a:xfrm>
          <a:prstGeom prst="roundRect">
            <a:avLst/>
          </a:prstGeom>
          <a:noFill/>
          <a:ln w="12700">
            <a:solidFill>
              <a:srgbClr val="0063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1150" dirty="0">
                <a:solidFill>
                  <a:srgbClr val="1F4E79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Мобил телефондан махсус илова ёки СМС орқали </a:t>
            </a:r>
            <a:endParaRPr lang="ru-RU" sz="1150" dirty="0">
              <a:solidFill>
                <a:srgbClr val="1F4E79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33" name="Овал 132">
            <a:extLst>
              <a:ext uri="{FF2B5EF4-FFF2-40B4-BE49-F238E27FC236}">
                <a16:creationId xmlns:a16="http://schemas.microsoft.com/office/drawing/2014/main" id="{AF4BE192-9D99-443E-905C-3AC27C2D22C1}"/>
              </a:ext>
            </a:extLst>
          </p:cNvPr>
          <p:cNvSpPr/>
          <p:nvPr/>
        </p:nvSpPr>
        <p:spPr>
          <a:xfrm>
            <a:off x="274501" y="2260372"/>
            <a:ext cx="392400" cy="3672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63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2" name="Рисунок 121">
            <a:extLst>
              <a:ext uri="{FF2B5EF4-FFF2-40B4-BE49-F238E27FC236}">
                <a16:creationId xmlns:a16="http://schemas.microsoft.com/office/drawing/2014/main" id="{8A23B2BF-CEB3-477F-BD31-6DBE1738BB0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762"/>
          <a:stretch/>
        </p:blipFill>
        <p:spPr>
          <a:xfrm>
            <a:off x="295945" y="3765977"/>
            <a:ext cx="287245" cy="250699"/>
          </a:xfrm>
          <a:prstGeom prst="rect">
            <a:avLst/>
          </a:prstGeom>
        </p:spPr>
      </p:pic>
      <p:pic>
        <p:nvPicPr>
          <p:cNvPr id="126" name="Picture 16" descr="Mobile Phone Cell Icon PNG Transparent Background, Free Download #7447 -  FreeIconsPNG">
            <a:extLst>
              <a:ext uri="{FF2B5EF4-FFF2-40B4-BE49-F238E27FC236}">
                <a16:creationId xmlns:a16="http://schemas.microsoft.com/office/drawing/2014/main" id="{BA15BE55-30F4-4037-A3AB-1C2B3A757F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34" y="2300091"/>
            <a:ext cx="277670" cy="277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9" name="Скругленный прямоугольник 27">
            <a:extLst>
              <a:ext uri="{FF2B5EF4-FFF2-40B4-BE49-F238E27FC236}">
                <a16:creationId xmlns:a16="http://schemas.microsoft.com/office/drawing/2014/main" id="{7853F7DE-D4B0-450E-8371-2C005A14DBA2}"/>
              </a:ext>
            </a:extLst>
          </p:cNvPr>
          <p:cNvSpPr/>
          <p:nvPr/>
        </p:nvSpPr>
        <p:spPr>
          <a:xfrm>
            <a:off x="483266" y="2934679"/>
            <a:ext cx="2157371" cy="506335"/>
          </a:xfrm>
          <a:prstGeom prst="roundRect">
            <a:avLst/>
          </a:prstGeom>
          <a:noFill/>
          <a:ln w="12700">
            <a:solidFill>
              <a:srgbClr val="0063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1150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Ҳоким ёрдамчисига мурожаат қилиш орқали</a:t>
            </a:r>
          </a:p>
        </p:txBody>
      </p:sp>
      <p:sp>
        <p:nvSpPr>
          <p:cNvPr id="140" name="Овал 139">
            <a:extLst>
              <a:ext uri="{FF2B5EF4-FFF2-40B4-BE49-F238E27FC236}">
                <a16:creationId xmlns:a16="http://schemas.microsoft.com/office/drawing/2014/main" id="{6E44F954-B8AC-43D8-8A43-1A423E506FB2}"/>
              </a:ext>
            </a:extLst>
          </p:cNvPr>
          <p:cNvSpPr/>
          <p:nvPr/>
        </p:nvSpPr>
        <p:spPr>
          <a:xfrm>
            <a:off x="220042" y="3013904"/>
            <a:ext cx="392400" cy="3672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63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8CA9CD3E-FAEA-47A4-AEE9-B02D561ECA1E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624" t="7044" r="11973" b="6760"/>
          <a:stretch/>
        </p:blipFill>
        <p:spPr>
          <a:xfrm>
            <a:off x="260912" y="3058669"/>
            <a:ext cx="299155" cy="277670"/>
          </a:xfrm>
          <a:prstGeom prst="rect">
            <a:avLst/>
          </a:prstGeom>
        </p:spPr>
      </p:pic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9A5C84EF-029D-4EBF-8344-6596C7E017EB}"/>
              </a:ext>
            </a:extLst>
          </p:cNvPr>
          <p:cNvSpPr/>
          <p:nvPr/>
        </p:nvSpPr>
        <p:spPr>
          <a:xfrm>
            <a:off x="5560831" y="1227000"/>
            <a:ext cx="6561685" cy="5516700"/>
          </a:xfrm>
          <a:prstGeom prst="roundRect">
            <a:avLst>
              <a:gd name="adj" fmla="val 1204"/>
            </a:avLst>
          </a:prstGeom>
          <a:noFill/>
          <a:ln w="19050">
            <a:solidFill>
              <a:srgbClr val="0063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Прямоугольник: скругленные углы 82">
            <a:extLst>
              <a:ext uri="{FF2B5EF4-FFF2-40B4-BE49-F238E27FC236}">
                <a16:creationId xmlns:a16="http://schemas.microsoft.com/office/drawing/2014/main" id="{B3EACBAD-8F35-4FE7-976C-EC570682040D}"/>
              </a:ext>
            </a:extLst>
          </p:cNvPr>
          <p:cNvSpPr/>
          <p:nvPr/>
        </p:nvSpPr>
        <p:spPr>
          <a:xfrm>
            <a:off x="145610" y="1249473"/>
            <a:ext cx="5336936" cy="3037999"/>
          </a:xfrm>
          <a:prstGeom prst="roundRect">
            <a:avLst>
              <a:gd name="adj" fmla="val 1204"/>
            </a:avLst>
          </a:prstGeom>
          <a:noFill/>
          <a:ln w="19050">
            <a:solidFill>
              <a:srgbClr val="0063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pic>
        <p:nvPicPr>
          <p:cNvPr id="88" name="Рисунок 87">
            <a:extLst>
              <a:ext uri="{FF2B5EF4-FFF2-40B4-BE49-F238E27FC236}">
                <a16:creationId xmlns:a16="http://schemas.microsoft.com/office/drawing/2014/main" id="{361AB653-1B81-4583-B950-0DCD361D02B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97923" y="621227"/>
            <a:ext cx="558161" cy="538157"/>
          </a:xfrm>
          <a:prstGeom prst="rect">
            <a:avLst/>
          </a:prstGeom>
        </p:spPr>
      </p:pic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CED18681-9E4A-4E46-B47C-F8F4F9C27D0F}"/>
              </a:ext>
            </a:extLst>
          </p:cNvPr>
          <p:cNvCxnSpPr>
            <a:cxnSpLocks/>
          </p:cNvCxnSpPr>
          <p:nvPr/>
        </p:nvCxnSpPr>
        <p:spPr>
          <a:xfrm>
            <a:off x="2856617" y="2050611"/>
            <a:ext cx="0" cy="224121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4" name="Скругленный прямоугольник 238">
            <a:extLst>
              <a:ext uri="{FF2B5EF4-FFF2-40B4-BE49-F238E27FC236}">
                <a16:creationId xmlns:a16="http://schemas.microsoft.com/office/drawing/2014/main" id="{A9BFEF7C-19E6-4CDC-951F-7A40CBC68BCE}"/>
              </a:ext>
            </a:extLst>
          </p:cNvPr>
          <p:cNvSpPr/>
          <p:nvPr/>
        </p:nvSpPr>
        <p:spPr>
          <a:xfrm>
            <a:off x="233659" y="1741389"/>
            <a:ext cx="2412981" cy="324570"/>
          </a:xfrm>
          <a:prstGeom prst="roundRect">
            <a:avLst>
              <a:gd name="adj" fmla="val 7047"/>
            </a:avLst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7701" algn="ctr"/>
            <a:r>
              <a:rPr lang="uz-Cyrl-UZ" sz="1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Мурожаат шакллари</a:t>
            </a:r>
          </a:p>
        </p:txBody>
      </p:sp>
      <p:sp>
        <p:nvSpPr>
          <p:cNvPr id="98" name="Скругленный прямоугольник 238">
            <a:extLst>
              <a:ext uri="{FF2B5EF4-FFF2-40B4-BE49-F238E27FC236}">
                <a16:creationId xmlns:a16="http://schemas.microsoft.com/office/drawing/2014/main" id="{46CF4F61-1F44-4EEC-BCE3-7E9EFD605408}"/>
              </a:ext>
            </a:extLst>
          </p:cNvPr>
          <p:cNvSpPr/>
          <p:nvPr/>
        </p:nvSpPr>
        <p:spPr>
          <a:xfrm>
            <a:off x="2947936" y="1726041"/>
            <a:ext cx="2260035" cy="324570"/>
          </a:xfrm>
          <a:prstGeom prst="roundRect">
            <a:avLst>
              <a:gd name="adj" fmla="val 7047"/>
            </a:avLst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7701" algn="ctr"/>
            <a:r>
              <a:rPr lang="uz-Cyrl-UZ" sz="1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Эришиладиган натижалар</a:t>
            </a:r>
          </a:p>
        </p:txBody>
      </p:sp>
      <p:sp>
        <p:nvSpPr>
          <p:cNvPr id="113" name="Скругленный прямоугольник 322">
            <a:extLst>
              <a:ext uri="{FF2B5EF4-FFF2-40B4-BE49-F238E27FC236}">
                <a16:creationId xmlns:a16="http://schemas.microsoft.com/office/drawing/2014/main" id="{43EC7C8F-2FD1-47F4-8E7F-ED6EED4282E4}"/>
              </a:ext>
            </a:extLst>
          </p:cNvPr>
          <p:cNvSpPr/>
          <p:nvPr/>
        </p:nvSpPr>
        <p:spPr bwMode="auto">
          <a:xfrm>
            <a:off x="3137590" y="2178892"/>
            <a:ext cx="2210400" cy="632959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uz-Cyrl-UZ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115" name="Прямоугольник 306">
            <a:extLst>
              <a:ext uri="{FF2B5EF4-FFF2-40B4-BE49-F238E27FC236}">
                <a16:creationId xmlns:a16="http://schemas.microsoft.com/office/drawing/2014/main" id="{E62768A1-456E-4B13-9DA2-D7B0DDF09C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1005" y="2182602"/>
            <a:ext cx="221139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uz-Cyrl-UZ" altLang="ru-RU" sz="1150" dirty="0">
                <a:solidFill>
                  <a:srgbClr val="1F4E79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Бюрократия ва оворагарчиликнинг олди олинади</a:t>
            </a:r>
          </a:p>
        </p:txBody>
      </p:sp>
      <p:sp>
        <p:nvSpPr>
          <p:cNvPr id="116" name="Скругленный прямоугольник 322">
            <a:extLst>
              <a:ext uri="{FF2B5EF4-FFF2-40B4-BE49-F238E27FC236}">
                <a16:creationId xmlns:a16="http://schemas.microsoft.com/office/drawing/2014/main" id="{BE4D8162-D565-4F5C-A34B-82D284E2B37E}"/>
              </a:ext>
            </a:extLst>
          </p:cNvPr>
          <p:cNvSpPr/>
          <p:nvPr/>
        </p:nvSpPr>
        <p:spPr bwMode="auto">
          <a:xfrm>
            <a:off x="3174798" y="2934120"/>
            <a:ext cx="2210400" cy="49096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uz-Cyrl-UZ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117" name="Скругленный прямоугольник 323">
            <a:extLst>
              <a:ext uri="{FF2B5EF4-FFF2-40B4-BE49-F238E27FC236}">
                <a16:creationId xmlns:a16="http://schemas.microsoft.com/office/drawing/2014/main" id="{52D8C566-7C7C-47BB-A285-496576DE92CB}"/>
              </a:ext>
            </a:extLst>
          </p:cNvPr>
          <p:cNvSpPr/>
          <p:nvPr/>
        </p:nvSpPr>
        <p:spPr bwMode="auto">
          <a:xfrm>
            <a:off x="2945664" y="3035409"/>
            <a:ext cx="340319" cy="31185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z-Cyrl-UZ" sz="1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endParaRPr lang="ru-RU" sz="1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Прямоугольник 306">
            <a:extLst>
              <a:ext uri="{FF2B5EF4-FFF2-40B4-BE49-F238E27FC236}">
                <a16:creationId xmlns:a16="http://schemas.microsoft.com/office/drawing/2014/main" id="{F37C6DD4-94EA-4E5A-B34A-F1DE23E0D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9182" y="2968779"/>
            <a:ext cx="21999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uz-Cyrl-UZ" altLang="ru-RU" sz="1150" dirty="0">
                <a:solidFill>
                  <a:srgbClr val="1F4E79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Ортиқча вақт сарфи ва харажатлар тежалади</a:t>
            </a:r>
          </a:p>
        </p:txBody>
      </p:sp>
      <p:sp>
        <p:nvSpPr>
          <p:cNvPr id="123" name="Скругленный прямоугольник 322">
            <a:extLst>
              <a:ext uri="{FF2B5EF4-FFF2-40B4-BE49-F238E27FC236}">
                <a16:creationId xmlns:a16="http://schemas.microsoft.com/office/drawing/2014/main" id="{9312631B-22B3-4AFB-AC66-6548D25AFBE6}"/>
              </a:ext>
            </a:extLst>
          </p:cNvPr>
          <p:cNvSpPr/>
          <p:nvPr/>
        </p:nvSpPr>
        <p:spPr bwMode="auto">
          <a:xfrm>
            <a:off x="3150971" y="3613214"/>
            <a:ext cx="2210400" cy="655298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uz-Cyrl-UZ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124" name="Скругленный прямоугольник 323">
            <a:extLst>
              <a:ext uri="{FF2B5EF4-FFF2-40B4-BE49-F238E27FC236}">
                <a16:creationId xmlns:a16="http://schemas.microsoft.com/office/drawing/2014/main" id="{FDE73EC3-2C7F-4D4A-A067-D8ACEF7DAD78}"/>
              </a:ext>
            </a:extLst>
          </p:cNvPr>
          <p:cNvSpPr/>
          <p:nvPr/>
        </p:nvSpPr>
        <p:spPr bwMode="auto">
          <a:xfrm>
            <a:off x="2959380" y="3792279"/>
            <a:ext cx="340319" cy="281571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z-Cyrl-UZ" sz="1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endParaRPr lang="ru-RU" sz="1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Прямоугольник 306">
            <a:extLst>
              <a:ext uri="{FF2B5EF4-FFF2-40B4-BE49-F238E27FC236}">
                <a16:creationId xmlns:a16="http://schemas.microsoft.com/office/drawing/2014/main" id="{DEF2A5D1-F956-4B6F-973F-994B3003D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2597" y="3627991"/>
            <a:ext cx="224376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uz-Cyrl-UZ" altLang="ru-RU" sz="115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Давлат хизматларини кўрсатишнинг шаффофлиги таъминланади</a:t>
            </a:r>
          </a:p>
        </p:txBody>
      </p:sp>
      <p:sp>
        <p:nvSpPr>
          <p:cNvPr id="138" name="Скругленный прямоугольник 323">
            <a:extLst>
              <a:ext uri="{FF2B5EF4-FFF2-40B4-BE49-F238E27FC236}">
                <a16:creationId xmlns:a16="http://schemas.microsoft.com/office/drawing/2014/main" id="{09D00971-4CE5-4845-BA76-8DA1F9AF7256}"/>
              </a:ext>
            </a:extLst>
          </p:cNvPr>
          <p:cNvSpPr/>
          <p:nvPr/>
        </p:nvSpPr>
        <p:spPr bwMode="auto">
          <a:xfrm>
            <a:off x="2960191" y="2300091"/>
            <a:ext cx="340320" cy="318761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z-Cyrl-UZ" sz="1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endParaRPr lang="ru-RU" sz="1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Скругленный прямоугольник 238">
            <a:extLst>
              <a:ext uri="{FF2B5EF4-FFF2-40B4-BE49-F238E27FC236}">
                <a16:creationId xmlns:a16="http://schemas.microsoft.com/office/drawing/2014/main" id="{E023618B-E4AF-405E-A2F6-38B20C70CD11}"/>
              </a:ext>
            </a:extLst>
          </p:cNvPr>
          <p:cNvSpPr/>
          <p:nvPr/>
        </p:nvSpPr>
        <p:spPr>
          <a:xfrm>
            <a:off x="123476" y="4362546"/>
            <a:ext cx="5342420" cy="441792"/>
          </a:xfrm>
          <a:prstGeom prst="roundRect">
            <a:avLst>
              <a:gd name="adj" fmla="val 7047"/>
            </a:avLst>
          </a:prstGeom>
          <a:solidFill>
            <a:srgbClr val="006697"/>
          </a:solidFill>
          <a:ln w="28575"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7701" algn="ctr"/>
            <a:r>
              <a:rPr lang="uz-Cyrl-UZ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Ҳоким ёрдамчиси томонидан аҳолига кўрсатиладиган хизматларнинг молиявий манбаалари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45610" y="4902553"/>
            <a:ext cx="2580498" cy="37534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uz-Cyrl-UZ" alt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Бандликка кўмаклашиш жамғармаси</a:t>
            </a:r>
            <a:endParaRPr lang="en-US" altLang="ru-RU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2828328" y="4895119"/>
            <a:ext cx="2580498" cy="44236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“Саҳоват ва кўмак” жамғармаси</a:t>
            </a:r>
            <a:endParaRPr lang="ru-RU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145610" y="5376112"/>
            <a:ext cx="2580498" cy="2515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uz-Cyrl-UZ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Жамоат ишлари жамғармаси</a:t>
            </a:r>
            <a:endParaRPr lang="ru-RU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Скругленный прямоугольник 75"/>
          <p:cNvSpPr/>
          <p:nvPr/>
        </p:nvSpPr>
        <p:spPr>
          <a:xfrm>
            <a:off x="2828328" y="5386838"/>
            <a:ext cx="2580498" cy="44236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“Аёллар дафтари” жамғармаси</a:t>
            </a:r>
            <a:endParaRPr lang="ru-RU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Скругленный прямоугольник 77"/>
          <p:cNvSpPr/>
          <p:nvPr/>
        </p:nvSpPr>
        <p:spPr>
          <a:xfrm>
            <a:off x="145610" y="5725889"/>
            <a:ext cx="2580498" cy="58835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Фермер, деҳқон хўжаликлари ва ерларни қўллаб-қувватлаш жамғармаси</a:t>
            </a:r>
            <a:endParaRPr lang="ru-RU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2828328" y="5864449"/>
            <a:ext cx="2580498" cy="44236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“Ёшлар дафтари” жамғармаси</a:t>
            </a:r>
            <a:endParaRPr lang="ru-RU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145610" y="6357961"/>
            <a:ext cx="2580498" cy="44236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Боғдорчилик ва иссиқхоналарни ривожлантириш жамғармаси</a:t>
            </a:r>
            <a:r>
              <a:rPr lang="uz-Cyrl-UZ" sz="1100" dirty="0">
                <a:solidFill>
                  <a:srgbClr val="002060"/>
                </a:solidFill>
              </a:rPr>
              <a:t> </a:t>
            </a:r>
            <a:endParaRPr lang="ru-RU" sz="1100" dirty="0">
              <a:solidFill>
                <a:srgbClr val="002060"/>
              </a:solidFill>
            </a:endParaRPr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2828328" y="6350527"/>
            <a:ext cx="2580498" cy="44236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Оилавий тадбиркорлик дастурлари доирасида кредитлар</a:t>
            </a:r>
            <a:endParaRPr lang="ru-RU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Text Box 5">
            <a:extLst>
              <a:ext uri="{FF2B5EF4-FFF2-40B4-BE49-F238E27FC236}">
                <a16:creationId xmlns:a16="http://schemas.microsoft.com/office/drawing/2014/main" id="{24A5CC49-B62E-4CFE-969F-866BD1A28727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735812" y="613926"/>
            <a:ext cx="11346739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uz-Cyrl-UZ" alt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Мақсадимиз – </a:t>
            </a:r>
            <a:r>
              <a:rPr lang="uz-Cyrl-UZ" altLang="ru-RU" sz="14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аҳолини ортиқча сарсон қилмасдан </a:t>
            </a:r>
            <a:r>
              <a:rPr lang="uz-Cyrl-UZ" alt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“Маҳалладан чиқмай туриб барча хизматлардан фойдаланиш”</a:t>
            </a:r>
            <a:r>
              <a:rPr lang="uz-Cyrl-UZ" altLang="ru-RU" sz="14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uz-Cyrl-UZ" altLang="ru-RU" sz="14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z-Cyrl-UZ" altLang="ru-RU" sz="14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тамойили асосида давлат томонидан кўрсатиладиган хизматларни тақдим этилишига имкон яратиш</a:t>
            </a:r>
            <a:endParaRPr lang="en-US" altLang="ru-RU" sz="14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63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72428" y="99588"/>
            <a:ext cx="12032055" cy="506994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“Ҳоким ёрдамчиси”нинг маҳаллани ижтимоий-иқтисодий ривожлантиришдаги фаолияти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55113" y="742384"/>
            <a:ext cx="5845933" cy="443620"/>
          </a:xfrm>
          <a:prstGeom prst="roundRect">
            <a:avLst/>
          </a:prstGeom>
          <a:solidFill>
            <a:schemeClr val="bg1"/>
          </a:solidFill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Асосий вазифалар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34854" y="2867106"/>
            <a:ext cx="5169687" cy="1166922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Маҳалланинг ихтисослашуви ва “ўсиш нуқталари”дан келиб чиққан ҳолда 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оилавий тадбиркорликни ривожлантириш </a:t>
            </a:r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чораларини кўриш</a:t>
            </a:r>
            <a:r>
              <a:rPr lang="en-US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Бунда ресурсларнинг: </a:t>
            </a:r>
          </a:p>
          <a:p>
            <a:pPr algn="just"/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z-Cyrl-UZ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70 фоизи</a:t>
            </a:r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 тадбиркорлик субъектларининг кичик ишлаб чиқариш ва хизматлар кўрсатиш лойиҳаларига;</a:t>
            </a:r>
          </a:p>
          <a:p>
            <a:pPr algn="just"/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z-Cyrl-UZ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фоизи</a:t>
            </a:r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 эса аҳолига ўзини-ўзи банд қилиш мақсадлари учун йўналтириш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34854" y="4130888"/>
            <a:ext cx="5169687" cy="514435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Маҳаллаларда 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“лидер тадбиркор”</a:t>
            </a:r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лар ва хонадонлар ўртасида 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иқтисодий кооперацияни кенгайтириш</a:t>
            </a:r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орқали аҳолини доимий даромад манбаи билан таъминлаш чораларини кўриш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71133" y="1968233"/>
            <a:ext cx="5148787" cy="824844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Тадбиркорлик субъектларининг бизнес лойиҳаларини амалга оширишга кўмаклашиш, мавжуд 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муаммоларини “мижозбай” ўрганиш </a:t>
            </a:r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ҳамда ҳал этиш орқали тадбиркорлик фаолиятини кенгайтиришга амалий ёрдам кўрсатиш, мавжуд инструмент ва ресурслардан самарали фойдаланишни ташкил этиш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34853" y="4775172"/>
            <a:ext cx="5169687" cy="518559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“Ижтимоий шартнома” </a:t>
            </a:r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тизими орқали тадбиркорлик қилиш истагида бўлган фуқароларга, жумладан аёллар ва ёшларга кредит ҳамда субсидиялар тақдим этилади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rot="16200000" flipH="1">
            <a:off x="3905264" y="3798552"/>
            <a:ext cx="5002306" cy="26892"/>
          </a:xfrm>
          <a:prstGeom prst="line">
            <a:avLst/>
          </a:prstGeom>
          <a:ln w="3810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3" name="Скругленный прямоугольник 22"/>
          <p:cNvSpPr/>
          <p:nvPr/>
        </p:nvSpPr>
        <p:spPr>
          <a:xfrm>
            <a:off x="6549309" y="742384"/>
            <a:ext cx="5196575" cy="443620"/>
          </a:xfrm>
          <a:prstGeom prst="roundRect">
            <a:avLst/>
          </a:prstGeom>
          <a:solidFill>
            <a:schemeClr val="bg1"/>
          </a:solidFill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Мавжуд дастаклар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255818" y="1354138"/>
            <a:ext cx="4490065" cy="990600"/>
          </a:xfrm>
          <a:prstGeom prst="roundRect">
            <a:avLst/>
          </a:prstGeom>
          <a:solidFill>
            <a:schemeClr val="bg1"/>
          </a:solidFill>
          <a:ln w="285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Оилавий тадбиркорлик дастурлари доирасида </a:t>
            </a:r>
            <a:b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ҳар бир маҳаллада камида </a:t>
            </a:r>
            <a:r>
              <a:rPr lang="uz-Cyrl-UZ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та 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хонадонга</a:t>
            </a:r>
            <a:r>
              <a:rPr lang="uz-Cyrl-UZ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 </a:t>
            </a:r>
            <a:r>
              <a:rPr lang="uz-Cyrl-UZ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та 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янги ташкил этиладиган тадбиркорлик субъектларига </a:t>
            </a:r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кредит ажратиш учун</a:t>
            </a:r>
            <a:r>
              <a:rPr lang="uz-Cyrl-UZ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1,0 млрд.сўм</a:t>
            </a:r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 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кредит ресурслари лимити </a:t>
            </a:r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ихтиёрига берилади </a:t>
            </a:r>
            <a:r>
              <a:rPr lang="uz-Cyrl-UZ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(жами 9,5 трлн.сўм)</a:t>
            </a:r>
            <a:endParaRPr lang="ru-RU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6492220" y="1502185"/>
            <a:ext cx="714903" cy="633741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6899" y="1541673"/>
            <a:ext cx="596092" cy="560890"/>
          </a:xfrm>
          <a:prstGeom prst="rect">
            <a:avLst/>
          </a:prstGeom>
        </p:spPr>
      </p:pic>
      <p:sp>
        <p:nvSpPr>
          <p:cNvPr id="28" name="Скругленный прямоугольник 27"/>
          <p:cNvSpPr/>
          <p:nvPr/>
        </p:nvSpPr>
        <p:spPr>
          <a:xfrm>
            <a:off x="7246293" y="2465387"/>
            <a:ext cx="4479986" cy="920750"/>
          </a:xfrm>
          <a:prstGeom prst="roundRect">
            <a:avLst/>
          </a:prstGeom>
          <a:solidFill>
            <a:schemeClr val="bg1"/>
          </a:solidFill>
          <a:ln w="285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Бандликка кўмаклашиш жамғармасидан камида </a:t>
            </a:r>
            <a:r>
              <a:rPr lang="uz-Cyrl-UZ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нафар </a:t>
            </a:r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ишсиз тадбиркорликка жалб қилиш ва ўзини ўзи банд қилиши учун ҳар бир маҳаллага </a:t>
            </a:r>
            <a:r>
              <a:rPr lang="uz-Cyrl-UZ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85,0 млн.сўмлик</a:t>
            </a:r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субсидия учун 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купон</a:t>
            </a:r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берилади </a:t>
            </a:r>
            <a:r>
              <a:rPr lang="uz-Cyrl-UZ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(жами 785 млрд.сўм) </a:t>
            </a:r>
            <a:endParaRPr lang="uz-Cyrl-UZ" sz="1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6535022" y="2546484"/>
            <a:ext cx="733387" cy="673656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085" y="2544762"/>
            <a:ext cx="714903" cy="589331"/>
          </a:xfrm>
          <a:prstGeom prst="rect">
            <a:avLst/>
          </a:prstGeom>
        </p:spPr>
      </p:pic>
      <p:sp>
        <p:nvSpPr>
          <p:cNvPr id="32" name="Скругленный прямоугольник 31"/>
          <p:cNvSpPr/>
          <p:nvPr/>
        </p:nvSpPr>
        <p:spPr>
          <a:xfrm>
            <a:off x="7235361" y="3487751"/>
            <a:ext cx="4490918" cy="637131"/>
          </a:xfrm>
          <a:prstGeom prst="roundRect">
            <a:avLst/>
          </a:prstGeom>
          <a:solidFill>
            <a:schemeClr val="bg1"/>
          </a:solidFill>
          <a:ln w="285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Ҳақ тўланадиган жамоат ишларига камида</a:t>
            </a:r>
            <a:r>
              <a:rPr lang="uz-Cyrl-UZ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нафар </a:t>
            </a:r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фуқарони</a:t>
            </a:r>
            <a:r>
              <a:rPr lang="uz-Cyrl-UZ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жалб қилиш учун ҳар бир маҳаллага </a:t>
            </a:r>
            <a:r>
              <a:rPr lang="uz-Cyrl-UZ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24,0 млн.сўмлик 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купон</a:t>
            </a:r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берилади </a:t>
            </a:r>
            <a:r>
              <a:rPr lang="uz-Cyrl-UZ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(жами 222 млрд.сўм) 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6566590" y="3459250"/>
            <a:ext cx="708761" cy="684912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7619" y="3315447"/>
            <a:ext cx="994335" cy="994335"/>
          </a:xfrm>
          <a:prstGeom prst="rect">
            <a:avLst/>
          </a:prstGeom>
        </p:spPr>
      </p:pic>
      <p:sp>
        <p:nvSpPr>
          <p:cNvPr id="27" name="Скругленный прямоугольник 26"/>
          <p:cNvSpPr/>
          <p:nvPr/>
        </p:nvSpPr>
        <p:spPr>
          <a:xfrm>
            <a:off x="7222660" y="4239932"/>
            <a:ext cx="4490917" cy="815789"/>
          </a:xfrm>
          <a:prstGeom prst="roundRect">
            <a:avLst/>
          </a:prstGeom>
          <a:solidFill>
            <a:schemeClr val="bg1"/>
          </a:solidFill>
          <a:ln w="285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Ҳар бир маҳаллада камида</a:t>
            </a:r>
            <a:r>
              <a:rPr lang="uz-Cyrl-UZ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 нафар </a:t>
            </a:r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фуқарони </a:t>
            </a:r>
            <a:r>
              <a:rPr lang="uz-Cyrl-UZ" sz="11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(биринчи навбатда ёшлар ва аёллар)</a:t>
            </a:r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касб-ҳунар ва тадбиркорликка ўқитиш учун </a:t>
            </a:r>
            <a:r>
              <a:rPr lang="uz-Cyrl-UZ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23,0 млн.сўм</a:t>
            </a:r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</a:t>
            </a:r>
            <a:r>
              <a:rPr lang="uz-Cyrl-UZ" sz="1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ваучер</a:t>
            </a:r>
            <a:r>
              <a:rPr lang="uz-Cyrl-UZ" sz="1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берилади </a:t>
            </a:r>
            <a:b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z-Cyrl-UZ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(жами 210 млрд.сўм) 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6539770" y="4259879"/>
            <a:ext cx="713232" cy="706045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100" y="4372174"/>
            <a:ext cx="560891" cy="49518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232" y="3083653"/>
            <a:ext cx="382384" cy="429989"/>
          </a:xfrm>
          <a:prstGeom prst="rect">
            <a:avLst/>
          </a:prstGeom>
        </p:spPr>
      </p:pic>
      <p:sp>
        <p:nvSpPr>
          <p:cNvPr id="45" name="Скругленный прямоугольник 44"/>
          <p:cNvSpPr/>
          <p:nvPr/>
        </p:nvSpPr>
        <p:spPr>
          <a:xfrm>
            <a:off x="7226606" y="5165445"/>
            <a:ext cx="4486971" cy="554709"/>
          </a:xfrm>
          <a:prstGeom prst="roundRect">
            <a:avLst/>
          </a:prstGeom>
          <a:solidFill>
            <a:schemeClr val="bg1"/>
          </a:solidFill>
          <a:ln w="285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Оилавий тадбиркорлик дастурлари доирасида </a:t>
            </a:r>
            <a:r>
              <a:rPr lang="uz-Cyrl-UZ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кредит, субсидиялар, моддий ёрдам </a:t>
            </a:r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uz-Cyrl-UZ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нафақалар</a:t>
            </a:r>
            <a:r>
              <a:rPr lang="uz-Cyrl-UZ" sz="1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ажратиш учун хулоса бериш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6574819" y="5127290"/>
            <a:ext cx="713232" cy="57207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7282696" y="5820973"/>
            <a:ext cx="4430881" cy="573845"/>
          </a:xfrm>
          <a:prstGeom prst="roundRect">
            <a:avLst/>
          </a:prstGeom>
          <a:solidFill>
            <a:schemeClr val="bg1"/>
          </a:solidFill>
          <a:ln w="285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z-Cyrl-UZ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“Ижтимоий шартнома”</a:t>
            </a:r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ларни имзолаш ҳамда шартнома шартларининг бажарилишини таъминлаш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6553200" y="5822950"/>
            <a:ext cx="782352" cy="5969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3" name="Рисунок 5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291" y="4789006"/>
            <a:ext cx="382384" cy="429989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721" y="2127080"/>
            <a:ext cx="382384" cy="429989"/>
          </a:xfrm>
          <a:prstGeom prst="rect">
            <a:avLst/>
          </a:prstGeom>
        </p:spPr>
      </p:pic>
      <p:pic>
        <p:nvPicPr>
          <p:cNvPr id="55" name="Рисунок 5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736" y="6028650"/>
            <a:ext cx="363284" cy="41066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9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462" y="5156639"/>
            <a:ext cx="560557" cy="560557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5134" y="5858373"/>
            <a:ext cx="476980" cy="505960"/>
          </a:xfrm>
          <a:prstGeom prst="rect">
            <a:avLst/>
          </a:prstGeom>
        </p:spPr>
      </p:pic>
      <p:sp>
        <p:nvSpPr>
          <p:cNvPr id="34" name="Скругленный прямоугольник 33"/>
          <p:cNvSpPr/>
          <p:nvPr/>
        </p:nvSpPr>
        <p:spPr>
          <a:xfrm>
            <a:off x="964167" y="1421476"/>
            <a:ext cx="5155754" cy="448888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“Хонадонбай”</a:t>
            </a:r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сўровлар ўтказиш орқали маҳалланинг ижтимоий-иқтисодий ривожланиш “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портрети”</a:t>
            </a:r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 ишлаб чиқиш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934853" y="5983259"/>
            <a:ext cx="5169199" cy="398986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Маҳалланинг ўзида туриб,</a:t>
            </a:r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барча масалаларни ҳал қилиш чораларини кўриш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950721" y="5386467"/>
            <a:ext cx="5169199" cy="480439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Ҳудудий ва инвестиция дастурларига 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таклифлар ишлаб чиқиш </a:t>
            </a:r>
            <a:r>
              <a:rPr lang="uz-Cyrl-UZ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ҳамда маҳалланинг ривожланишига доир 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дастурлар ижросини назорат қилиш</a:t>
            </a:r>
            <a:endParaRPr lang="ru-RU" sz="11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7" name="Рисунок 3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256" y="1330159"/>
            <a:ext cx="382384" cy="429989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227" y="4105375"/>
            <a:ext cx="382384" cy="429989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984" y="5436917"/>
            <a:ext cx="382384" cy="429989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114" y="3109338"/>
            <a:ext cx="363284" cy="410669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65" y="4814691"/>
            <a:ext cx="347591" cy="392929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3" y="2152765"/>
            <a:ext cx="363284" cy="410669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38" y="1355844"/>
            <a:ext cx="363284" cy="410669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09" y="4131060"/>
            <a:ext cx="363284" cy="410669"/>
          </a:xfrm>
          <a:prstGeom prst="rect">
            <a:avLst/>
          </a:prstGeom>
        </p:spPr>
      </p:pic>
      <p:pic>
        <p:nvPicPr>
          <p:cNvPr id="50" name="Рисунок 4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66" y="5462602"/>
            <a:ext cx="363284" cy="410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270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Скругленный прямоугольник 322">
            <a:extLst>
              <a:ext uri="{FF2B5EF4-FFF2-40B4-BE49-F238E27FC236}">
                <a16:creationId xmlns:a16="http://schemas.microsoft.com/office/drawing/2014/main" id="{33A5A939-E702-43A3-AF16-8D0A49B7ECA3}"/>
              </a:ext>
            </a:extLst>
          </p:cNvPr>
          <p:cNvSpPr/>
          <p:nvPr/>
        </p:nvSpPr>
        <p:spPr bwMode="auto">
          <a:xfrm>
            <a:off x="3996535" y="981714"/>
            <a:ext cx="1891514" cy="1168309"/>
          </a:xfrm>
          <a:prstGeom prst="round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uz-Cyrl-UZ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Скругленный прямоугольник 322">
            <a:extLst>
              <a:ext uri="{FF2B5EF4-FFF2-40B4-BE49-F238E27FC236}">
                <a16:creationId xmlns:a16="http://schemas.microsoft.com/office/drawing/2014/main" id="{33A5A939-E702-43A3-AF16-8D0A49B7ECA3}"/>
              </a:ext>
            </a:extLst>
          </p:cNvPr>
          <p:cNvSpPr/>
          <p:nvPr/>
        </p:nvSpPr>
        <p:spPr bwMode="auto">
          <a:xfrm>
            <a:off x="2088910" y="981715"/>
            <a:ext cx="1848725" cy="1168309"/>
          </a:xfrm>
          <a:prstGeom prst="round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uz-Cyrl-UZ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Скругленный прямоугольник 322">
            <a:extLst>
              <a:ext uri="{FF2B5EF4-FFF2-40B4-BE49-F238E27FC236}">
                <a16:creationId xmlns:a16="http://schemas.microsoft.com/office/drawing/2014/main" id="{33A5A939-E702-43A3-AF16-8D0A49B7ECA3}"/>
              </a:ext>
            </a:extLst>
          </p:cNvPr>
          <p:cNvSpPr/>
          <p:nvPr/>
        </p:nvSpPr>
        <p:spPr bwMode="auto">
          <a:xfrm>
            <a:off x="46296" y="981715"/>
            <a:ext cx="1982492" cy="1168309"/>
          </a:xfrm>
          <a:prstGeom prst="round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uz-Cyrl-UZ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4622" y="70277"/>
            <a:ext cx="12065209" cy="40587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701" algn="ctr"/>
            <a:r>
              <a:rPr lang="uz-Cyrl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Ҳоким ёрдамчиси меҳнатини рағбатлантириб бориш</a:t>
            </a:r>
          </a:p>
        </p:txBody>
      </p:sp>
      <p:sp>
        <p:nvSpPr>
          <p:cNvPr id="224" name="Скругленный прямоугольник 322">
            <a:extLst>
              <a:ext uri="{FF2B5EF4-FFF2-40B4-BE49-F238E27FC236}">
                <a16:creationId xmlns:a16="http://schemas.microsoft.com/office/drawing/2014/main" id="{BBEAF9BF-A0B8-4592-A519-CA767D5EFBB4}"/>
              </a:ext>
            </a:extLst>
          </p:cNvPr>
          <p:cNvSpPr/>
          <p:nvPr/>
        </p:nvSpPr>
        <p:spPr bwMode="auto">
          <a:xfrm>
            <a:off x="6147656" y="2730349"/>
            <a:ext cx="5952175" cy="1154039"/>
          </a:xfrm>
          <a:prstGeom prst="roundRect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uz-Cyrl-UZ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64FCFE6C-0E20-4219-BCAB-B1B26B5A840F}"/>
              </a:ext>
            </a:extLst>
          </p:cNvPr>
          <p:cNvSpPr/>
          <p:nvPr/>
        </p:nvSpPr>
        <p:spPr>
          <a:xfrm>
            <a:off x="34621" y="551647"/>
            <a:ext cx="5869403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uz-Cyrl-UZ" sz="1400" b="1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Ишга қабул қилиш</a:t>
            </a:r>
            <a:endParaRPr lang="uz-Cyrl-UZ" sz="1200" b="1" dirty="0">
              <a:solidFill>
                <a:schemeClr val="bg1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3" name="Text Box 5">
            <a:extLst>
              <a:ext uri="{FF2B5EF4-FFF2-40B4-BE49-F238E27FC236}">
                <a16:creationId xmlns:a16="http://schemas.microsoft.com/office/drawing/2014/main" id="{E9BB06C3-871F-49C7-B8A7-19BCB0B1C31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0" y="971456"/>
            <a:ext cx="2124258" cy="12234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z-Cyrl-UZ" altLang="ru-RU" sz="105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Иқтисодий</a:t>
            </a:r>
            <a:r>
              <a:rPr lang="uz-Cyrl-UZ" altLang="ru-RU" sz="105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ва </a:t>
            </a:r>
            <a:r>
              <a:rPr lang="uz-Cyrl-UZ" altLang="ru-RU" sz="105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 комплекси</a:t>
            </a:r>
            <a:r>
              <a:rPr lang="uz-Cyrl-UZ" altLang="ru-RU" sz="105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 кирувчи вазирлик, идора, тижорат банклари ва уларнинг ҳудудий бўлинмаларининг раҳбар ходимлари </a:t>
            </a:r>
            <a:r>
              <a:rPr lang="uz-Cyrl-UZ" altLang="ru-RU" sz="105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кўпи билан 2 йил муддатга </a:t>
            </a:r>
            <a:r>
              <a:rPr lang="uz-Cyrl-UZ" altLang="ru-RU" sz="105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тайинланади</a:t>
            </a:r>
            <a:endParaRPr lang="en-US" altLang="ru-RU" sz="105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Прямоугольник 306">
            <a:extLst>
              <a:ext uri="{FF2B5EF4-FFF2-40B4-BE49-F238E27FC236}">
                <a16:creationId xmlns:a16="http://schemas.microsoft.com/office/drawing/2014/main" id="{8EA3B8B1-0A33-480E-B7B0-E942E1864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4487" y="2916520"/>
            <a:ext cx="48329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uz-Cyrl-UZ" altLang="ru-RU" sz="12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Ҳоким ёрдамчиси лавозимига тайинланганларнинг масъулияти ва иш самарадорлигини ошириш ҳамда улар мақомини белгилаш мақсадида </a:t>
            </a:r>
            <a:r>
              <a:rPr lang="uz-Cyrl-UZ" altLang="ru-RU" sz="12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“Янги Ўзбекистон ислоҳотчиси” кўкрак нишони</a:t>
            </a:r>
            <a:r>
              <a:rPr lang="uz-Cyrl-UZ" altLang="ru-RU" sz="12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таъсис этилади</a:t>
            </a:r>
          </a:p>
        </p:txBody>
      </p:sp>
      <p:sp>
        <p:nvSpPr>
          <p:cNvPr id="60" name="Text Box 5">
            <a:extLst>
              <a:ext uri="{FF2B5EF4-FFF2-40B4-BE49-F238E27FC236}">
                <a16:creationId xmlns:a16="http://schemas.microsoft.com/office/drawing/2014/main" id="{E9BB06C3-871F-49C7-B8A7-19BCB0B1C31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099285" y="1033664"/>
            <a:ext cx="1854311" cy="1061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z-Cyrl-UZ" altLang="ru-RU" sz="105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Ҳоким ёрдамчиси туман (шаҳар)ларда танлов комиссияларини шакллантириш орқали </a:t>
            </a:r>
            <a:r>
              <a:rPr lang="uz-Cyrl-UZ" altLang="ru-RU" sz="105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очиқ танлов</a:t>
            </a:r>
            <a:r>
              <a:rPr lang="uz-Cyrl-UZ" altLang="ru-RU" sz="105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асосида </a:t>
            </a:r>
            <a:r>
              <a:rPr lang="uz-Cyrl-UZ" altLang="ru-RU" sz="105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ишга қабул қилинади</a:t>
            </a:r>
            <a:endParaRPr lang="en-US" altLang="ru-RU" sz="105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 Box 5">
            <a:extLst>
              <a:ext uri="{FF2B5EF4-FFF2-40B4-BE49-F238E27FC236}">
                <a16:creationId xmlns:a16="http://schemas.microsoft.com/office/drawing/2014/main" id="{E9BB06C3-871F-49C7-B8A7-19BCB0B1C31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973305" y="1029137"/>
            <a:ext cx="2007346" cy="1061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z-Cyrl-UZ" altLang="ru-RU" sz="105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Ҳоким ёрдамчиси лавозимига тайинланган шахсларга аввалги иш жойидагига нисбатан </a:t>
            </a:r>
            <a:r>
              <a:rPr lang="uz-Cyrl-UZ" altLang="ru-RU" sz="105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кам бўлмаган миқдорларда иш ҳақи</a:t>
            </a:r>
            <a:r>
              <a:rPr lang="uz-Cyrl-UZ" altLang="ru-RU" sz="105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тўланади</a:t>
            </a:r>
            <a:endParaRPr lang="en-US" altLang="ru-RU" sz="105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Прямоугольник 76">
            <a:extLst>
              <a:ext uri="{FF2B5EF4-FFF2-40B4-BE49-F238E27FC236}">
                <a16:creationId xmlns:a16="http://schemas.microsoft.com/office/drawing/2014/main" id="{64FCFE6C-0E20-4219-BCAB-B1B26B5A840F}"/>
              </a:ext>
            </a:extLst>
          </p:cNvPr>
          <p:cNvSpPr/>
          <p:nvPr/>
        </p:nvSpPr>
        <p:spPr>
          <a:xfrm>
            <a:off x="6147655" y="572591"/>
            <a:ext cx="5952175" cy="30777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uz-Cyrl-UZ" sz="1400" b="1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Лавозим ўстириш</a:t>
            </a:r>
            <a:endParaRPr lang="uz-Cyrl-UZ" sz="1200" b="1" dirty="0">
              <a:solidFill>
                <a:schemeClr val="bg1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82" name="Скругленный прямоугольник 322">
            <a:extLst>
              <a:ext uri="{FF2B5EF4-FFF2-40B4-BE49-F238E27FC236}">
                <a16:creationId xmlns:a16="http://schemas.microsoft.com/office/drawing/2014/main" id="{33A5A939-E702-43A3-AF16-8D0A49B7ECA3}"/>
              </a:ext>
            </a:extLst>
          </p:cNvPr>
          <p:cNvSpPr/>
          <p:nvPr/>
        </p:nvSpPr>
        <p:spPr bwMode="auto">
          <a:xfrm>
            <a:off x="10286052" y="980287"/>
            <a:ext cx="1813779" cy="1168309"/>
          </a:xfrm>
          <a:prstGeom prst="round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uz-Cyrl-UZ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Скругленный прямоугольник 322">
            <a:extLst>
              <a:ext uri="{FF2B5EF4-FFF2-40B4-BE49-F238E27FC236}">
                <a16:creationId xmlns:a16="http://schemas.microsoft.com/office/drawing/2014/main" id="{33A5A939-E702-43A3-AF16-8D0A49B7ECA3}"/>
              </a:ext>
            </a:extLst>
          </p:cNvPr>
          <p:cNvSpPr/>
          <p:nvPr/>
        </p:nvSpPr>
        <p:spPr bwMode="auto">
          <a:xfrm>
            <a:off x="8243438" y="980287"/>
            <a:ext cx="1982492" cy="1168309"/>
          </a:xfrm>
          <a:prstGeom prst="round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uz-Cyrl-UZ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Text Box 5">
            <a:extLst>
              <a:ext uri="{FF2B5EF4-FFF2-40B4-BE49-F238E27FC236}">
                <a16:creationId xmlns:a16="http://schemas.microsoft.com/office/drawing/2014/main" id="{E9BB06C3-871F-49C7-B8A7-19BCB0B1C31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8259399" y="976392"/>
            <a:ext cx="2079388" cy="12234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z-Cyrl-UZ" altLang="ru-RU" sz="105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Давлат хизматини ривожлантириш агентлигининг таклифига асосан Ҳоким ёрдамчилари </a:t>
            </a:r>
            <a:r>
              <a:rPr lang="uz-Cyrl-UZ" altLang="ru-RU" sz="105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юқори лавозимларга танловсиз тўғридан-тўғри </a:t>
            </a:r>
            <a:r>
              <a:rPr lang="uz-Cyrl-UZ" altLang="ru-RU" sz="105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ўтказилади</a:t>
            </a:r>
            <a:endParaRPr lang="en-US" altLang="ru-RU" sz="105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Text Box 5">
            <a:extLst>
              <a:ext uri="{FF2B5EF4-FFF2-40B4-BE49-F238E27FC236}">
                <a16:creationId xmlns:a16="http://schemas.microsoft.com/office/drawing/2014/main" id="{E9BB06C3-871F-49C7-B8A7-19BCB0B1C31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225930" y="1036158"/>
            <a:ext cx="1982031" cy="1061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z-Cyrl-UZ" altLang="ru-RU" sz="105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Вазирлик ва идоралар раҳбарлари, ҳокимлар </a:t>
            </a:r>
            <a:r>
              <a:rPr lang="uz-Cyrl-UZ" altLang="ru-RU" sz="105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ҳоким ёрдамчиларини раҳбарлик лавозимларига тайинлаш бўйича </a:t>
            </a:r>
            <a:r>
              <a:rPr lang="uz-Cyrl-UZ" altLang="ru-RU" sz="105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шахсан жавобгар</a:t>
            </a:r>
            <a:r>
              <a:rPr lang="uz-Cyrl-UZ" altLang="ru-RU" sz="105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ҳисобланади</a:t>
            </a:r>
            <a:endParaRPr lang="en-US" altLang="ru-RU" sz="105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Скругленный прямоугольник 322">
            <a:extLst>
              <a:ext uri="{FF2B5EF4-FFF2-40B4-BE49-F238E27FC236}">
                <a16:creationId xmlns:a16="http://schemas.microsoft.com/office/drawing/2014/main" id="{33A5A939-E702-43A3-AF16-8D0A49B7ECA3}"/>
              </a:ext>
            </a:extLst>
          </p:cNvPr>
          <p:cNvSpPr/>
          <p:nvPr/>
        </p:nvSpPr>
        <p:spPr bwMode="auto">
          <a:xfrm>
            <a:off x="6216383" y="991781"/>
            <a:ext cx="1982492" cy="1168309"/>
          </a:xfrm>
          <a:prstGeom prst="round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uz-Cyrl-UZ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Text Box 5">
            <a:extLst>
              <a:ext uri="{FF2B5EF4-FFF2-40B4-BE49-F238E27FC236}">
                <a16:creationId xmlns:a16="http://schemas.microsoft.com/office/drawing/2014/main" id="{E9BB06C3-871F-49C7-B8A7-19BCB0B1C31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6180011" y="1032373"/>
            <a:ext cx="2079388" cy="1061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z-Cyrl-UZ" altLang="ru-RU" sz="105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Ҳоким ёрдамчилари </a:t>
            </a:r>
            <a:r>
              <a:rPr lang="uz-Cyrl-UZ" altLang="ru-RU" sz="105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Миллий кадрлар захираси</a:t>
            </a:r>
            <a:r>
              <a:rPr lang="uz-Cyrl-UZ" altLang="ru-RU" sz="105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 киритилиб, меҳнат фаолияти натижадорлигига кўра </a:t>
            </a:r>
            <a:r>
              <a:rPr lang="uz-Cyrl-UZ" altLang="ru-RU" sz="105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лавозимини ўстириш </a:t>
            </a:r>
            <a:r>
              <a:rPr lang="uz-Cyrl-UZ" altLang="ru-RU" sz="105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чоралари кўрилади</a:t>
            </a:r>
            <a:endParaRPr lang="en-US" altLang="ru-RU" sz="105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Прямоугольник 104">
            <a:extLst>
              <a:ext uri="{FF2B5EF4-FFF2-40B4-BE49-F238E27FC236}">
                <a16:creationId xmlns:a16="http://schemas.microsoft.com/office/drawing/2014/main" id="{64FCFE6C-0E20-4219-BCAB-B1B26B5A840F}"/>
              </a:ext>
            </a:extLst>
          </p:cNvPr>
          <p:cNvSpPr/>
          <p:nvPr/>
        </p:nvSpPr>
        <p:spPr>
          <a:xfrm>
            <a:off x="62272" y="2241100"/>
            <a:ext cx="5841752" cy="30777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uz-Cyrl-UZ" sz="1400" b="1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Меҳнатга ҳақ тўлаш</a:t>
            </a:r>
            <a:endParaRPr lang="uz-Cyrl-UZ" sz="1200" b="1" dirty="0">
              <a:solidFill>
                <a:schemeClr val="bg1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14" name="Скругленный прямоугольник 322">
            <a:extLst>
              <a:ext uri="{FF2B5EF4-FFF2-40B4-BE49-F238E27FC236}">
                <a16:creationId xmlns:a16="http://schemas.microsoft.com/office/drawing/2014/main" id="{33A5A939-E702-43A3-AF16-8D0A49B7ECA3}"/>
              </a:ext>
            </a:extLst>
          </p:cNvPr>
          <p:cNvSpPr/>
          <p:nvPr/>
        </p:nvSpPr>
        <p:spPr bwMode="auto">
          <a:xfrm>
            <a:off x="207032" y="2624368"/>
            <a:ext cx="5757239" cy="460597"/>
          </a:xfrm>
          <a:prstGeom prst="roundRect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uz-Cyrl-UZ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Text Box 5">
            <a:extLst>
              <a:ext uri="{FF2B5EF4-FFF2-40B4-BE49-F238E27FC236}">
                <a16:creationId xmlns:a16="http://schemas.microsoft.com/office/drawing/2014/main" id="{E9BB06C3-871F-49C7-B8A7-19BCB0B1C31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86030" y="2646917"/>
            <a:ext cx="5817995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z-Cyrl-UZ" altLang="ru-RU" sz="11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Ҳоким ёрдамчиларининг иш ҳақи миқдорлари улар бириктирилган ўзини ўзи бошқариш органларидаги хонадонлар сонига қараб қуйидагича белгиланади:</a:t>
            </a:r>
            <a:endParaRPr lang="en-US" altLang="ru-RU" sz="11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Скругленный прямоугольник 322">
            <a:extLst>
              <a:ext uri="{FF2B5EF4-FFF2-40B4-BE49-F238E27FC236}">
                <a16:creationId xmlns:a16="http://schemas.microsoft.com/office/drawing/2014/main" id="{BBEAF9BF-A0B8-4592-A519-CA767D5EFBB4}"/>
              </a:ext>
            </a:extLst>
          </p:cNvPr>
          <p:cNvSpPr/>
          <p:nvPr/>
        </p:nvSpPr>
        <p:spPr bwMode="auto">
          <a:xfrm>
            <a:off x="207034" y="3202249"/>
            <a:ext cx="5757238" cy="613748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uz-Cyrl-UZ" alt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хонадонлар сони </a:t>
            </a:r>
            <a:r>
              <a:rPr lang="uz-Cyrl-UZ" alt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500 гача </a:t>
            </a:r>
            <a:r>
              <a:rPr lang="uz-Cyrl-UZ" alt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бўлган </a:t>
            </a:r>
            <a:br>
              <a:rPr lang="uz-Cyrl-UZ" alt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z-Cyrl-UZ" alt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маҳаллада – </a:t>
            </a:r>
            <a:r>
              <a:rPr lang="uz-Cyrl-UZ" alt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4,5 сўм миқдорида</a:t>
            </a:r>
            <a:r>
              <a:rPr lang="uz-Cyrl-UZ" alt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sp>
        <p:nvSpPr>
          <p:cNvPr id="119" name="Скругленный прямоугольник 323">
            <a:extLst>
              <a:ext uri="{FF2B5EF4-FFF2-40B4-BE49-F238E27FC236}">
                <a16:creationId xmlns:a16="http://schemas.microsoft.com/office/drawing/2014/main" id="{1B8A67B7-06E0-4A6E-8B33-9E8CB48A1E40}"/>
              </a:ext>
            </a:extLst>
          </p:cNvPr>
          <p:cNvSpPr/>
          <p:nvPr/>
        </p:nvSpPr>
        <p:spPr bwMode="auto">
          <a:xfrm>
            <a:off x="194204" y="3121436"/>
            <a:ext cx="643199" cy="334640"/>
          </a:xfrm>
          <a:prstGeom prst="roundRect">
            <a:avLst>
              <a:gd name="adj" fmla="val 31786"/>
            </a:avLst>
          </a:prstGeom>
          <a:gradFill flip="none" rotWithShape="1">
            <a:gsLst>
              <a:gs pos="0">
                <a:schemeClr val="accent6">
                  <a:lumMod val="75000"/>
                  <a:shade val="30000"/>
                  <a:satMod val="115000"/>
                </a:schemeClr>
              </a:gs>
              <a:gs pos="5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z-Cyrl-UZ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Скругленный прямоугольник 322">
            <a:extLst>
              <a:ext uri="{FF2B5EF4-FFF2-40B4-BE49-F238E27FC236}">
                <a16:creationId xmlns:a16="http://schemas.microsoft.com/office/drawing/2014/main" id="{BBEAF9BF-A0B8-4592-A519-CA767D5EFBB4}"/>
              </a:ext>
            </a:extLst>
          </p:cNvPr>
          <p:cNvSpPr/>
          <p:nvPr/>
        </p:nvSpPr>
        <p:spPr bwMode="auto">
          <a:xfrm>
            <a:off x="207034" y="3937419"/>
            <a:ext cx="5752846" cy="606128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uz-Cyrl-UZ" altLang="ru-RU" sz="17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хонадонлар сони </a:t>
            </a:r>
            <a:r>
              <a:rPr lang="uz-Cyrl-UZ" altLang="ru-RU" sz="1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501 дан 1000 тагача </a:t>
            </a:r>
            <a:br>
              <a:rPr lang="uz-Cyrl-UZ" altLang="ru-RU" sz="1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z-Cyrl-UZ" altLang="ru-RU" sz="17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бўлган маҳаллада – </a:t>
            </a:r>
            <a:r>
              <a:rPr lang="uz-Cyrl-UZ" altLang="ru-RU" sz="1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5,0 млн сўм миқдорида</a:t>
            </a:r>
            <a:r>
              <a:rPr lang="uz-Cyrl-UZ" altLang="ru-RU" sz="17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sp>
        <p:nvSpPr>
          <p:cNvPr id="122" name="Скругленный прямоугольник 323">
            <a:extLst>
              <a:ext uri="{FF2B5EF4-FFF2-40B4-BE49-F238E27FC236}">
                <a16:creationId xmlns:a16="http://schemas.microsoft.com/office/drawing/2014/main" id="{1B8A67B7-06E0-4A6E-8B33-9E8CB48A1E40}"/>
              </a:ext>
            </a:extLst>
          </p:cNvPr>
          <p:cNvSpPr/>
          <p:nvPr/>
        </p:nvSpPr>
        <p:spPr bwMode="auto">
          <a:xfrm>
            <a:off x="194203" y="3871955"/>
            <a:ext cx="643199" cy="334640"/>
          </a:xfrm>
          <a:prstGeom prst="roundRect">
            <a:avLst>
              <a:gd name="adj" fmla="val 31786"/>
            </a:avLst>
          </a:prstGeom>
          <a:gradFill flip="none" rotWithShape="1">
            <a:gsLst>
              <a:gs pos="0">
                <a:schemeClr val="accent6">
                  <a:lumMod val="75000"/>
                  <a:shade val="30000"/>
                  <a:satMod val="115000"/>
                </a:schemeClr>
              </a:gs>
              <a:gs pos="5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z-Cyrl-UZ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Скругленный прямоугольник 322">
            <a:extLst>
              <a:ext uri="{FF2B5EF4-FFF2-40B4-BE49-F238E27FC236}">
                <a16:creationId xmlns:a16="http://schemas.microsoft.com/office/drawing/2014/main" id="{BBEAF9BF-A0B8-4592-A519-CA767D5EFBB4}"/>
              </a:ext>
            </a:extLst>
          </p:cNvPr>
          <p:cNvSpPr/>
          <p:nvPr/>
        </p:nvSpPr>
        <p:spPr bwMode="auto">
          <a:xfrm>
            <a:off x="207032" y="4731596"/>
            <a:ext cx="5757240" cy="58888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uz-Cyrl-UZ" alt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хонадонлар сони </a:t>
            </a:r>
            <a:r>
              <a:rPr lang="uz-Cyrl-UZ" alt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дан ортиқ </a:t>
            </a:r>
            <a:br>
              <a:rPr lang="uz-Cyrl-UZ" alt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z-Cyrl-UZ" alt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бўлган маҳаллади – </a:t>
            </a:r>
            <a:r>
              <a:rPr lang="uz-Cyrl-UZ" alt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5,5 млн сўм миқдорида</a:t>
            </a:r>
            <a:r>
              <a:rPr lang="uz-Cyrl-UZ" alt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25" name="Скругленный прямоугольник 323">
            <a:extLst>
              <a:ext uri="{FF2B5EF4-FFF2-40B4-BE49-F238E27FC236}">
                <a16:creationId xmlns:a16="http://schemas.microsoft.com/office/drawing/2014/main" id="{1B8A67B7-06E0-4A6E-8B33-9E8CB48A1E40}"/>
              </a:ext>
            </a:extLst>
          </p:cNvPr>
          <p:cNvSpPr/>
          <p:nvPr/>
        </p:nvSpPr>
        <p:spPr bwMode="auto">
          <a:xfrm>
            <a:off x="208793" y="4621933"/>
            <a:ext cx="643199" cy="334640"/>
          </a:xfrm>
          <a:prstGeom prst="roundRect">
            <a:avLst>
              <a:gd name="adj" fmla="val 31786"/>
            </a:avLst>
          </a:prstGeom>
          <a:gradFill flip="none" rotWithShape="1">
            <a:gsLst>
              <a:gs pos="0">
                <a:schemeClr val="accent6">
                  <a:lumMod val="75000"/>
                  <a:shade val="30000"/>
                  <a:satMod val="115000"/>
                </a:schemeClr>
              </a:gs>
              <a:gs pos="5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z-Cyrl-UZ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Прямоугольник 126">
            <a:extLst>
              <a:ext uri="{FF2B5EF4-FFF2-40B4-BE49-F238E27FC236}">
                <a16:creationId xmlns:a16="http://schemas.microsoft.com/office/drawing/2014/main" id="{64FCFE6C-0E20-4219-BCAB-B1B26B5A840F}"/>
              </a:ext>
            </a:extLst>
          </p:cNvPr>
          <p:cNvSpPr/>
          <p:nvPr/>
        </p:nvSpPr>
        <p:spPr>
          <a:xfrm>
            <a:off x="6096000" y="2241099"/>
            <a:ext cx="6003830" cy="30777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uz-Cyrl-UZ" sz="1400" b="1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Қўшимча рағбатлантириш</a:t>
            </a:r>
            <a:endParaRPr lang="uz-Cyrl-UZ" sz="1200" b="1" dirty="0">
              <a:solidFill>
                <a:schemeClr val="bg1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6343169" y="2755069"/>
            <a:ext cx="717939" cy="1104597"/>
            <a:chOff x="5296882" y="2745038"/>
            <a:chExt cx="1762431" cy="2992333"/>
          </a:xfrm>
        </p:grpSpPr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96882" y="4179382"/>
              <a:ext cx="1762431" cy="1557989"/>
            </a:xfrm>
            <a:prstGeom prst="rect">
              <a:avLst/>
            </a:prstGeom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749"/>
            <a:stretch/>
          </p:blipFill>
          <p:spPr>
            <a:xfrm>
              <a:off x="5296882" y="2745038"/>
              <a:ext cx="1581904" cy="1490990"/>
            </a:xfrm>
            <a:prstGeom prst="rect">
              <a:avLst/>
            </a:prstGeom>
          </p:spPr>
        </p:pic>
      </p:grpSp>
      <p:sp>
        <p:nvSpPr>
          <p:cNvPr id="129" name="Скругленный прямоугольник 322">
            <a:extLst>
              <a:ext uri="{FF2B5EF4-FFF2-40B4-BE49-F238E27FC236}">
                <a16:creationId xmlns:a16="http://schemas.microsoft.com/office/drawing/2014/main" id="{BBEAF9BF-A0B8-4592-A519-CA767D5EFBB4}"/>
              </a:ext>
            </a:extLst>
          </p:cNvPr>
          <p:cNvSpPr/>
          <p:nvPr/>
        </p:nvSpPr>
        <p:spPr bwMode="auto">
          <a:xfrm>
            <a:off x="6147656" y="4072782"/>
            <a:ext cx="5952175" cy="1163108"/>
          </a:xfrm>
          <a:prstGeom prst="roundRect">
            <a:avLst/>
          </a:prstGeom>
          <a:ln w="190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uz-Cyrl-UZ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Прямоугольник 306">
            <a:extLst>
              <a:ext uri="{FF2B5EF4-FFF2-40B4-BE49-F238E27FC236}">
                <a16:creationId xmlns:a16="http://schemas.microsoft.com/office/drawing/2014/main" id="{8EA3B8B1-0A33-480E-B7B0-E942E1864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9059" y="4240185"/>
            <a:ext cx="48329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uz-Cyrl-UZ" altLang="ru-RU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Ҳоким ёрдамчиси фаолияти доимий </a:t>
            </a:r>
            <a:r>
              <a:rPr lang="uz-Cyrl-UZ" altLang="ru-RU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қилиб борилади </a:t>
            </a:r>
            <a:r>
              <a:rPr lang="uz-Cyrl-UZ" altLang="ru-RU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ҳамда унинг фаолиятининг самарадорлик кўрсаткичларидан келиб чиқиб, ҳар чоракда </a:t>
            </a:r>
            <a:r>
              <a:rPr lang="uz-Cyrl-UZ" altLang="ru-RU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ойлик маошининг 50 фоизигача </a:t>
            </a:r>
            <a:r>
              <a:rPr lang="uz-Cyrl-UZ" altLang="ru-RU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миқдорида мукофотланади</a:t>
            </a:r>
          </a:p>
        </p:txBody>
      </p:sp>
      <p:sp>
        <p:nvSpPr>
          <p:cNvPr id="134" name="Прямоугольник 133">
            <a:extLst>
              <a:ext uri="{FF2B5EF4-FFF2-40B4-BE49-F238E27FC236}">
                <a16:creationId xmlns:a16="http://schemas.microsoft.com/office/drawing/2014/main" id="{64FCFE6C-0E20-4219-BCAB-B1B26B5A840F}"/>
              </a:ext>
            </a:extLst>
          </p:cNvPr>
          <p:cNvSpPr/>
          <p:nvPr/>
        </p:nvSpPr>
        <p:spPr>
          <a:xfrm>
            <a:off x="207032" y="5441898"/>
            <a:ext cx="11892798" cy="307777"/>
          </a:xfrm>
          <a:prstGeom prst="rect">
            <a:avLst/>
          </a:prstGeom>
          <a:solidFill>
            <a:srgbClr val="1F4E7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uz-Cyrl-UZ" sz="1400" b="1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Структуравий ўзгаришлар</a:t>
            </a:r>
            <a:endParaRPr lang="uz-Cyrl-UZ" sz="1200" b="1" dirty="0">
              <a:solidFill>
                <a:schemeClr val="bg1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35" name="Прямоугольник 306">
            <a:extLst>
              <a:ext uri="{FF2B5EF4-FFF2-40B4-BE49-F238E27FC236}">
                <a16:creationId xmlns:a16="http://schemas.microsoft.com/office/drawing/2014/main" id="{B979F9AF-DBF7-4E19-8E7F-55A8CFF5CA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810" y="5911349"/>
            <a:ext cx="403589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uz-Cyrl-UZ" altLang="ru-RU" sz="1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Маҳалла раисининг ободонлаштириш, томорқа ва тадбиркорлик масалалари бўйича ўринбосари лавозими қисқаради</a:t>
            </a:r>
          </a:p>
        </p:txBody>
      </p:sp>
      <p:sp>
        <p:nvSpPr>
          <p:cNvPr id="137" name="Прямоугольник 306">
            <a:extLst>
              <a:ext uri="{FF2B5EF4-FFF2-40B4-BE49-F238E27FC236}">
                <a16:creationId xmlns:a16="http://schemas.microsoft.com/office/drawing/2014/main" id="{FC28CDEC-51BE-43C2-A6C5-D4FF330F21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9064" y="5866710"/>
            <a:ext cx="464202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uz-Cyrl-UZ" altLang="ru-RU" sz="1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Аҳоли бандлигига кўмаклашиш марказларининг ишга жойлаштириш бўйича инспектор лавозими штат бирлиги Маҳаллабай ишлаш марказига ўтказилади</a:t>
            </a: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2" y="5588002"/>
            <a:ext cx="1357637" cy="1357637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9065" y="5588708"/>
            <a:ext cx="1269998" cy="1269998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2D8B5BB-3CBB-4CE7-9435-8843B76A43C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839" y="4212480"/>
            <a:ext cx="908996" cy="839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350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000"/>
    </mc:Choice>
    <mc:Fallback xmlns="">
      <p:transition advClick="0" advTm="3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BFA31B5C-61A3-4D57-9A2E-F83DEC99A1F0}"/>
              </a:ext>
            </a:extLst>
          </p:cNvPr>
          <p:cNvSpPr/>
          <p:nvPr/>
        </p:nvSpPr>
        <p:spPr>
          <a:xfrm>
            <a:off x="170" y="-7205"/>
            <a:ext cx="12191661" cy="323278"/>
          </a:xfrm>
          <a:prstGeom prst="rect">
            <a:avLst/>
          </a:prstGeom>
          <a:solidFill>
            <a:srgbClr val="0A46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3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-1" y="1"/>
            <a:ext cx="12191661" cy="263335"/>
          </a:xfrm>
          <a:prstGeom prst="rect">
            <a:avLst/>
          </a:prstGeom>
          <a:noFill/>
          <a:ln w="19050">
            <a:noFill/>
          </a:ln>
          <a:effectLst/>
        </p:spPr>
        <p:txBody>
          <a:bodyPr vert="horz" lIns="58638" tIns="29318" rIns="58638" bIns="29318" rtlCol="0" anchor="b">
            <a:noAutofit/>
          </a:bodyPr>
          <a:lstStyle>
            <a:lvl1pPr algn="ctr" defTabSz="113366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z-Cyrl-UZ" sz="1539" b="1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ОИЛАЛАРНИ “ИЖТИМОИЙ ШАРТНОМА” ТИЗИМИ ОРҚАЛИ МАНЗИЛЛИ ҚЎЛЛАБ-ҚУВВАТЛАШ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183966" y="657735"/>
            <a:ext cx="2720637" cy="1901844"/>
            <a:chOff x="564138" y="957504"/>
            <a:chExt cx="4144894" cy="3133317"/>
          </a:xfrm>
        </p:grpSpPr>
        <p:grpSp>
          <p:nvGrpSpPr>
            <p:cNvPr id="4" name="Группа 3"/>
            <p:cNvGrpSpPr/>
            <p:nvPr/>
          </p:nvGrpSpPr>
          <p:grpSpPr>
            <a:xfrm>
              <a:off x="578640" y="986714"/>
              <a:ext cx="924641" cy="820619"/>
              <a:chOff x="669628" y="1146448"/>
              <a:chExt cx="1522436" cy="1243781"/>
            </a:xfrm>
          </p:grpSpPr>
          <p:sp>
            <p:nvSpPr>
              <p:cNvPr id="3" name="Скругленный прямоугольник 2"/>
              <p:cNvSpPr/>
              <p:nvPr/>
            </p:nvSpPr>
            <p:spPr>
              <a:xfrm>
                <a:off x="669628" y="1146448"/>
                <a:ext cx="1522436" cy="1243781"/>
              </a:xfrm>
              <a:prstGeom prst="roundRect">
                <a:avLst/>
              </a:prstGeom>
              <a:solidFill>
                <a:schemeClr val="bg1"/>
              </a:solidFill>
              <a:ln w="57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155"/>
              </a:p>
            </p:txBody>
          </p:sp>
          <p:pic>
            <p:nvPicPr>
              <p:cNvPr id="2" name="Picture 2" descr="Social Care free vector icons designed by Freepik | Free icons, Work icon, Social  icons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85652" y="1201040"/>
                <a:ext cx="1125280" cy="11252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52" name="Заголовок 1"/>
            <p:cNvSpPr txBox="1">
              <a:spLocks/>
            </p:cNvSpPr>
            <p:nvPr/>
          </p:nvSpPr>
          <p:spPr>
            <a:xfrm>
              <a:off x="1485373" y="957504"/>
              <a:ext cx="3223659" cy="923862"/>
            </a:xfrm>
            <a:prstGeom prst="rect">
              <a:avLst/>
            </a:prstGeom>
            <a:noFill/>
            <a:ln w="19050">
              <a:noFill/>
            </a:ln>
            <a:effectLst/>
          </p:spPr>
          <p:txBody>
            <a:bodyPr vert="horz" lIns="58638" tIns="29318" rIns="58638" bIns="29318" rtlCol="0" anchor="b">
              <a:noAutofit/>
            </a:bodyPr>
            <a:lstStyle>
              <a:lvl1pPr algn="ctr" defTabSz="1133662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75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spcAft>
                  <a:spcPts val="257"/>
                </a:spcAft>
              </a:pPr>
              <a:r>
                <a:rPr lang="uz-Cyrl-UZ" sz="1100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ea typeface="Cambria" panose="02040503050406030204" pitchFamily="18" charset="0"/>
                  <a:cs typeface="Arial" panose="020B0604020202020204" pitchFamily="34" charset="0"/>
                </a:rPr>
                <a:t>Ижтимоий ёрдам ва хизмат кўрсатилганлар сони</a:t>
              </a:r>
              <a:endParaRPr lang="en-US" sz="11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endParaRPr>
            </a:p>
            <a:p>
              <a:r>
                <a:rPr lang="uz-Cyrl-UZ" sz="1400" b="1" dirty="0">
                  <a:solidFill>
                    <a:srgbClr val="C00000"/>
                  </a:solidFill>
                  <a:latin typeface="Arial" panose="020B0604020202020204" pitchFamily="34" charset="0"/>
                  <a:ea typeface="Cambria" panose="02040503050406030204" pitchFamily="18" charset="0"/>
                  <a:cs typeface="Arial" panose="020B0604020202020204" pitchFamily="34" charset="0"/>
                </a:rPr>
                <a:t>4,6 млн</a:t>
              </a:r>
              <a:r>
                <a:rPr lang="en-US" sz="1400" b="1" dirty="0">
                  <a:solidFill>
                    <a:srgbClr val="C00000"/>
                  </a:solidFill>
                  <a:latin typeface="Arial" panose="020B0604020202020204" pitchFamily="34" charset="0"/>
                  <a:ea typeface="Cambria" panose="02040503050406030204" pitchFamily="18" charset="0"/>
                  <a:cs typeface="Arial" panose="020B0604020202020204" pitchFamily="34" charset="0"/>
                </a:rPr>
                <a:t> </a:t>
              </a:r>
              <a:r>
                <a:rPr lang="uz-Cyrl-UZ" sz="1400" b="1" dirty="0">
                  <a:solidFill>
                    <a:srgbClr val="C00000"/>
                  </a:solidFill>
                  <a:latin typeface="Arial" panose="020B0604020202020204" pitchFamily="34" charset="0"/>
                  <a:ea typeface="Cambria" panose="02040503050406030204" pitchFamily="18" charset="0"/>
                  <a:cs typeface="Arial" panose="020B0604020202020204" pitchFamily="34" charset="0"/>
                </a:rPr>
                <a:t>нафар</a:t>
              </a:r>
            </a:p>
          </p:txBody>
        </p:sp>
        <p:sp>
          <p:nvSpPr>
            <p:cNvPr id="54" name="Скругленный прямоугольник 53"/>
            <p:cNvSpPr/>
            <p:nvPr/>
          </p:nvSpPr>
          <p:spPr>
            <a:xfrm>
              <a:off x="564138" y="2096296"/>
              <a:ext cx="924641" cy="820618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41719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55"/>
            </a:p>
          </p:txBody>
        </p:sp>
        <p:sp>
          <p:nvSpPr>
            <p:cNvPr id="56" name="Заголовок 1"/>
            <p:cNvSpPr txBox="1">
              <a:spLocks/>
            </p:cNvSpPr>
            <p:nvPr/>
          </p:nvSpPr>
          <p:spPr>
            <a:xfrm>
              <a:off x="1472570" y="2081496"/>
              <a:ext cx="3223659" cy="923863"/>
            </a:xfrm>
            <a:prstGeom prst="rect">
              <a:avLst/>
            </a:prstGeom>
            <a:noFill/>
            <a:ln w="19050">
              <a:noFill/>
            </a:ln>
            <a:effectLst/>
          </p:spPr>
          <p:txBody>
            <a:bodyPr vert="horz" lIns="58638" tIns="29318" rIns="58638" bIns="29318" rtlCol="0" anchor="b">
              <a:noAutofit/>
            </a:bodyPr>
            <a:lstStyle>
              <a:lvl1pPr algn="ctr" defTabSz="1133662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75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spcAft>
                  <a:spcPts val="257"/>
                </a:spcAft>
              </a:pPr>
              <a:r>
                <a:rPr lang="uz-Cyrl-UZ" sz="1100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ea typeface="Cambria" panose="02040503050406030204" pitchFamily="18" charset="0"/>
                  <a:cs typeface="Arial" panose="020B0604020202020204" pitchFamily="34" charset="0"/>
                </a:rPr>
                <a:t>Ижтимоий ёрдам ва хизмат турлари</a:t>
              </a:r>
              <a:endParaRPr lang="en-US" sz="11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endParaRPr>
            </a:p>
            <a:p>
              <a:r>
                <a:rPr lang="uz-Cyrl-UZ" sz="1400" b="1" dirty="0">
                  <a:solidFill>
                    <a:srgbClr val="C00000"/>
                  </a:solidFill>
                  <a:latin typeface="Arial" panose="020B0604020202020204" pitchFamily="34" charset="0"/>
                  <a:ea typeface="Cambria" panose="02040503050406030204" pitchFamily="18" charset="0"/>
                  <a:cs typeface="Arial" panose="020B0604020202020204" pitchFamily="34" charset="0"/>
                </a:rPr>
                <a:t>30 дан ортиқ</a:t>
              </a:r>
            </a:p>
          </p:txBody>
        </p:sp>
        <p:pic>
          <p:nvPicPr>
            <p:cNvPr id="7" name="Picture 4" descr="Broken Bone Icon – Free Download, PNG and Vector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4371" y="2140429"/>
              <a:ext cx="748639" cy="7486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" name="Скругленный прямоугольник 56"/>
            <p:cNvSpPr/>
            <p:nvPr/>
          </p:nvSpPr>
          <p:spPr>
            <a:xfrm>
              <a:off x="564139" y="3190430"/>
              <a:ext cx="924641" cy="820618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41719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55"/>
            </a:p>
          </p:txBody>
        </p:sp>
        <p:sp>
          <p:nvSpPr>
            <p:cNvPr id="58" name="Заголовок 1"/>
            <p:cNvSpPr txBox="1">
              <a:spLocks/>
            </p:cNvSpPr>
            <p:nvPr/>
          </p:nvSpPr>
          <p:spPr>
            <a:xfrm>
              <a:off x="1462691" y="3166958"/>
              <a:ext cx="3223659" cy="923863"/>
            </a:xfrm>
            <a:prstGeom prst="rect">
              <a:avLst/>
            </a:prstGeom>
            <a:noFill/>
            <a:ln w="19050">
              <a:noFill/>
            </a:ln>
            <a:effectLst/>
          </p:spPr>
          <p:txBody>
            <a:bodyPr vert="horz" lIns="58638" tIns="29318" rIns="58638" bIns="29318" rtlCol="0" anchor="b">
              <a:noAutofit/>
            </a:bodyPr>
            <a:lstStyle>
              <a:lvl1pPr algn="ctr" defTabSz="1133662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75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spcAft>
                  <a:spcPts val="257"/>
                </a:spcAft>
              </a:pPr>
              <a:r>
                <a:rPr lang="uz-Cyrl-UZ" sz="1100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ea typeface="Cambria" panose="02040503050406030204" pitchFamily="18" charset="0"/>
                  <a:cs typeface="Arial" panose="020B0604020202020204" pitchFamily="34" charset="0"/>
                </a:rPr>
                <a:t>Кўрсатилган ижтимоий хизматлар миқдори</a:t>
              </a:r>
              <a:endParaRPr lang="en-US" sz="11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endParaRPr>
            </a:p>
            <a:p>
              <a:r>
                <a:rPr lang="uz-Cyrl-UZ" sz="1400" b="1" dirty="0">
                  <a:solidFill>
                    <a:srgbClr val="C00000"/>
                  </a:solidFill>
                  <a:latin typeface="Arial" panose="020B0604020202020204" pitchFamily="34" charset="0"/>
                  <a:ea typeface="Cambria" panose="02040503050406030204" pitchFamily="18" charset="0"/>
                  <a:cs typeface="Arial" panose="020B0604020202020204" pitchFamily="34" charset="0"/>
                </a:rPr>
                <a:t>10,7 трлн.сўм</a:t>
              </a:r>
            </a:p>
          </p:txBody>
        </p:sp>
        <p:pic>
          <p:nvPicPr>
            <p:cNvPr id="13" name="Picture 8" descr="Lump Sum Payment Icons - Download Free Vector Icons | Noun Project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9840" y="3258842"/>
              <a:ext cx="683430" cy="6914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2" name="Заголовок 1"/>
          <p:cNvSpPr txBox="1">
            <a:spLocks/>
          </p:cNvSpPr>
          <p:nvPr/>
        </p:nvSpPr>
        <p:spPr>
          <a:xfrm>
            <a:off x="3248651" y="334421"/>
            <a:ext cx="2725078" cy="248296"/>
          </a:xfrm>
          <a:prstGeom prst="rect">
            <a:avLst/>
          </a:prstGeom>
          <a:noFill/>
          <a:ln w="19050">
            <a:noFill/>
          </a:ln>
          <a:effectLst/>
        </p:spPr>
        <p:txBody>
          <a:bodyPr vert="horz" lIns="58638" tIns="29318" rIns="58638" bIns="29318" rtlCol="0" anchor="b">
            <a:noAutofit/>
          </a:bodyPr>
          <a:lstStyle>
            <a:lvl1pPr algn="ctr" defTabSz="113366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z-Cyrl-UZ" sz="1283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Мавжуд муаммолар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515416" y="752328"/>
            <a:ext cx="272507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uz-Cyrl-UZ" sz="11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Кафолатланган ижтимоий ёрдам ва хизматлар тақдим этилсада, фуқароларнинг аниқ масъулият ва мажбуриятлари белгиланмаган</a:t>
            </a: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8141" y="842486"/>
            <a:ext cx="553955" cy="553955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7813" y="1661886"/>
            <a:ext cx="714936" cy="750983"/>
          </a:xfrm>
          <a:prstGeom prst="rect">
            <a:avLst/>
          </a:prstGeom>
        </p:spPr>
      </p:pic>
      <p:sp>
        <p:nvSpPr>
          <p:cNvPr id="72" name="Прямоугольник 71"/>
          <p:cNvSpPr/>
          <p:nvPr/>
        </p:nvSpPr>
        <p:spPr>
          <a:xfrm>
            <a:off x="3494519" y="1744582"/>
            <a:ext cx="282011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11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Давлат томонидан кўрсатилаётган хизматларнинг шаффофлиги ва манзиллилиги таъминланмаган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6402828" y="330542"/>
            <a:ext cx="2879310" cy="260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109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Ижтимоий шартнома тизими</a:t>
            </a:r>
          </a:p>
        </p:txBody>
      </p:sp>
      <p:grpSp>
        <p:nvGrpSpPr>
          <p:cNvPr id="64" name="Группа 63"/>
          <p:cNvGrpSpPr/>
          <p:nvPr/>
        </p:nvGrpSpPr>
        <p:grpSpPr>
          <a:xfrm>
            <a:off x="8217905" y="584646"/>
            <a:ext cx="1027735" cy="996844"/>
            <a:chOff x="13191980" y="1483550"/>
            <a:chExt cx="1602268" cy="2072178"/>
          </a:xfrm>
        </p:grpSpPr>
        <p:pic>
          <p:nvPicPr>
            <p:cNvPr id="90" name="Рисунок 8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191980" y="1483550"/>
              <a:ext cx="1602268" cy="2072178"/>
            </a:xfrm>
            <a:prstGeom prst="rect">
              <a:avLst/>
            </a:prstGeom>
          </p:spPr>
        </p:pic>
        <p:sp>
          <p:nvSpPr>
            <p:cNvPr id="93" name="TextBox 92"/>
            <p:cNvSpPr txBox="1"/>
            <p:nvPr/>
          </p:nvSpPr>
          <p:spPr>
            <a:xfrm>
              <a:off x="13368292" y="2135106"/>
              <a:ext cx="1304130" cy="1177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z-Cyrl-UZ" sz="77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ИЖТИМОИЙ ҲИМОЯ</a:t>
              </a:r>
            </a:p>
            <a:p>
              <a:pPr algn="ctr"/>
              <a:r>
                <a:rPr lang="uz-Cyrl-UZ" sz="77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ЯГОНА РЕЕСТРИ</a:t>
              </a:r>
              <a:endParaRPr lang="ru-RU" sz="706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5" name="Прямоугольник 44"/>
          <p:cNvSpPr/>
          <p:nvPr/>
        </p:nvSpPr>
        <p:spPr>
          <a:xfrm>
            <a:off x="9316453" y="344318"/>
            <a:ext cx="2973462" cy="42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109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Шартномада акс эттириладиган инструментлар</a:t>
            </a:r>
          </a:p>
        </p:txBody>
      </p:sp>
      <p:pic>
        <p:nvPicPr>
          <p:cNvPr id="1038" name="Picture 14" descr="Man icon - Free download on Iconfinder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4973" y="727249"/>
            <a:ext cx="548396" cy="548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Прямоугольник 64"/>
          <p:cNvSpPr/>
          <p:nvPr/>
        </p:nvSpPr>
        <p:spPr>
          <a:xfrm>
            <a:off x="6429387" y="1271957"/>
            <a:ext cx="670376" cy="2501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z-Cyrl-UZ" sz="1026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Фуқаро</a:t>
            </a:r>
            <a:endParaRPr lang="ru-RU" sz="1026" dirty="0"/>
          </a:p>
        </p:txBody>
      </p:sp>
      <p:cxnSp>
        <p:nvCxnSpPr>
          <p:cNvPr id="67" name="Прямая со стрелкой 66"/>
          <p:cNvCxnSpPr/>
          <p:nvPr/>
        </p:nvCxnSpPr>
        <p:spPr>
          <a:xfrm>
            <a:off x="7071801" y="976806"/>
            <a:ext cx="1039109" cy="0"/>
          </a:xfrm>
          <a:prstGeom prst="straightConnector1">
            <a:avLst/>
          </a:prstGeom>
          <a:ln w="762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 стрелкой 114"/>
          <p:cNvCxnSpPr/>
          <p:nvPr/>
        </p:nvCxnSpPr>
        <p:spPr>
          <a:xfrm flipH="1" flipV="1">
            <a:off x="7066025" y="1466586"/>
            <a:ext cx="1016018" cy="1507"/>
          </a:xfrm>
          <a:prstGeom prst="straightConnector1">
            <a:avLst/>
          </a:prstGeom>
          <a:ln w="762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" name="Рисунок 121"/>
          <p:cNvPicPr>
            <a:picLocks noChangeAspect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593" y="1680413"/>
            <a:ext cx="722664" cy="722664"/>
          </a:xfrm>
          <a:prstGeom prst="rect">
            <a:avLst/>
          </a:prstGeom>
        </p:spPr>
      </p:pic>
      <p:pic>
        <p:nvPicPr>
          <p:cNvPr id="124" name="Рисунок 123"/>
          <p:cNvPicPr>
            <a:picLocks noChangeAspect="1"/>
          </p:cNvPicPr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7330" y="1616269"/>
            <a:ext cx="837770" cy="903954"/>
          </a:xfrm>
          <a:prstGeom prst="rect">
            <a:avLst/>
          </a:prstGeom>
        </p:spPr>
      </p:pic>
      <p:sp>
        <p:nvSpPr>
          <p:cNvPr id="126" name="Двойная стрелка влево/вправо 125"/>
          <p:cNvSpPr/>
          <p:nvPr/>
        </p:nvSpPr>
        <p:spPr>
          <a:xfrm>
            <a:off x="7182719" y="2177127"/>
            <a:ext cx="1268857" cy="143367"/>
          </a:xfrm>
          <a:prstGeom prst="leftRightArrow">
            <a:avLst>
              <a:gd name="adj1" fmla="val 59061"/>
              <a:gd name="adj2" fmla="val 61326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55" dirty="0"/>
          </a:p>
        </p:txBody>
      </p:sp>
      <p:sp>
        <p:nvSpPr>
          <p:cNvPr id="127" name="Прямоугольник 126"/>
          <p:cNvSpPr/>
          <p:nvPr/>
        </p:nvSpPr>
        <p:spPr>
          <a:xfrm>
            <a:off x="6997213" y="1766241"/>
            <a:ext cx="1653300" cy="447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77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Давлат ва фуқаро ўртасидаги ҳуқуқ ва мажбуриятлар белгилаб олинади</a:t>
            </a:r>
            <a:endParaRPr lang="ru-RU" sz="77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40" name="Прямоугольник 139"/>
          <p:cNvSpPr/>
          <p:nvPr/>
        </p:nvSpPr>
        <p:spPr>
          <a:xfrm>
            <a:off x="10074548" y="801963"/>
            <a:ext cx="1728358" cy="4080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z-Cyrl-UZ" sz="1026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Тўғридан-тўғри моддий</a:t>
            </a:r>
          </a:p>
          <a:p>
            <a:pPr algn="ctr"/>
            <a:r>
              <a:rPr lang="uz-Cyrl-UZ" sz="1026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ёрдам кўрсатиш</a:t>
            </a:r>
            <a:endParaRPr lang="ru-RU" sz="1026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1" name="Рисунок 14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flipH="1">
            <a:off x="9472057" y="796298"/>
            <a:ext cx="642278" cy="406583"/>
          </a:xfrm>
          <a:prstGeom prst="rect">
            <a:avLst/>
          </a:prstGeom>
        </p:spPr>
      </p:pic>
      <p:sp>
        <p:nvSpPr>
          <p:cNvPr id="142" name="Прямоугольник 141"/>
          <p:cNvSpPr/>
          <p:nvPr/>
        </p:nvSpPr>
        <p:spPr>
          <a:xfrm>
            <a:off x="10086210" y="1338511"/>
            <a:ext cx="1752404" cy="4080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z-Cyrl-UZ" sz="1026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Аҳолини касб-ҳунар ва </a:t>
            </a:r>
          </a:p>
          <a:p>
            <a:pPr algn="ctr"/>
            <a:r>
              <a:rPr lang="uz-Cyrl-UZ" sz="1026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тадбиркорликка ўқитиш</a:t>
            </a:r>
            <a:endParaRPr lang="ru-RU" sz="1026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3" name="Рисунок 14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8406" y="1256450"/>
            <a:ext cx="454915" cy="465044"/>
          </a:xfrm>
          <a:prstGeom prst="rect">
            <a:avLst/>
          </a:prstGeom>
        </p:spPr>
      </p:pic>
      <p:sp>
        <p:nvSpPr>
          <p:cNvPr id="144" name="Прямоугольник 143"/>
          <p:cNvSpPr/>
          <p:nvPr/>
        </p:nvSpPr>
        <p:spPr>
          <a:xfrm>
            <a:off x="10193972" y="1945898"/>
            <a:ext cx="1592104" cy="4080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z-Cyrl-UZ" sz="1026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Дастлабки капитални</a:t>
            </a:r>
          </a:p>
          <a:p>
            <a:pPr algn="ctr"/>
            <a:r>
              <a:rPr lang="uz-Cyrl-UZ" sz="1026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шакллантириш</a:t>
            </a:r>
            <a:r>
              <a:rPr lang="uz-Cyrl-UZ" sz="1026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sz="1026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5" name="Рисунок 14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533230" y="1896004"/>
            <a:ext cx="519932" cy="471601"/>
          </a:xfrm>
          <a:prstGeom prst="rect">
            <a:avLst/>
          </a:prstGeom>
        </p:spPr>
      </p:pic>
      <p:cxnSp>
        <p:nvCxnSpPr>
          <p:cNvPr id="1025" name="Прямая соединительная линия 1024"/>
          <p:cNvCxnSpPr/>
          <p:nvPr/>
        </p:nvCxnSpPr>
        <p:spPr>
          <a:xfrm>
            <a:off x="2951159" y="524518"/>
            <a:ext cx="0" cy="1735884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Прямая соединительная линия 147"/>
          <p:cNvCxnSpPr/>
          <p:nvPr/>
        </p:nvCxnSpPr>
        <p:spPr>
          <a:xfrm>
            <a:off x="6282027" y="568390"/>
            <a:ext cx="0" cy="1735884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Прямая соединительная линия 148"/>
          <p:cNvCxnSpPr/>
          <p:nvPr/>
        </p:nvCxnSpPr>
        <p:spPr>
          <a:xfrm>
            <a:off x="9316453" y="543351"/>
            <a:ext cx="0" cy="1735884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Скругленный прямоугольник 149"/>
          <p:cNvSpPr/>
          <p:nvPr/>
        </p:nvSpPr>
        <p:spPr>
          <a:xfrm>
            <a:off x="166982" y="5603554"/>
            <a:ext cx="11797392" cy="277096"/>
          </a:xfrm>
          <a:prstGeom prst="roundRect">
            <a:avLst/>
          </a:prstGeom>
          <a:solidFill>
            <a:srgbClr val="0A46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1155" b="1" dirty="0">
                <a:latin typeface="Arial" panose="020B0604020202020204" pitchFamily="34" charset="0"/>
                <a:cs typeface="Arial" panose="020B0604020202020204" pitchFamily="34" charset="0"/>
              </a:rPr>
              <a:t>“Ижтимоий шартнома” тизими орқали ижтимоий ёрдам ва хизматларни кўрсатиш бўйича хориж тажрибаси</a:t>
            </a:r>
          </a:p>
        </p:txBody>
      </p:sp>
      <p:sp>
        <p:nvSpPr>
          <p:cNvPr id="154" name="Прямоугольник 153"/>
          <p:cNvSpPr/>
          <p:nvPr/>
        </p:nvSpPr>
        <p:spPr>
          <a:xfrm>
            <a:off x="7711291" y="6249510"/>
            <a:ext cx="964836" cy="236966"/>
          </a:xfrm>
          <a:prstGeom prst="rect">
            <a:avLst/>
          </a:prstGeom>
          <a:noFill/>
        </p:spPr>
        <p:txBody>
          <a:bodyPr wrap="none" lIns="58652" tIns="29326" rIns="58652" bIns="29326">
            <a:spAutoFit/>
          </a:bodyPr>
          <a:lstStyle/>
          <a:p>
            <a:pPr algn="ctr"/>
            <a:r>
              <a:rPr lang="uz-Cyrl-UZ" sz="1155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Финландия</a:t>
            </a:r>
          </a:p>
        </p:txBody>
      </p:sp>
      <p:sp>
        <p:nvSpPr>
          <p:cNvPr id="155" name="Прямоугольник 154"/>
          <p:cNvSpPr/>
          <p:nvPr/>
        </p:nvSpPr>
        <p:spPr>
          <a:xfrm>
            <a:off x="8752815" y="5952416"/>
            <a:ext cx="33499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z-Cyrl-UZ" sz="9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Эҳтиёжманд меҳнатга лаёқатли ишсиз фуқароларни  иш билан таъминлаш мақсадида касбга ўқитади. Ишсизлик нафақасини олаётган фуқарога таклиф этилган ишни инкор қилса, тўланаётган ишсизлик нафақаси </a:t>
            </a:r>
            <a:r>
              <a:rPr lang="uz-Cyrl-UZ" sz="900" b="1" i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</a:t>
            </a:r>
            <a:r>
              <a:rPr lang="uz-Cyrl-UZ" sz="9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фоиз</a:t>
            </a:r>
            <a:r>
              <a:rPr lang="uz-Cyrl-UZ" sz="9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га, агар бу ҳолат такрорланса </a:t>
            </a:r>
            <a:br>
              <a:rPr lang="uz-Cyrl-UZ" sz="9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uz-Cyrl-UZ" sz="900" b="1" i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40</a:t>
            </a:r>
            <a:r>
              <a:rPr lang="uz-Cyrl-UZ" sz="9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фоизга камайтирилади.</a:t>
            </a:r>
            <a:endParaRPr lang="ru-RU" sz="900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Прямоугольник 157"/>
          <p:cNvSpPr/>
          <p:nvPr/>
        </p:nvSpPr>
        <p:spPr>
          <a:xfrm>
            <a:off x="88000" y="6214711"/>
            <a:ext cx="947203" cy="236966"/>
          </a:xfrm>
          <a:prstGeom prst="rect">
            <a:avLst/>
          </a:prstGeom>
          <a:noFill/>
        </p:spPr>
        <p:txBody>
          <a:bodyPr wrap="none" lIns="58652" tIns="29326" rIns="58652" bIns="29326">
            <a:spAutoFit/>
          </a:bodyPr>
          <a:lstStyle/>
          <a:p>
            <a:pPr algn="ctr"/>
            <a:r>
              <a:rPr lang="uz-Cyrl-UZ" sz="1155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Қозоғистон</a:t>
            </a:r>
          </a:p>
        </p:txBody>
      </p:sp>
      <p:sp>
        <p:nvSpPr>
          <p:cNvPr id="159" name="Прямоугольник 158"/>
          <p:cNvSpPr/>
          <p:nvPr/>
        </p:nvSpPr>
        <p:spPr>
          <a:xfrm>
            <a:off x="960044" y="5923044"/>
            <a:ext cx="2828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z-Cyrl-UZ" sz="9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Эҳтиёжманд оилага </a:t>
            </a:r>
            <a:r>
              <a:rPr lang="uz-Cyrl-UZ" sz="9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кафолатланган пуллик ёрдам</a:t>
            </a:r>
            <a:r>
              <a:rPr lang="uz-Cyrl-UZ" sz="9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тайинланади, бунда унинг меҳнатга лаёқатли аъзолари </a:t>
            </a:r>
            <a:r>
              <a:rPr lang="uz-Cyrl-UZ" sz="9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“шахсий иш режа”ларини тўлиқ бажариши</a:t>
            </a:r>
            <a:r>
              <a:rPr lang="uz-Cyrl-UZ" sz="9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ва даромадларининг ўзгариши бўйича консультантни ҳабардор қилиб бориши белгиланган</a:t>
            </a:r>
            <a:r>
              <a:rPr lang="uz-Cyrl-UZ" sz="9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RU" sz="9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Прямоугольник 162"/>
          <p:cNvSpPr/>
          <p:nvPr/>
        </p:nvSpPr>
        <p:spPr>
          <a:xfrm>
            <a:off x="3988654" y="6254397"/>
            <a:ext cx="649044" cy="236966"/>
          </a:xfrm>
          <a:prstGeom prst="rect">
            <a:avLst/>
          </a:prstGeom>
          <a:noFill/>
        </p:spPr>
        <p:txBody>
          <a:bodyPr wrap="none" lIns="58652" tIns="29326" rIns="58652" bIns="29326">
            <a:spAutoFit/>
          </a:bodyPr>
          <a:lstStyle/>
          <a:p>
            <a:pPr algn="ctr"/>
            <a:r>
              <a:rPr lang="ru-RU" sz="1155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Россия</a:t>
            </a:r>
          </a:p>
        </p:txBody>
      </p:sp>
      <p:sp>
        <p:nvSpPr>
          <p:cNvPr id="164" name="Прямоугольник 163"/>
          <p:cNvSpPr/>
          <p:nvPr/>
        </p:nvSpPr>
        <p:spPr>
          <a:xfrm>
            <a:off x="4746394" y="5952416"/>
            <a:ext cx="29579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z-Cyrl-UZ" sz="9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Эҳтиёжманд фуқаро шартнома мажбуриятларини муваффақиятли бажарса, </a:t>
            </a:r>
            <a:r>
              <a:rPr lang="uz-Cyrl-UZ" sz="9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кейинги босқичдаги ҳуқуқлари кенгайтирилади</a:t>
            </a:r>
            <a:r>
              <a:rPr lang="uz-Cyrl-UZ" sz="9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Маблағлардан мақсадсиз фойдаланилса, уларни </a:t>
            </a:r>
            <a:r>
              <a:rPr lang="uz-Cyrl-UZ" sz="9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тўлиқ қайтариш мажбурияти</a:t>
            </a:r>
            <a:r>
              <a:rPr lang="uz-Cyrl-UZ" sz="9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юкланган.</a:t>
            </a:r>
            <a:endParaRPr lang="ru-RU" sz="900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29" name="Скругленный прямоугольник 1028"/>
          <p:cNvSpPr/>
          <p:nvPr/>
        </p:nvSpPr>
        <p:spPr>
          <a:xfrm>
            <a:off x="91315" y="2668961"/>
            <a:ext cx="3217265" cy="438735"/>
          </a:xfrm>
          <a:prstGeom prst="roundRect">
            <a:avLst/>
          </a:prstGeom>
          <a:solidFill>
            <a:srgbClr val="0A46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1155" b="1" dirty="0">
                <a:latin typeface="Arial" panose="020B0604020202020204" pitchFamily="34" charset="0"/>
                <a:cs typeface="Arial" panose="020B0604020202020204" pitchFamily="34" charset="0"/>
              </a:rPr>
              <a:t>Ижтимоий хизматлардан фойдаланиш учун мурожаат этиш шакллари</a:t>
            </a:r>
          </a:p>
        </p:txBody>
      </p:sp>
      <p:sp>
        <p:nvSpPr>
          <p:cNvPr id="1031" name="Прямоугольник 1030"/>
          <p:cNvSpPr/>
          <p:nvPr/>
        </p:nvSpPr>
        <p:spPr>
          <a:xfrm>
            <a:off x="923203" y="3327164"/>
            <a:ext cx="221406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z-Cyrl-UZ" sz="11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Давлат хизматлари марказига </a:t>
            </a:r>
          </a:p>
          <a:p>
            <a:pPr algn="ctr"/>
            <a:r>
              <a:rPr lang="uz-Cyrl-UZ" sz="11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бориб мурожаат этиш орқали</a:t>
            </a:r>
            <a:endParaRPr lang="ru-RU" sz="11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33" name="Рисунок 1032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762"/>
          <a:stretch/>
        </p:blipFill>
        <p:spPr>
          <a:xfrm>
            <a:off x="88000" y="3228607"/>
            <a:ext cx="650220" cy="662270"/>
          </a:xfrm>
          <a:prstGeom prst="rect">
            <a:avLst/>
          </a:prstGeom>
        </p:spPr>
      </p:pic>
      <p:sp>
        <p:nvSpPr>
          <p:cNvPr id="171" name="Прямоугольник 170"/>
          <p:cNvSpPr/>
          <p:nvPr/>
        </p:nvSpPr>
        <p:spPr>
          <a:xfrm>
            <a:off x="668589" y="3944009"/>
            <a:ext cx="256377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11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Мобил телефон учун яратилган махсус иловадан фойдаланиш орқали </a:t>
            </a:r>
            <a:endParaRPr lang="ru-RU" sz="11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3" name="Прямоугольник 172"/>
          <p:cNvSpPr/>
          <p:nvPr/>
        </p:nvSpPr>
        <p:spPr>
          <a:xfrm>
            <a:off x="640785" y="4717414"/>
            <a:ext cx="273013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11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Мобил алоқа операторлари томонидан ишга тушириладиган махсус СМС хизматлари </a:t>
            </a:r>
            <a:endParaRPr lang="ru-RU" sz="11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42" name="Picture 18" descr="sms-icon-blue-300x300 - Dakisoft Telematics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97" y="4614200"/>
            <a:ext cx="754686" cy="754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5" name="Скругленный прямоугольник 174"/>
          <p:cNvSpPr/>
          <p:nvPr/>
        </p:nvSpPr>
        <p:spPr>
          <a:xfrm>
            <a:off x="3535889" y="2671556"/>
            <a:ext cx="3306753" cy="438735"/>
          </a:xfrm>
          <a:prstGeom prst="roundRect">
            <a:avLst/>
          </a:prstGeom>
          <a:solidFill>
            <a:srgbClr val="0A46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1155" b="1" dirty="0">
                <a:latin typeface="Arial" panose="020B0604020202020204" pitchFamily="34" charset="0"/>
                <a:cs typeface="Arial" panose="020B0604020202020204" pitchFamily="34" charset="0"/>
              </a:rPr>
              <a:t>Шартномани амалга ошириш мезонлари</a:t>
            </a:r>
          </a:p>
        </p:txBody>
      </p:sp>
      <p:pic>
        <p:nvPicPr>
          <p:cNvPr id="176" name="Picture 8" descr="Картинки по запросу &quot;галкка png&quot;"/>
          <p:cNvPicPr>
            <a:picLocks noChangeAspect="1" noChangeArrowheads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42" t="24881" r="25688" b="28494"/>
          <a:stretch/>
        </p:blipFill>
        <p:spPr bwMode="auto">
          <a:xfrm>
            <a:off x="3414943" y="3372444"/>
            <a:ext cx="464045" cy="43017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7" name="Прямоугольник 176"/>
          <p:cNvSpPr/>
          <p:nvPr/>
        </p:nvSpPr>
        <p:spPr>
          <a:xfrm>
            <a:off x="3956717" y="3202988"/>
            <a:ext cx="279100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105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Оиланинг ўртача киши бошига даромади </a:t>
            </a:r>
            <a:r>
              <a:rPr lang="uz-Cyrl-UZ" sz="105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минимал истеъмол харажатлари қийматидан (</a:t>
            </a:r>
            <a:r>
              <a:rPr lang="uz-Cyrl-UZ" sz="105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440</a:t>
            </a:r>
            <a:r>
              <a:rPr lang="uz-Cyrl-UZ" sz="105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минг сўм) </a:t>
            </a:r>
            <a:r>
              <a:rPr lang="uz-Cyrl-UZ" sz="105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паст деб топилганда</a:t>
            </a:r>
            <a:endParaRPr lang="ru-RU" sz="105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8" name="Picture 8" descr="Картинки по запросу &quot;галкка png&quot;"/>
          <p:cNvPicPr>
            <a:picLocks noChangeAspect="1" noChangeArrowheads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42" t="24881" r="25688" b="28494"/>
          <a:stretch/>
        </p:blipFill>
        <p:spPr bwMode="auto">
          <a:xfrm>
            <a:off x="3402132" y="4562663"/>
            <a:ext cx="464045" cy="43017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9" name="Прямоугольник 178"/>
          <p:cNvSpPr/>
          <p:nvPr/>
        </p:nvSpPr>
        <p:spPr>
          <a:xfrm>
            <a:off x="3825204" y="4247863"/>
            <a:ext cx="3015015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105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Камбағаллик ҳолатига тушиб қолиш эҳтимоли юқори бўлган оилалар,</a:t>
            </a:r>
            <a:r>
              <a:rPr lang="uz-Cyrl-UZ" sz="105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яъни оиланинг ўртача киши бошига даромади минимал истеъмол харажатлари қийматининг </a:t>
            </a:r>
            <a:r>
              <a:rPr lang="uz-Cyrl-UZ" sz="105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z-Cyrl-UZ" sz="105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баробаригача </a:t>
            </a:r>
          </a:p>
          <a:p>
            <a:pPr algn="ctr"/>
            <a:r>
              <a:rPr lang="uz-Cyrl-UZ" sz="105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z-Cyrl-UZ" sz="105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880</a:t>
            </a:r>
            <a:r>
              <a:rPr lang="uz-Cyrl-UZ" sz="105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uz-Cyrl-UZ" sz="105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минг сўм) </a:t>
            </a:r>
            <a:r>
              <a:rPr lang="uz-Cyrl-UZ" sz="105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бўлганда</a:t>
            </a:r>
            <a:endParaRPr lang="ru-RU" sz="105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Скругленный прямоугольник 198"/>
          <p:cNvSpPr/>
          <p:nvPr/>
        </p:nvSpPr>
        <p:spPr>
          <a:xfrm>
            <a:off x="7161769" y="2674861"/>
            <a:ext cx="4802605" cy="280652"/>
          </a:xfrm>
          <a:prstGeom prst="roundRect">
            <a:avLst/>
          </a:prstGeom>
          <a:solidFill>
            <a:srgbClr val="0A46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1155" b="1" dirty="0">
                <a:latin typeface="Arial" panose="020B0604020202020204" pitchFamily="34" charset="0"/>
                <a:cs typeface="Arial" panose="020B0604020202020204" pitchFamily="34" charset="0"/>
              </a:rPr>
              <a:t>Ижтимоий шартнома бир оила мисолида</a:t>
            </a:r>
            <a:endParaRPr lang="ru-RU" sz="115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Заголовок 1"/>
          <p:cNvSpPr txBox="1">
            <a:spLocks/>
          </p:cNvSpPr>
          <p:nvPr/>
        </p:nvSpPr>
        <p:spPr>
          <a:xfrm>
            <a:off x="183967" y="334421"/>
            <a:ext cx="2725078" cy="248296"/>
          </a:xfrm>
          <a:prstGeom prst="rect">
            <a:avLst/>
          </a:prstGeom>
          <a:noFill/>
          <a:ln w="19050">
            <a:noFill/>
          </a:ln>
          <a:effectLst/>
        </p:spPr>
        <p:txBody>
          <a:bodyPr vert="horz" lIns="58638" tIns="29318" rIns="58638" bIns="29318" rtlCol="0" anchor="b">
            <a:noAutofit/>
          </a:bodyPr>
          <a:lstStyle>
            <a:lvl1pPr algn="ctr" defTabSz="113366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z-Cyrl-UZ" sz="1283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2020 йилда республика бўйича</a:t>
            </a:r>
          </a:p>
        </p:txBody>
      </p:sp>
      <p:sp>
        <p:nvSpPr>
          <p:cNvPr id="81" name="Прямоугольник 80"/>
          <p:cNvSpPr/>
          <p:nvPr/>
        </p:nvSpPr>
        <p:spPr>
          <a:xfrm>
            <a:off x="7119788" y="709558"/>
            <a:ext cx="821059" cy="2501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z-Cyrl-UZ" sz="1026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мурожаат</a:t>
            </a:r>
            <a:endParaRPr lang="ru-RU" sz="1026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7269793" y="1219174"/>
            <a:ext cx="643126" cy="2501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z-Cyrl-UZ" sz="1026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хулоса</a:t>
            </a:r>
            <a:endParaRPr lang="ru-RU" sz="1026" dirty="0"/>
          </a:p>
        </p:txBody>
      </p:sp>
      <p:pic>
        <p:nvPicPr>
          <p:cNvPr id="84" name="Picture 16" descr="Mobile Phone Cell Icon PNG Transparent Background, Free Download #7447 -  FreeIcons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3" y="3927478"/>
            <a:ext cx="624309" cy="624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6825449" y="2978318"/>
            <a:ext cx="5348860" cy="2776008"/>
          </a:xfrm>
          <a:prstGeom prst="rect">
            <a:avLst/>
          </a:prstGeom>
        </p:spPr>
      </p:pic>
      <p:sp>
        <p:nvSpPr>
          <p:cNvPr id="73" name="Овал 72"/>
          <p:cNvSpPr/>
          <p:nvPr/>
        </p:nvSpPr>
        <p:spPr>
          <a:xfrm>
            <a:off x="11786076" y="-7204"/>
            <a:ext cx="363818" cy="3232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1200" b="1" dirty="0">
                <a:solidFill>
                  <a:schemeClr val="tx1"/>
                </a:solidFill>
              </a:rPr>
              <a:t>7</a:t>
            </a:r>
            <a:endParaRPr lang="ru-RU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4571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2032</TotalTime>
  <Words>1769</Words>
  <Application>Microsoft Office PowerPoint</Application>
  <PresentationFormat>Широкоэкранный</PresentationFormat>
  <Paragraphs>194</Paragraphs>
  <Slides>9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Gafurov Bunyod</dc:creator>
  <cp:lastModifiedBy>Неизвестный пользователь</cp:lastModifiedBy>
  <cp:revision>258</cp:revision>
  <cp:lastPrinted>2021-09-22T15:51:48Z</cp:lastPrinted>
  <dcterms:created xsi:type="dcterms:W3CDTF">2021-09-20T17:11:49Z</dcterms:created>
  <dcterms:modified xsi:type="dcterms:W3CDTF">2021-12-17T04:54:48Z</dcterms:modified>
</cp:coreProperties>
</file>