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7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62" r:id="rId13"/>
    <p:sldId id="274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59573-05C3-4052-8562-EADE906158D4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FA7DB-65B6-4C00-B88E-E07C3D759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9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F0613-786F-411C-87C0-4A48DEFA17D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0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0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7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7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1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2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6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0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879F-EA86-4BFA-96C6-E948DFC29A8C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61F5-A0F3-4A13-BB94-41F287B97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2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Вопросы либерализации товарных рынков по предприятиям ТЭК, факторы и механизмы изучения спроса и предложения на энергоресурсы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Рахматуллаев х.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отраслевые – (1 из 2)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35179"/>
              </p:ext>
            </p:extLst>
          </p:nvPr>
        </p:nvGraphicFramePr>
        <p:xfrm>
          <a:off x="395536" y="1268760"/>
          <a:ext cx="8496944" cy="5250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295"/>
                <a:gridCol w="2117300"/>
                <a:gridCol w="3730349"/>
              </a:tblGrid>
              <a:tr h="222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</a:tr>
              <a:tr h="395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Государственный заказ драгоценных металлов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Минэкономики</a:t>
                      </a:r>
                      <a:r>
                        <a:rPr lang="ru-RU" sz="1400" spc="-30" dirty="0">
                          <a:effectLst/>
                        </a:rPr>
                        <a:t>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 smtClean="0">
                          <a:effectLst/>
                        </a:rPr>
                        <a:t>Минфин, </a:t>
                      </a:r>
                      <a:r>
                        <a:rPr lang="ru-RU" sz="1400" spc="-30" dirty="0" err="1" smtClean="0">
                          <a:effectLst/>
                        </a:rPr>
                        <a:t>Навоийский</a:t>
                      </a:r>
                      <a:r>
                        <a:rPr lang="ru-RU" sz="1400" spc="-30" dirty="0" smtClean="0">
                          <a:effectLst/>
                        </a:rPr>
                        <a:t> ГМК, </a:t>
                      </a:r>
                      <a:r>
                        <a:rPr lang="ru-RU" sz="1400" spc="-30" dirty="0">
                          <a:effectLst/>
                        </a:rPr>
                        <a:t/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 err="1" smtClean="0">
                          <a:effectLst/>
                        </a:rPr>
                        <a:t>Алмалыкский</a:t>
                      </a:r>
                      <a:r>
                        <a:rPr lang="ru-RU" sz="1400" spc="-30" dirty="0" smtClean="0">
                          <a:effectLst/>
                        </a:rPr>
                        <a:t> ГМК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>
                          <a:effectLst/>
                        </a:rPr>
                        <a:t>Утверждение необходимо, учитывая стратегическую значимость баланса.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  <a:tr h="1087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государственного заказа на закупку и использование свежей плодоовощной продукции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Минэкономики, ХК </a:t>
                      </a:r>
                      <a:r>
                        <a:rPr lang="ru-RU" sz="1400" spc="-30" dirty="0">
                          <a:effectLst/>
                        </a:rPr>
                        <a:t>«</a:t>
                      </a:r>
                      <a:r>
                        <a:rPr lang="ru-RU" sz="1400" spc="-30" dirty="0" err="1" smtClean="0">
                          <a:effectLst/>
                        </a:rPr>
                        <a:t>Узбекозиковкатхолдинг</a:t>
                      </a:r>
                      <a:r>
                        <a:rPr lang="ru-RU" sz="1400" spc="-30" dirty="0">
                          <a:effectLst/>
                        </a:rPr>
                        <a:t>»,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</a:t>
                      </a:r>
                      <a:r>
                        <a:rPr lang="ru-RU" sz="1400" spc="-30" dirty="0" err="1">
                          <a:effectLst/>
                        </a:rPr>
                        <a:t>Узагроэкспорт</a:t>
                      </a:r>
                      <a:r>
                        <a:rPr lang="ru-RU" sz="1400" spc="-30" dirty="0">
                          <a:effectLst/>
                        </a:rPr>
                        <a:t>»,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Министерство сельского хозяйства, Ассоциация «</a:t>
                      </a:r>
                      <a:r>
                        <a:rPr lang="ru-RU" sz="1400" spc="-30" dirty="0" err="1">
                          <a:effectLst/>
                        </a:rPr>
                        <a:t>Узбекозиковкатзахира</a:t>
                      </a:r>
                      <a:r>
                        <a:rPr lang="ru-RU" sz="1400" spc="-30" dirty="0">
                          <a:effectLst/>
                        </a:rPr>
                        <a:t>»,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 smtClean="0">
                          <a:effectLst/>
                        </a:rPr>
                        <a:t>СМ РК, </a:t>
                      </a:r>
                      <a:r>
                        <a:rPr lang="ru-RU" sz="1400" spc="-30" dirty="0" err="1">
                          <a:effectLst/>
                        </a:rPr>
                        <a:t>хокимияты</a:t>
                      </a:r>
                      <a:r>
                        <a:rPr lang="ru-RU" sz="1400" spc="-30" dirty="0">
                          <a:effectLst/>
                        </a:rPr>
                        <a:t> областей и </a:t>
                      </a:r>
                      <a:r>
                        <a:rPr lang="ru-RU" sz="1400" spc="-30" dirty="0" err="1" smtClean="0">
                          <a:effectLst/>
                        </a:rPr>
                        <a:t>г.Ташкента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Утверждение необходимо</a:t>
                      </a:r>
                      <a:r>
                        <a:rPr lang="ru-RU" sz="1400" spc="-30" dirty="0">
                          <a:effectLst/>
                        </a:rPr>
                        <a:t>, в целях обеспечения продовольственной безопасности страны.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  <a:tr h="69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пищевого этилового спирта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Минэкономики, АО </a:t>
                      </a:r>
                      <a:r>
                        <a:rPr lang="ru-RU" sz="1400" spc="-30" dirty="0">
                          <a:effectLst/>
                        </a:rPr>
                        <a:t>«</a:t>
                      </a:r>
                      <a:r>
                        <a:rPr lang="ru-RU" sz="1400" spc="-30" dirty="0" err="1">
                          <a:effectLst/>
                        </a:rPr>
                        <a:t>Узшаробсаноат</a:t>
                      </a:r>
                      <a:r>
                        <a:rPr lang="ru-RU" sz="1400" spc="-30" dirty="0">
                          <a:effectLst/>
                        </a:rPr>
                        <a:t>»,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Комитет по управлению государственными </a:t>
                      </a:r>
                      <a:r>
                        <a:rPr lang="ru-RU" sz="1400" spc="-30" dirty="0" smtClean="0">
                          <a:effectLst/>
                        </a:rPr>
                        <a:t>резервами, Минфин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>
                          <a:effectLst/>
                        </a:rPr>
                        <a:t>Утверждение необходимо, учитывая стратегическую значимость баланса.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  <a:tr h="494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поставки хлопкового </a:t>
                      </a:r>
                      <a:r>
                        <a:rPr lang="ru-RU" sz="1400" spc="-30" dirty="0" err="1">
                          <a:effectLst/>
                        </a:rPr>
                        <a:t>линта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«Узпахтасаноат»,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Узбекский центр сертификации хлопкового волокна «Сифат»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Предлагается с 1 января 2019 года перейти на расчетный баланс</a:t>
                      </a:r>
                      <a:r>
                        <a:rPr lang="ru-RU" sz="1400" spc="-30" dirty="0" smtClean="0">
                          <a:effectLst/>
                        </a:rPr>
                        <a:t>, в </a:t>
                      </a:r>
                      <a:r>
                        <a:rPr lang="ru-RU" sz="1400" spc="-30" dirty="0">
                          <a:effectLst/>
                        </a:rPr>
                        <a:t>целях определения объёма выставления хлопкового </a:t>
                      </a:r>
                      <a:r>
                        <a:rPr lang="ru-RU" sz="1400" spc="-30" dirty="0" err="1">
                          <a:effectLst/>
                        </a:rPr>
                        <a:t>линта</a:t>
                      </a:r>
                      <a:r>
                        <a:rPr lang="ru-RU" sz="1400" spc="-30" dirty="0">
                          <a:effectLst/>
                        </a:rPr>
                        <a:t> на биржевые торги.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9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отраслевые – (2 из 2)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075425"/>
              </p:ext>
            </p:extLst>
          </p:nvPr>
        </p:nvGraphicFramePr>
        <p:xfrm>
          <a:off x="395536" y="1268760"/>
          <a:ext cx="8496944" cy="421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295"/>
                <a:gridCol w="2117300"/>
                <a:gridCol w="3730349"/>
              </a:tblGrid>
              <a:tr h="222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</a:tr>
              <a:tr h="1040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потребления цинка металлического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</a:t>
                      </a:r>
                      <a:r>
                        <a:rPr lang="ru-RU" sz="1400" spc="-30" dirty="0" err="1">
                          <a:effectLst/>
                        </a:rPr>
                        <a:t>Алмалыкский</a:t>
                      </a:r>
                      <a:r>
                        <a:rPr lang="ru-RU" sz="1400" spc="-30" dirty="0">
                          <a:effectLst/>
                        </a:rPr>
                        <a:t> ГМК»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Предлагается с 1 января 2019 года утвердить решением коллегии Минэкономики, в целях определения объёма выставления цинка металлического на биржевые торги  (потребность внутреннего </a:t>
                      </a:r>
                      <a:r>
                        <a:rPr lang="ru-RU" sz="1400" spc="-30" dirty="0" smtClean="0">
                          <a:effectLst/>
                        </a:rPr>
                        <a:t>рынка 12,0 </a:t>
                      </a:r>
                      <a:r>
                        <a:rPr lang="ru-RU" sz="1400" spc="-30" dirty="0" err="1">
                          <a:effectLst/>
                        </a:rPr>
                        <a:t>тыс.тн</a:t>
                      </a:r>
                      <a:r>
                        <a:rPr lang="ru-RU" sz="1400" spc="-30" dirty="0">
                          <a:effectLst/>
                        </a:rPr>
                        <a:t>), с учётом наличия потребности на внешних рынках.</a:t>
                      </a:r>
                      <a:endParaRPr lang="ru-RU" sz="1400" dirty="0">
                        <a:effectLst/>
                      </a:endParaRPr>
                    </a:p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За I квартал </a:t>
                      </a:r>
                      <a:r>
                        <a:rPr lang="ru-RU" sz="1400" spc="-30" dirty="0" err="1">
                          <a:effectLst/>
                        </a:rPr>
                        <a:t>т.г</a:t>
                      </a:r>
                      <a:r>
                        <a:rPr lang="ru-RU" sz="1400" spc="-30" dirty="0">
                          <a:effectLst/>
                        </a:rPr>
                        <a:t>. выполнение прогноза реализации цинка металлического через биржевые торги составило 10,7%, экспорт -143,5%.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  <a:tr h="59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серной кислоты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«Узкимёсаноат»,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ГП «Навоийский ГМК»,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«Алмалыкский ГМК»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 anchor="ctr"/>
                </a:tc>
                <a:tc>
                  <a:txBody>
                    <a:bodyPr/>
                    <a:lstStyle/>
                    <a:p>
                      <a:pPr indent="20002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Утверждение необходимо, с учётом наличия потребности химической и горнодобывающих отраслей, а также дефицита фософорных удобрений для производства которых используется серная кислота (рассматривается вопрос импорта фоссырья).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48" marR="346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Пример - определение потребности в электроэнергии</a:t>
            </a:r>
            <a:endParaRPr lang="ru-RU" sz="3200" dirty="0">
              <a:solidFill>
                <a:srgbClr val="0070C0"/>
              </a:solidFill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309245" y="1226522"/>
            <a:ext cx="8655243" cy="5370830"/>
            <a:chOff x="309245" y="993775"/>
            <a:chExt cx="9746615" cy="537083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861310" y="993775"/>
              <a:ext cx="5184140" cy="44577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Методология определения </a:t>
              </a:r>
              <a:r>
                <a:rPr lang="ru-RU" sz="1400" b="1" dirty="0" smtClean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потребности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72135" y="1720850"/>
              <a:ext cx="2033270" cy="85852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собственные нужды </a:t>
              </a:r>
              <a:br>
                <a:rPr lang="uz-Cyrl-UZ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</a:br>
              <a:r>
                <a:rPr lang="ru-RU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АО «</a:t>
              </a:r>
              <a:r>
                <a:rPr lang="uz-Cyrl-UZ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Узбекэнерго</a:t>
              </a:r>
              <a:r>
                <a:rPr lang="ru-RU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»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7850" y="3444875"/>
              <a:ext cx="2033270" cy="73850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dirty="0" smtClean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население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(в разрезе </a:t>
              </a:r>
              <a:r>
                <a:rPr lang="uz-Cyrl-UZ" sz="1400" dirty="0" smtClean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районов</a:t>
              </a:r>
              <a:r>
                <a:rPr lang="uz-Cyrl-UZ" sz="14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)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0705" y="4314825"/>
              <a:ext cx="2052320" cy="63817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прямые </a:t>
              </a:r>
              <a:r>
                <a:rPr lang="ru-RU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потребители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6420" y="2698750"/>
              <a:ext cx="2038350" cy="61150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dirty="0" smtClean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бюджетные организации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65150" y="5121275"/>
              <a:ext cx="2028190" cy="61595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экспорт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870200" y="1727835"/>
              <a:ext cx="5184140" cy="85852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5250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3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- удельный расход условного топлива;</a:t>
              </a:r>
              <a:endParaRPr lang="ru-RU" sz="13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 marL="95250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3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- расходы на содержания и передачу;</a:t>
              </a:r>
              <a:endParaRPr lang="ru-RU" sz="13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  <a:p>
              <a:pPr marL="95250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300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- организационно-технические меры по снижению потерь.</a:t>
              </a:r>
              <a:endParaRPr lang="ru-RU" sz="13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2135" y="993775"/>
              <a:ext cx="2047875" cy="46418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Потребители электроэнергии 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324215" y="995680"/>
              <a:ext cx="1725295" cy="44577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b="1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Объем потребности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881630" y="4311650"/>
              <a:ext cx="5161915" cy="63817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5250">
                <a:lnSpc>
                  <a:spcPct val="115000"/>
                </a:lnSpc>
              </a:pPr>
              <a:r>
                <a:rPr lang="uz-Cyrl-UZ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- проектная / фактическая мощность действующих предприятий</a:t>
              </a:r>
              <a:r>
                <a:rPr lang="uz-Cyrl-UZ" sz="1400" dirty="0" smtClean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, с </a:t>
              </a:r>
              <a:r>
                <a:rPr lang="uz-Cyrl-UZ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учетом их расширения и ввода в эксплуатацию новых мощностей.</a:t>
              </a:r>
              <a:endParaRPr lang="ru-RU" sz="14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70200" y="2691130"/>
              <a:ext cx="5184140" cy="61976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5250">
                <a:lnSpc>
                  <a:spcPct val="115000"/>
                </a:lnSpc>
              </a:pPr>
              <a:r>
                <a:rPr lang="ru-RU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- в пределах бюджетных </a:t>
              </a:r>
              <a:r>
                <a:rPr lang="ru-RU" sz="1400" dirty="0" smtClean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ассигнований, </a:t>
              </a:r>
              <a:r>
                <a:rPr lang="ru-RU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с учетом мер по повышению энергоэффективности.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874645" y="3444875"/>
              <a:ext cx="5184140" cy="73850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5250">
                <a:lnSpc>
                  <a:spcPct val="115000"/>
                </a:lnSpc>
              </a:pPr>
              <a:r>
                <a:rPr lang="uz-Cyrl-UZ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- динамика численности абонентов, особенно в осенно-зимний период;</a:t>
              </a:r>
              <a:endParaRPr lang="ru-RU" sz="14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  <a:p>
              <a:pPr marL="95250">
                <a:lnSpc>
                  <a:spcPct val="115000"/>
                </a:lnSpc>
              </a:pPr>
              <a:r>
                <a:rPr lang="uz-Cyrl-UZ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- количество новостроящихся домов.</a:t>
              </a:r>
              <a:endParaRPr lang="ru-RU" sz="14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328660" y="2674620"/>
              <a:ext cx="1724025" cy="66675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331835" y="3452495"/>
              <a:ext cx="1724025" cy="73088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331835" y="4321175"/>
              <a:ext cx="1724025" cy="63119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569335" y="5854700"/>
              <a:ext cx="4479290" cy="50990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Общий объем потребности электроэнергии - итого</a:t>
              </a:r>
              <a:endParaRPr lang="ru-RU" sz="1400" dirty="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321040" y="5840095"/>
              <a:ext cx="1724025" cy="50990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 b="1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70200" y="5121275"/>
              <a:ext cx="5189220" cy="61595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95250">
                <a:lnSpc>
                  <a:spcPct val="115000"/>
                </a:lnSpc>
              </a:pPr>
              <a:r>
                <a:rPr lang="ru-RU" sz="1400" dirty="0">
                  <a:solidFill>
                    <a:srgbClr val="0070C0"/>
                  </a:solidFill>
                  <a:latin typeface="Arial" pitchFamily="34" charset="0"/>
                  <a:ea typeface="Calibri"/>
                  <a:cs typeface="Arial" pitchFamily="34" charset="0"/>
                </a:rPr>
                <a:t>- заявка стран-импортеров, технические мощности линий электропередач.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331835" y="5123815"/>
              <a:ext cx="1724025" cy="57023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13690" y="1250315"/>
              <a:ext cx="0" cy="41763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0515" y="125095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16230" y="215138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13690" y="299593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09245" y="381825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09880" y="464502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11150" y="543242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8324850" y="1725295"/>
              <a:ext cx="1724025" cy="81153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z-Cyrl-UZ" sz="1400">
                  <a:solidFill>
                    <a:srgbClr val="0070C0"/>
                  </a:solidFill>
                  <a:effectLst/>
                  <a:latin typeface="Arial" pitchFamily="34" charset="0"/>
                  <a:ea typeface="Calibri"/>
                  <a:cs typeface="Arial" pitchFamily="34" charset="0"/>
                </a:rPr>
                <a:t>**,* млн.кВт.ч</a:t>
              </a:r>
              <a:endParaRPr lang="ru-RU" sz="1400">
                <a:solidFill>
                  <a:srgbClr val="0070C0"/>
                </a:solidFill>
                <a:effectLst/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608580" y="214693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606040" y="299148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608580" y="382397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609215" y="464058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593340" y="543306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065770" y="215265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063230" y="2997200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8058785" y="384746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8053705" y="464629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8060690" y="5413375"/>
              <a:ext cx="262255" cy="0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9202420" y="5694045"/>
              <a:ext cx="0" cy="136525"/>
            </a:xfrm>
            <a:prstGeom prst="line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4317" y="-27384"/>
            <a:ext cx="8538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         Баланс добычи и распределения угля на 2017-201</a:t>
            </a:r>
            <a:r>
              <a:rPr lang="en-US" sz="2400" b="1" dirty="0" smtClean="0">
                <a:cs typeface="Times New Roman" pitchFamily="18" charset="0"/>
              </a:rPr>
              <a:t>8</a:t>
            </a:r>
            <a:r>
              <a:rPr lang="ru-RU" sz="2400" b="1" dirty="0" smtClean="0">
                <a:cs typeface="Times New Roman" pitchFamily="18" charset="0"/>
              </a:rPr>
              <a:t> годы 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7030A0"/>
                </a:solidFill>
                <a:cs typeface="Times New Roman" pitchFamily="18" charset="0"/>
              </a:rPr>
              <a:t>тыс.тн</a:t>
            </a:r>
            <a:r>
              <a:rPr lang="ru-RU" sz="24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en-US" sz="2400" b="1" i="1" dirty="0" smtClean="0">
                <a:solidFill>
                  <a:srgbClr val="7030A0"/>
                </a:solidFill>
                <a:cs typeface="Times New Roman" pitchFamily="18" charset="0"/>
              </a:rPr>
              <a:t>)</a:t>
            </a:r>
            <a:endParaRPr lang="ru-RU" sz="2400" b="1" dirty="0" smtClean="0"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641" y="2651222"/>
            <a:ext cx="1867010" cy="861740"/>
          </a:xfrm>
          <a:prstGeom prst="roundRect">
            <a:avLst>
              <a:gd name="adj" fmla="val 1361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8610" y="2662793"/>
            <a:ext cx="1560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Добыча</a:t>
            </a:r>
          </a:p>
          <a:p>
            <a:pPr algn="ctr"/>
            <a:endParaRPr lang="ru-RU" b="1" i="1" dirty="0">
              <a:cs typeface="Times New Roman" pitchFamily="18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461608" y="404664"/>
            <a:ext cx="23487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z-Cyrl-UZ" b="1" dirty="0" smtClean="0">
                <a:cs typeface="Times New Roman" pitchFamily="18" charset="0"/>
              </a:rPr>
              <a:t>Поставка населению </a:t>
            </a:r>
          </a:p>
          <a:p>
            <a:pPr algn="ctr"/>
            <a:endParaRPr lang="uz-Cyrl-UZ" b="1" dirty="0">
              <a:cs typeface="Times New Roman" pitchFamily="18" charset="0"/>
            </a:endParaRPr>
          </a:p>
          <a:p>
            <a:pPr algn="ctr"/>
            <a:r>
              <a:rPr lang="uz-Cyrl-UZ" b="1" dirty="0" smtClean="0">
                <a:cs typeface="Times New Roman" pitchFamily="18" charset="0"/>
              </a:rPr>
              <a:t>     в т.ч. брикет</a:t>
            </a:r>
          </a:p>
          <a:p>
            <a:pPr algn="ctr"/>
            <a:r>
              <a:rPr lang="uz-Cyrl-UZ" b="1" dirty="0" smtClean="0">
                <a:cs typeface="Times New Roman" pitchFamily="18" charset="0"/>
              </a:rPr>
              <a:t>    106,3/ 460,0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41406" y="3137636"/>
            <a:ext cx="2222687" cy="79776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Товарный </a:t>
            </a:r>
            <a:r>
              <a:rPr lang="uz-Cyrl-UZ" sz="2000" b="1" dirty="0" smtClean="0">
                <a:solidFill>
                  <a:schemeClr val="tx1"/>
                </a:solidFill>
              </a:rPr>
              <a:t>уголь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4 670,9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/ </a:t>
            </a:r>
            <a:r>
              <a:rPr lang="ru-RU" sz="2000" b="1" dirty="0" smtClean="0">
                <a:solidFill>
                  <a:schemeClr val="tx1"/>
                </a:solidFill>
              </a:rPr>
              <a:t>4 792,0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7641" y="3837458"/>
            <a:ext cx="1791922" cy="941121"/>
          </a:xfrm>
          <a:prstGeom prst="roundRect">
            <a:avLst>
              <a:gd name="adj" fmla="val 1497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Остаток на начало периода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128846" y="5949280"/>
            <a:ext cx="1763632" cy="68377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Через биржу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100,0 / 112,0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21003" y="455623"/>
            <a:ext cx="2394200" cy="1060519"/>
          </a:xfrm>
          <a:prstGeom prst="roundRect">
            <a:avLst>
              <a:gd name="adj" fmla="val 903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7072042" y="692696"/>
            <a:ext cx="1560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578,6 </a:t>
            </a:r>
            <a:r>
              <a:rPr lang="ru-RU" b="1" dirty="0">
                <a:cs typeface="Times New Roman" pitchFamily="18" charset="0"/>
              </a:rPr>
              <a:t>/ </a:t>
            </a:r>
            <a:r>
              <a:rPr lang="ru-RU" b="1" dirty="0" smtClean="0">
                <a:cs typeface="Times New Roman" pitchFamily="18" charset="0"/>
              </a:rPr>
              <a:t>850,0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992087" y="2852936"/>
            <a:ext cx="18182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z-Cyrl-UZ" b="1" dirty="0" smtClean="0">
                <a:cs typeface="Times New Roman" pitchFamily="18" charset="0"/>
              </a:rPr>
              <a:t>Отраслям экономики</a:t>
            </a:r>
            <a:endParaRPr lang="en-US" b="1" dirty="0" smtClean="0">
              <a:cs typeface="Times New Roman" pitchFamily="18" charset="0"/>
            </a:endParaRPr>
          </a:p>
          <a:p>
            <a:r>
              <a:rPr lang="ru-RU" b="1" dirty="0" smtClean="0">
                <a:cs typeface="Times New Roman" pitchFamily="18" charset="0"/>
              </a:rPr>
              <a:t>3 762,3 </a:t>
            </a:r>
            <a:r>
              <a:rPr lang="ru-RU" b="1" dirty="0">
                <a:cs typeface="Times New Roman" pitchFamily="18" charset="0"/>
              </a:rPr>
              <a:t>/ </a:t>
            </a:r>
            <a:r>
              <a:rPr lang="ru-RU" b="1" dirty="0" smtClean="0">
                <a:cs typeface="Times New Roman" pitchFamily="18" charset="0"/>
              </a:rPr>
              <a:t>3 582,0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47642" y="2996952"/>
            <a:ext cx="1791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4 004,4 / 4 410,0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112449" y="4409247"/>
            <a:ext cx="1827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2 317,1 </a:t>
            </a:r>
            <a:r>
              <a:rPr lang="ru-RU" b="1" dirty="0">
                <a:cs typeface="Times New Roman" pitchFamily="18" charset="0"/>
              </a:rPr>
              <a:t>/ </a:t>
            </a:r>
            <a:r>
              <a:rPr lang="ru-RU" b="1" dirty="0" smtClean="0">
                <a:cs typeface="Times New Roman" pitchFamily="18" charset="0"/>
              </a:rPr>
              <a:t>2 091,3</a:t>
            </a:r>
            <a:endParaRPr lang="ru-RU" b="1" i="1" dirty="0">
              <a:cs typeface="Times New Roman" pitchFamily="18" charset="0"/>
            </a:endParaRPr>
          </a:p>
        </p:txBody>
      </p:sp>
      <p:cxnSp>
        <p:nvCxnSpPr>
          <p:cNvPr id="52" name="Соединительная линия уступом 51"/>
          <p:cNvCxnSpPr>
            <a:stCxn id="17" idx="3"/>
          </p:cNvCxnSpPr>
          <p:nvPr/>
        </p:nvCxnSpPr>
        <p:spPr>
          <a:xfrm>
            <a:off x="2014651" y="3082092"/>
            <a:ext cx="973173" cy="1501218"/>
          </a:xfrm>
          <a:prstGeom prst="bentConnector2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28" idx="3"/>
            <a:endCxn id="54" idx="1"/>
          </p:cNvCxnSpPr>
          <p:nvPr/>
        </p:nvCxnSpPr>
        <p:spPr>
          <a:xfrm>
            <a:off x="1939563" y="4308019"/>
            <a:ext cx="616212" cy="71270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2555775" y="4596222"/>
            <a:ext cx="1994688" cy="84900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Ресурсы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6 765,7/ </a:t>
            </a:r>
            <a:r>
              <a:rPr lang="ru-RU" sz="2000" b="1" dirty="0" smtClean="0">
                <a:solidFill>
                  <a:schemeClr val="tx1"/>
                </a:solidFill>
              </a:rPr>
              <a:t>6 501,3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55" name="Соединительная линия уступом 54"/>
          <p:cNvCxnSpPr>
            <a:stCxn id="54" idx="0"/>
            <a:endCxn id="26" idx="2"/>
          </p:cNvCxnSpPr>
          <p:nvPr/>
        </p:nvCxnSpPr>
        <p:spPr>
          <a:xfrm rot="5400000" flipH="1" flipV="1">
            <a:off x="3572522" y="3915995"/>
            <a:ext cx="660825" cy="69963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147641" y="5309079"/>
            <a:ext cx="1867010" cy="1129044"/>
          </a:xfrm>
          <a:prstGeom prst="roundRect">
            <a:avLst>
              <a:gd name="adj" fmla="val 14974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z-Cyrl-UZ" sz="1600" b="1" dirty="0" smtClean="0">
                <a:solidFill>
                  <a:schemeClr val="tx1"/>
                </a:solidFill>
              </a:rPr>
              <a:t>Производственно-технологические  нужды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3,5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/ 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,0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8" name="Соединительная линия уступом 57"/>
          <p:cNvCxnSpPr>
            <a:stCxn id="54" idx="2"/>
          </p:cNvCxnSpPr>
          <p:nvPr/>
        </p:nvCxnSpPr>
        <p:spPr>
          <a:xfrm rot="5400000">
            <a:off x="2523774" y="4948727"/>
            <a:ext cx="532849" cy="1525843"/>
          </a:xfrm>
          <a:prstGeom prst="bent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6543727" y="2852936"/>
            <a:ext cx="2348753" cy="936913"/>
          </a:xfrm>
          <a:prstGeom prst="roundRect">
            <a:avLst>
              <a:gd name="adj" fmla="val 903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Соединительная линия уступом 60"/>
          <p:cNvCxnSpPr>
            <a:endCxn id="59" idx="1"/>
          </p:cNvCxnSpPr>
          <p:nvPr/>
        </p:nvCxnSpPr>
        <p:spPr>
          <a:xfrm flipV="1">
            <a:off x="5330344" y="3321393"/>
            <a:ext cx="1213383" cy="472363"/>
          </a:xfrm>
          <a:prstGeom prst="bentConnector3">
            <a:avLst>
              <a:gd name="adj1" fmla="val 70155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681412" y="3793756"/>
            <a:ext cx="0" cy="2522321"/>
          </a:xfrm>
          <a:prstGeom prst="line">
            <a:avLst/>
          </a:prstGeom>
          <a:ln w="381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7091589" y="3880136"/>
            <a:ext cx="1800889" cy="1061032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Узбекэнерго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3 655,3/</a:t>
            </a:r>
            <a:r>
              <a:rPr lang="ru-RU" sz="1600" b="1" dirty="0" smtClean="0">
                <a:solidFill>
                  <a:schemeClr val="tx1"/>
                </a:solidFill>
              </a:rPr>
              <a:t>3460,0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в.т.ч</a:t>
            </a:r>
            <a:r>
              <a:rPr lang="ru-RU" sz="1600" b="1" dirty="0" smtClean="0">
                <a:solidFill>
                  <a:schemeClr val="tx1"/>
                </a:solidFill>
              </a:rPr>
              <a:t>. импорт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400,0 / -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128846" y="5020722"/>
            <a:ext cx="1763632" cy="85287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Кирпичным заводам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7,0 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/ </a:t>
            </a:r>
            <a:r>
              <a:rPr lang="ru-RU" sz="1600" b="1" dirty="0" smtClean="0">
                <a:solidFill>
                  <a:schemeClr val="tx1"/>
                </a:solidFill>
              </a:rPr>
              <a:t>10,0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65" name="Соединительная линия уступом 64"/>
          <p:cNvCxnSpPr/>
          <p:nvPr/>
        </p:nvCxnSpPr>
        <p:spPr>
          <a:xfrm>
            <a:off x="6672104" y="4320362"/>
            <a:ext cx="410177" cy="1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>
            <a:stCxn id="26" idx="3"/>
            <a:endCxn id="101" idx="1"/>
          </p:cNvCxnSpPr>
          <p:nvPr/>
        </p:nvCxnSpPr>
        <p:spPr>
          <a:xfrm flipV="1">
            <a:off x="5364093" y="2204737"/>
            <a:ext cx="1170794" cy="1331780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207379" y="1005130"/>
            <a:ext cx="2060366" cy="695678"/>
          </a:xfrm>
          <a:prstGeom prst="roundRect">
            <a:avLst>
              <a:gd name="adj" fmla="val 1361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272102" y="1005130"/>
            <a:ext cx="1995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Вскрыша, тыс.м</a:t>
            </a:r>
            <a:r>
              <a:rPr lang="ru-RU" b="1" baseline="30000" dirty="0" smtClean="0">
                <a:cs typeface="Times New Roman" pitchFamily="18" charset="0"/>
              </a:rPr>
              <a:t>3</a:t>
            </a:r>
          </a:p>
          <a:p>
            <a:pPr algn="ctr"/>
            <a:endParaRPr lang="ru-RU" b="1" i="1" dirty="0">
              <a:cs typeface="Times New Roman" pitchFamily="18" charset="0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272101" y="1331476"/>
            <a:ext cx="1995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15 480 / 25 780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717852" y="494118"/>
            <a:ext cx="2718244" cy="695678"/>
          </a:xfrm>
          <a:prstGeom prst="roundRect">
            <a:avLst>
              <a:gd name="adj" fmla="val 1361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2782575" y="494118"/>
            <a:ext cx="25815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Автомобильная, тыс.м</a:t>
            </a:r>
            <a:r>
              <a:rPr lang="ru-RU" b="1" baseline="30000" dirty="0" smtClean="0">
                <a:cs typeface="Times New Roman" pitchFamily="18" charset="0"/>
              </a:rPr>
              <a:t>3</a:t>
            </a:r>
          </a:p>
          <a:p>
            <a:pPr algn="ctr"/>
            <a:endParaRPr lang="ru-RU" b="1" i="1" dirty="0">
              <a:cs typeface="Times New Roman" pitchFamily="18" charset="0"/>
            </a:endParaRP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2782575" y="820464"/>
            <a:ext cx="2581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6 760 / 9 680</a:t>
            </a:r>
            <a:endParaRPr lang="ru-RU" b="1" i="1" dirty="0">
              <a:cs typeface="Times New Roman" pitchFamily="18" charset="0"/>
            </a:endParaRPr>
          </a:p>
        </p:txBody>
      </p:sp>
      <p:cxnSp>
        <p:nvCxnSpPr>
          <p:cNvPr id="92" name="Соединительная линия уступом 91"/>
          <p:cNvCxnSpPr/>
          <p:nvPr/>
        </p:nvCxnSpPr>
        <p:spPr>
          <a:xfrm flipV="1">
            <a:off x="2267746" y="1005130"/>
            <a:ext cx="450106" cy="1846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endCxn id="37" idx="1"/>
          </p:cNvCxnSpPr>
          <p:nvPr/>
        </p:nvCxnSpPr>
        <p:spPr>
          <a:xfrm rot="5400000" flipH="1" flipV="1">
            <a:off x="4960944" y="1749070"/>
            <a:ext cx="2323245" cy="796873"/>
          </a:xfrm>
          <a:prstGeom prst="bent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2699792" y="1268760"/>
            <a:ext cx="2718244" cy="695678"/>
          </a:xfrm>
          <a:prstGeom prst="roundRect">
            <a:avLst>
              <a:gd name="adj" fmla="val 1361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 Box 7"/>
          <p:cNvSpPr txBox="1">
            <a:spLocks noChangeArrowheads="1"/>
          </p:cNvSpPr>
          <p:nvPr/>
        </p:nvSpPr>
        <p:spPr bwMode="auto">
          <a:xfrm>
            <a:off x="2555775" y="1268760"/>
            <a:ext cx="3024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Железнодорожная, тыс.м</a:t>
            </a:r>
            <a:r>
              <a:rPr lang="ru-RU" b="1" baseline="30000" dirty="0" smtClean="0">
                <a:cs typeface="Times New Roman" pitchFamily="18" charset="0"/>
              </a:rPr>
              <a:t>3</a:t>
            </a:r>
          </a:p>
          <a:p>
            <a:pPr algn="ctr"/>
            <a:endParaRPr lang="ru-RU" b="1" i="1" dirty="0">
              <a:cs typeface="Times New Roman" pitchFamily="18" charset="0"/>
            </a:endParaRP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2764515" y="1595106"/>
            <a:ext cx="2581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7 050 / 9 600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717852" y="2060848"/>
            <a:ext cx="2718244" cy="695678"/>
          </a:xfrm>
          <a:prstGeom prst="roundRect">
            <a:avLst>
              <a:gd name="adj" fmla="val 13610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2782575" y="2060848"/>
            <a:ext cx="25815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Конвейерная, тыс.м</a:t>
            </a:r>
            <a:r>
              <a:rPr lang="ru-RU" b="1" baseline="30000" dirty="0" smtClean="0">
                <a:cs typeface="Times New Roman" pitchFamily="18" charset="0"/>
              </a:rPr>
              <a:t>3</a:t>
            </a:r>
          </a:p>
          <a:p>
            <a:pPr algn="ctr"/>
            <a:endParaRPr lang="ru-RU" b="1" i="1" dirty="0">
              <a:cs typeface="Times New Roman" pitchFamily="18" charset="0"/>
            </a:endParaRPr>
          </a:p>
        </p:txBody>
      </p:sp>
      <p:sp>
        <p:nvSpPr>
          <p:cNvPr id="107" name="Text Box 7"/>
          <p:cNvSpPr txBox="1">
            <a:spLocks noChangeArrowheads="1"/>
          </p:cNvSpPr>
          <p:nvPr/>
        </p:nvSpPr>
        <p:spPr bwMode="auto">
          <a:xfrm>
            <a:off x="2782575" y="2387194"/>
            <a:ext cx="2581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1 670 / 6 500</a:t>
            </a:r>
            <a:endParaRPr lang="ru-RU" b="1" i="1" dirty="0">
              <a:cs typeface="Times New Roman" pitchFamily="18" charset="0"/>
            </a:endParaRPr>
          </a:p>
        </p:txBody>
      </p:sp>
      <p:cxnSp>
        <p:nvCxnSpPr>
          <p:cNvPr id="115" name="Соединительная линия уступом 114"/>
          <p:cNvCxnSpPr>
            <a:endCxn id="102" idx="1"/>
          </p:cNvCxnSpPr>
          <p:nvPr/>
        </p:nvCxnSpPr>
        <p:spPr>
          <a:xfrm>
            <a:off x="2267745" y="1340768"/>
            <a:ext cx="432047" cy="27583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endCxn id="105" idx="1"/>
          </p:cNvCxnSpPr>
          <p:nvPr/>
        </p:nvCxnSpPr>
        <p:spPr>
          <a:xfrm rot="16200000" flipH="1">
            <a:off x="2088063" y="1778897"/>
            <a:ext cx="707877" cy="551702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оединительная линия уступом 143"/>
          <p:cNvCxnSpPr>
            <a:endCxn id="18" idx="0"/>
          </p:cNvCxnSpPr>
          <p:nvPr/>
        </p:nvCxnSpPr>
        <p:spPr>
          <a:xfrm rot="16200000" flipH="1">
            <a:off x="672431" y="2176136"/>
            <a:ext cx="972975" cy="33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Скругленный прямоугольник 100"/>
          <p:cNvSpPr/>
          <p:nvPr/>
        </p:nvSpPr>
        <p:spPr>
          <a:xfrm>
            <a:off x="6534887" y="1628800"/>
            <a:ext cx="2357592" cy="1151873"/>
          </a:xfrm>
          <a:prstGeom prst="roundRect">
            <a:avLst>
              <a:gd name="adj" fmla="val 903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498279" y="1556792"/>
            <a:ext cx="239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b="1" dirty="0" smtClean="0">
                <a:cs typeface="Times New Roman" pitchFamily="18" charset="0"/>
              </a:rPr>
              <a:t>Бюджет</a:t>
            </a:r>
          </a:p>
          <a:p>
            <a:pPr algn="ctr"/>
            <a:r>
              <a:rPr lang="uz-Cyrl-UZ" b="1" dirty="0" smtClean="0">
                <a:cs typeface="Times New Roman" pitchFamily="18" charset="0"/>
              </a:rPr>
              <a:t> 330,0/340,0 </a:t>
            </a:r>
            <a:endParaRPr lang="uz-Cyrl-UZ" b="1" dirty="0">
              <a:cs typeface="Times New Roman" pitchFamily="18" charset="0"/>
            </a:endParaRPr>
          </a:p>
          <a:p>
            <a:pPr algn="ctr"/>
            <a:r>
              <a:rPr lang="uz-Cyrl-UZ" b="1" dirty="0" smtClean="0">
                <a:cs typeface="Times New Roman" pitchFamily="18" charset="0"/>
              </a:rPr>
              <a:t>в </a:t>
            </a:r>
            <a:r>
              <a:rPr lang="uz-Cyrl-UZ" b="1" dirty="0">
                <a:cs typeface="Times New Roman" pitchFamily="18" charset="0"/>
              </a:rPr>
              <a:t>т.ч. брикет</a:t>
            </a:r>
          </a:p>
          <a:p>
            <a:pPr algn="ctr"/>
            <a:r>
              <a:rPr lang="uz-Cyrl-UZ" b="1" dirty="0" smtClean="0">
                <a:cs typeface="Times New Roman" pitchFamily="18" charset="0"/>
              </a:rPr>
              <a:t>140,0/240,0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4644008" y="4625105"/>
            <a:ext cx="1909423" cy="683974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Нераспределенный резерв 20</a:t>
            </a:r>
            <a:r>
              <a:rPr lang="ru-RU" sz="2000" b="1" dirty="0" smtClean="0">
                <a:solidFill>
                  <a:schemeClr val="tx1"/>
                </a:solidFill>
              </a:rPr>
              <a:t>,0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39" name="Соединительная линия уступом 138"/>
          <p:cNvCxnSpPr/>
          <p:nvPr/>
        </p:nvCxnSpPr>
        <p:spPr>
          <a:xfrm rot="5400000">
            <a:off x="4833601" y="4285430"/>
            <a:ext cx="679350" cy="12700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5364093" y="3309124"/>
            <a:ext cx="36003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Скругленный прямоугольник 70"/>
          <p:cNvSpPr/>
          <p:nvPr/>
        </p:nvSpPr>
        <p:spPr>
          <a:xfrm>
            <a:off x="4499992" y="5607436"/>
            <a:ext cx="1791922" cy="811026"/>
          </a:xfrm>
          <a:prstGeom prst="roundRect">
            <a:avLst>
              <a:gd name="adj" fmla="val 1497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Остаток на конец периода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1 706,3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4" name="Соединительная линия уступом 23"/>
          <p:cNvCxnSpPr/>
          <p:nvPr/>
        </p:nvCxnSpPr>
        <p:spPr>
          <a:xfrm rot="16200000" flipH="1">
            <a:off x="3904193" y="5492111"/>
            <a:ext cx="602600" cy="5088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/>
          <p:nvPr/>
        </p:nvCxnSpPr>
        <p:spPr>
          <a:xfrm>
            <a:off x="6700040" y="6312532"/>
            <a:ext cx="410177" cy="1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/>
          <p:nvPr/>
        </p:nvCxnSpPr>
        <p:spPr>
          <a:xfrm>
            <a:off x="6723267" y="5447161"/>
            <a:ext cx="410177" cy="1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2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5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50"/>
                            </p:stCondLst>
                            <p:childTnLst>
                              <p:par>
                                <p:cTn id="9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75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50"/>
                            </p:stCondLst>
                            <p:childTnLst>
                              <p:par>
                                <p:cTn id="1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5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75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250"/>
                            </p:stCondLst>
                            <p:childTnLst>
                              <p:par>
                                <p:cTn id="1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750"/>
                            </p:stCondLst>
                            <p:childTnLst>
                              <p:par>
                                <p:cTn id="1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75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2250"/>
                            </p:stCondLst>
                            <p:childTnLst>
                              <p:par>
                                <p:cTn id="1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750"/>
                            </p:stCondLst>
                            <p:childTnLst>
                              <p:par>
                                <p:cTn id="1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/>
      <p:bldP spid="19" grpId="0"/>
      <p:bldP spid="26" grpId="0" animBg="1"/>
      <p:bldP spid="28" grpId="0" animBg="1"/>
      <p:bldP spid="37" grpId="0" animBg="1"/>
      <p:bldP spid="42" grpId="0"/>
      <p:bldP spid="43" grpId="0"/>
      <p:bldP spid="44" grpId="0"/>
      <p:bldP spid="45" grpId="0"/>
      <p:bldP spid="54" grpId="0" animBg="1"/>
      <p:bldP spid="56" grpId="0" animBg="1"/>
      <p:bldP spid="59" grpId="0" animBg="1"/>
      <p:bldP spid="68" grpId="0" animBg="1"/>
      <p:bldP spid="69" grpId="0"/>
      <p:bldP spid="70" grpId="0"/>
      <p:bldP spid="84" grpId="0" animBg="1"/>
      <p:bldP spid="85" grpId="0"/>
      <p:bldP spid="86" grpId="0"/>
      <p:bldP spid="102" grpId="0" animBg="1"/>
      <p:bldP spid="103" grpId="0"/>
      <p:bldP spid="104" grpId="0"/>
      <p:bldP spid="105" grpId="0" animBg="1"/>
      <p:bldP spid="106" grpId="0"/>
      <p:bldP spid="107" grpId="0"/>
      <p:bldP spid="101" grpId="0" animBg="1"/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Почему энергосбережение?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39537"/>
              </p:ext>
            </p:extLst>
          </p:nvPr>
        </p:nvGraphicFramePr>
        <p:xfrm>
          <a:off x="335471" y="1844824"/>
          <a:ext cx="8401050" cy="40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Лист" r:id="rId3" imgW="9963184" imgH="4581490" progId="Excel.Sheet.12">
                  <p:embed/>
                </p:oleObj>
              </mc:Choice>
              <mc:Fallback>
                <p:oleObj name="Лист" r:id="rId3" imgW="9963184" imgH="4581490" progId="Excel.Sheet.12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71" y="1844824"/>
                        <a:ext cx="8401050" cy="404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117733"/>
            <a:ext cx="8280920" cy="389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Энергоемкость ВВП, ‎кг/1000 долл. (источник: МЭА)</a:t>
            </a:r>
          </a:p>
        </p:txBody>
      </p:sp>
    </p:spTree>
    <p:extLst>
      <p:ext uri="{BB962C8B-B14F-4D97-AF65-F5344CB8AC3E}">
        <p14:creationId xmlns:p14="http://schemas.microsoft.com/office/powerpoint/2010/main" val="13087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Почему энергосбережение?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568952" cy="57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064" y="25669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Вопросы, комментарии, предложения?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Даже возражения приветствуются!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AutoShape 4" descr="&amp;Pcy;&amp;ocy;&amp;khcy;&amp;ocy;&amp;zhcy;&amp;iecy;&amp;iecy; &amp;icy;&amp;zcy;&amp;ocy;&amp;bcy;&amp;rcy;&amp;acy;&amp;zhcy;&amp;iecy;&amp;ncy;&amp;icy;&amp;iecy;"/>
          <p:cNvSpPr>
            <a:spLocks noChangeAspect="1" noChangeArrowheads="1"/>
          </p:cNvSpPr>
          <p:nvPr/>
        </p:nvSpPr>
        <p:spPr bwMode="auto">
          <a:xfrm>
            <a:off x="155575" y="-222408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5" name="AutoShape 6" descr="&amp;Pcy;&amp;ocy;&amp;khcy;&amp;ocy;&amp;zhcy;&amp;iecy;&amp;iecy; &amp;icy;&amp;zcy;&amp;ocy;&amp;bcy;&amp;rcy;&amp;acy;&amp;zhcy;&amp;iecy;&amp;ncy;&amp;icy;&amp;iecy;"/>
          <p:cNvSpPr>
            <a:spLocks noChangeAspect="1" noChangeArrowheads="1"/>
          </p:cNvSpPr>
          <p:nvPr/>
        </p:nvSpPr>
        <p:spPr bwMode="auto">
          <a:xfrm>
            <a:off x="307975" y="-207168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Ваше видение БАЛАНСА: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цель -			- принцип -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AutoShape 4" descr="&amp;Pcy;&amp;ocy;&amp;khcy;&amp;ocy;&amp;zhcy;&amp;iecy;&amp;iecy; &amp;icy;&amp;zcy;&amp;ocy;&amp;bcy;&amp;rcy;&amp;acy;&amp;zhcy;&amp;iecy;&amp;ncy;&amp;icy;&amp;iecy;"/>
          <p:cNvSpPr>
            <a:spLocks noChangeAspect="1" noChangeArrowheads="1"/>
          </p:cNvSpPr>
          <p:nvPr/>
        </p:nvSpPr>
        <p:spPr bwMode="auto">
          <a:xfrm>
            <a:off x="155575" y="-222408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5" name="AutoShape 6" descr="&amp;Pcy;&amp;ocy;&amp;khcy;&amp;ocy;&amp;zhcy;&amp;iecy;&amp;iecy; &amp;icy;&amp;zcy;&amp;ocy;&amp;bcy;&amp;rcy;&amp;acy;&amp;zhcy;&amp;iecy;&amp;ncy;&amp;icy;&amp;iecy;"/>
          <p:cNvSpPr>
            <a:spLocks noChangeAspect="1" noChangeArrowheads="1"/>
          </p:cNvSpPr>
          <p:nvPr/>
        </p:nvSpPr>
        <p:spPr bwMode="auto">
          <a:xfrm>
            <a:off x="307975" y="-207168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70C0"/>
              </a:solidFill>
            </a:endParaRPr>
          </a:p>
        </p:txBody>
      </p:sp>
      <p:pic>
        <p:nvPicPr>
          <p:cNvPr id="7" name="Объект 3" title="БАЛАНС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93" y="1999381"/>
            <a:ext cx="6040813" cy="3949899"/>
          </a:xfrm>
        </p:spPr>
      </p:pic>
    </p:spTree>
    <p:extLst>
      <p:ext uri="{BB962C8B-B14F-4D97-AF65-F5344CB8AC3E}">
        <p14:creationId xmlns:p14="http://schemas.microsoft.com/office/powerpoint/2010/main" val="17834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Причины для составления баланса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16646"/>
            <a:ext cx="3528814" cy="35288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50" y="1905546"/>
            <a:ext cx="4789947" cy="343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Цель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(в условиях ограниченных ресурсов)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09112"/>
            <a:ext cx="3985757" cy="3985757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95536" y="1916832"/>
            <a:ext cx="45365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Приоритет</a:t>
            </a:r>
            <a:r>
              <a:rPr lang="ru-RU" sz="2800" dirty="0" smtClean="0">
                <a:solidFill>
                  <a:srgbClr val="0070C0"/>
                </a:solidFill>
              </a:rPr>
              <a:t> – поэтапный переход на </a:t>
            </a:r>
            <a:r>
              <a:rPr lang="ru-RU" sz="2800" u="sng" dirty="0" smtClean="0">
                <a:solidFill>
                  <a:srgbClr val="0070C0"/>
                </a:solidFill>
              </a:rPr>
              <a:t>рыночные</a:t>
            </a:r>
            <a:r>
              <a:rPr lang="ru-RU" sz="2800" dirty="0" smtClean="0">
                <a:solidFill>
                  <a:srgbClr val="0070C0"/>
                </a:solidFill>
              </a:rPr>
              <a:t> условия поставок с обязательным и </a:t>
            </a:r>
            <a:r>
              <a:rPr lang="ru-RU" sz="2800" u="sng" dirty="0" smtClean="0">
                <a:solidFill>
                  <a:srgbClr val="0070C0"/>
                </a:solidFill>
              </a:rPr>
              <a:t>полным удовлетворением </a:t>
            </a:r>
            <a:r>
              <a:rPr lang="ru-RU" sz="2800" dirty="0" smtClean="0">
                <a:solidFill>
                  <a:srgbClr val="0070C0"/>
                </a:solidFill>
              </a:rPr>
              <a:t>потребности при равноправности факторов ОБЪЕМ = ЦЕНА =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КАЧЕСТВО = РАЦИОНАЛЬНОСТЬ = ЭФФЕКТИВНОСТЬ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стратегические – (1 из 2)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260162"/>
              </p:ext>
            </p:extLst>
          </p:nvPr>
        </p:nvGraphicFramePr>
        <p:xfrm>
          <a:off x="467544" y="1196752"/>
          <a:ext cx="8352928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360"/>
                <a:gridCol w="2084031"/>
                <a:gridCol w="3730537"/>
              </a:tblGrid>
              <a:tr h="509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</a:tr>
              <a:tr h="764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ресурсов и потребления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нефти и газового конденсата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«Узбекнефтегаз», Министерство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 rowSpan="5">
                  <a:txBody>
                    <a:bodyPr/>
                    <a:lstStyle/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Утверждение необходимо по следующим причинам: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- ограниченность местных ресурсов, что приводит к импорту сырья для удовлетворения потребности;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- преждевременности полного внедрения рыночных механизмов удовлетворения потребности ввиду наличия прямых потребителей (бюджет, стратегические предприятия, государственные программы развития);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- балансы носят социальный характер (приоритетность удовлетворения нужд населения</a:t>
                      </a:r>
                      <a:r>
                        <a:rPr lang="ru-RU" sz="1400" spc="-30" dirty="0">
                          <a:effectLst/>
                        </a:rPr>
                        <a:t> с учетом </a:t>
                      </a:r>
                      <a:r>
                        <a:rPr lang="uz-Cyrl-UZ" sz="1400" spc="-30" dirty="0">
                          <a:effectLst/>
                        </a:rPr>
                        <a:t>поэтапного сокращения поставок природного газа);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- наличие экспортных обязательств.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/>
                </a:tc>
              </a:tr>
              <a:tr h="1019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ресурсов и потребления сырья потребления на переработку для производства нефтепродуктов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«Узбекнефтегаз», Министерство финансов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4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ресурсов и потребления нефтепродуктов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«Узбекнефтегаз», Министерство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ресурсов и потребления природного газа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«Узбекнефтегаз»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2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газа сжиженного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«Узбекнефтегаз»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5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стратегические – (2 из 2)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49920"/>
              </p:ext>
            </p:extLst>
          </p:nvPr>
        </p:nvGraphicFramePr>
        <p:xfrm>
          <a:off x="467544" y="1196752"/>
          <a:ext cx="8496945" cy="4997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125"/>
                <a:gridCol w="2119963"/>
                <a:gridCol w="3794857"/>
              </a:tblGrid>
              <a:tr h="243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</a:tr>
              <a:tr h="755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использования продовольственной пшеницы из </a:t>
                      </a:r>
                      <a:r>
                        <a:rPr lang="ru-RU" sz="1400" spc="-30" dirty="0" err="1">
                          <a:effectLst/>
                        </a:rPr>
                        <a:t>госресурсов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АК «</a:t>
                      </a:r>
                      <a:r>
                        <a:rPr lang="ru-RU" sz="1400" spc="-30" dirty="0" err="1">
                          <a:effectLst/>
                        </a:rPr>
                        <a:t>Уздонмахсулот</a:t>
                      </a:r>
                      <a:r>
                        <a:rPr lang="ru-RU" sz="1400" spc="-30" dirty="0">
                          <a:effectLst/>
                        </a:rPr>
                        <a:t>»,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Государственная хлебная </a:t>
                      </a:r>
                      <a:r>
                        <a:rPr lang="ru-RU" sz="1400" spc="-30" dirty="0" smtClean="0">
                          <a:effectLst/>
                        </a:rPr>
                        <a:t>инспекция, Госкомстат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/>
                </a:tc>
                <a:tc>
                  <a:txBody>
                    <a:bodyPr/>
                    <a:lstStyle/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В </a:t>
                      </a:r>
                      <a:r>
                        <a:rPr lang="ru-RU" sz="1400" spc="-30" dirty="0">
                          <a:effectLst/>
                        </a:rPr>
                        <a:t>целях обеспечения продовольственной безопасности страны.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/>
                </a:tc>
              </a:tr>
              <a:tr h="1463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>
                          <a:effectLst/>
                        </a:rPr>
                        <a:t>Баланс производства и потребления электроэнергии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</a:t>
                      </a:r>
                      <a:r>
                        <a:rPr lang="ru-RU" sz="1400" spc="-30" dirty="0" err="1">
                          <a:effectLst/>
                        </a:rPr>
                        <a:t>Узбекэнерго</a:t>
                      </a:r>
                      <a:r>
                        <a:rPr lang="ru-RU" sz="1400" spc="-30" dirty="0">
                          <a:effectLst/>
                        </a:rPr>
                        <a:t>»,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Министерство финансов, АО «</a:t>
                      </a:r>
                      <a:r>
                        <a:rPr lang="ru-RU" sz="1400" spc="-30" dirty="0" err="1">
                          <a:effectLst/>
                        </a:rPr>
                        <a:t>Узбекгидроэнерго</a:t>
                      </a:r>
                      <a:r>
                        <a:rPr lang="ru-RU" sz="1400" spc="-30" dirty="0">
                          <a:effectLst/>
                        </a:rPr>
                        <a:t>», АО «</a:t>
                      </a:r>
                      <a:r>
                        <a:rPr lang="ru-RU" sz="1400" spc="-30" dirty="0" err="1">
                          <a:effectLst/>
                        </a:rPr>
                        <a:t>Узбекуголь</a:t>
                      </a:r>
                      <a:r>
                        <a:rPr lang="ru-RU" sz="1400" spc="-30" dirty="0">
                          <a:effectLst/>
                        </a:rPr>
                        <a:t>»,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ГИ «Узгосэнергонадзор»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-</a:t>
                      </a:r>
                      <a:r>
                        <a:rPr lang="ru-RU" sz="1400" spc="-30" dirty="0">
                          <a:effectLst/>
                        </a:rPr>
                        <a:t> преждевременности полного внедрения рыночных механизмов удовлетворения потребности ввиду наличия прямых потребителей (бюджет, стратегические предприятия, государственные программы развития), а также значительных объемов технологических и коммерческих потерь;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- </a:t>
                      </a:r>
                      <a:r>
                        <a:rPr lang="ru-RU" sz="1400" spc="-30" dirty="0" smtClean="0">
                          <a:effectLst/>
                        </a:rPr>
                        <a:t>носят </a:t>
                      </a:r>
                      <a:r>
                        <a:rPr lang="ru-RU" sz="1400" spc="-30" dirty="0">
                          <a:effectLst/>
                        </a:rPr>
                        <a:t>социальный характер (приоритетность удовлетворения нужд населения);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- расширение практики импорта и обязательства по экспорту.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/>
                </a:tc>
              </a:tr>
              <a:tr h="539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угля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«Узбекуголь»,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«Узбекэнерго», Министерство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 anchor="ctr"/>
                </a:tc>
                <a:tc>
                  <a:txBody>
                    <a:bodyPr/>
                    <a:lstStyle/>
                    <a:p>
                      <a:pPr indent="171450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 smtClean="0">
                          <a:effectLst/>
                        </a:rPr>
                        <a:t>Социальная направленность (</a:t>
                      </a:r>
                      <a:r>
                        <a:rPr lang="ru-RU" sz="1400" spc="-30" dirty="0">
                          <a:effectLst/>
                        </a:rPr>
                        <a:t>приоритетность удовлетворения нужд населения) с учетом поэтапного сокращения поставок природного газа.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1" marR="353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8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межотраслевые – (1 из 3)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75589"/>
              </p:ext>
            </p:extLst>
          </p:nvPr>
        </p:nvGraphicFramePr>
        <p:xfrm>
          <a:off x="395536" y="1196752"/>
          <a:ext cx="8496944" cy="5123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615"/>
                <a:gridCol w="2130138"/>
                <a:gridCol w="3800191"/>
              </a:tblGrid>
              <a:tr h="187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</a:tr>
              <a:tr h="626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минеральных удобрений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«Узкимесаноат»,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Министерство сельского хозяйства, Министерство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Утверждение необходимо, с учётом наличия возрастающей потребности на минеральные удобрения, как на внутреннем, так и на внешнем рынках. </a:t>
                      </a:r>
                      <a:endParaRPr lang="ru-RU" sz="1400">
                        <a:effectLst/>
                      </a:endParaRPr>
                    </a:p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За I квартал т.г. прогноз  реализации минеральных удобрений через биржевые торги выполнен на 108,0%, экспорт -104,5%.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/>
                </a:tc>
              </a:tr>
              <a:tr h="583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поставки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хлопка-волокна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</a:t>
                      </a:r>
                      <a:r>
                        <a:rPr lang="ru-RU" sz="1400" spc="-30" dirty="0" err="1">
                          <a:effectLst/>
                        </a:rPr>
                        <a:t>Узпахтасаноат</a:t>
                      </a:r>
                      <a:r>
                        <a:rPr lang="ru-RU" sz="1400" spc="-30" dirty="0">
                          <a:effectLst/>
                        </a:rPr>
                        <a:t>», Узбекский центр сертификации хлопкового волокна «</a:t>
                      </a:r>
                      <a:r>
                        <a:rPr lang="ru-RU" sz="1400" spc="-30" dirty="0" err="1">
                          <a:effectLst/>
                        </a:rPr>
                        <a:t>Сифат</a:t>
                      </a:r>
                      <a:r>
                        <a:rPr lang="ru-RU" sz="1400" spc="-30" dirty="0">
                          <a:effectLst/>
                        </a:rPr>
                        <a:t>», </a:t>
                      </a:r>
                      <a:r>
                        <a:rPr lang="ru-RU" sz="1400" spc="-30" dirty="0" smtClean="0">
                          <a:effectLst/>
                        </a:rPr>
                        <a:t>Госкомстат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Утверждение необходимо, в целях первоочередной обеспечения местных текстильных предприятий хлопковым волокнам.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/>
                </a:tc>
              </a:tr>
              <a:tr h="583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проката черных металлов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«Узметкомбинат»,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Министерство финансов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Предлагается с 1 января 2019 года утвердить распоряжением Кабинета Министров, </a:t>
                      </a:r>
                      <a:r>
                        <a:rPr lang="uz-Cyrl-UZ" sz="1400" spc="-30" dirty="0">
                          <a:effectLst/>
                        </a:rPr>
                        <a:t>по следующим причинам:</a:t>
                      </a:r>
                      <a:endParaRPr lang="ru-RU" sz="1400" dirty="0">
                        <a:effectLst/>
                      </a:endParaRPr>
                    </a:p>
                    <a:p>
                      <a:pPr indent="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z-Cyrl-UZ" sz="1400" spc="-30" dirty="0">
                          <a:effectLst/>
                        </a:rPr>
                        <a:t>ограниченность местных ресурсов, что приводит к импорту сырья для удовлетворения потребности;</a:t>
                      </a:r>
                      <a:endParaRPr lang="ru-RU" sz="1400" dirty="0">
                        <a:effectLst/>
                      </a:endParaRPr>
                    </a:p>
                    <a:p>
                      <a:pPr indent="1771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в целях определения объема выставления металлопроката на биржевые торги.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межотраслевые – (2 из 3)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50926"/>
              </p:ext>
            </p:extLst>
          </p:nvPr>
        </p:nvGraphicFramePr>
        <p:xfrm>
          <a:off x="395536" y="1196752"/>
          <a:ext cx="8496944" cy="4895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615"/>
                <a:gridCol w="2130138"/>
                <a:gridCol w="3800191"/>
              </a:tblGrid>
              <a:tr h="187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</a:tr>
              <a:tr h="1126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потребления цемента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«Узстройматериалы»,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«Алмалыкский ГМК»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В период 2018-2020 годы предусмотрено ввод в эксплуатацию 13 новых предприятий (в Республике Каракалпакстан-2, Сурхандарьинской-2, Самаркандской-1, Навоийской-2, Наманганской-2, Андижанской-2, Ферганской-2 областях) по производству цемента общей проектной мощностью 7,1 млн.тонн (действующая мощность 9,1 млн.тонн). </a:t>
                      </a:r>
                      <a:endParaRPr lang="ru-RU" sz="1400" dirty="0">
                        <a:effectLst/>
                      </a:endParaRPr>
                    </a:p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В связи с значительным увеличением мощностей по производству цемента в 2020 году, а также удовлетворением потребности республики в цементе предлагается начиная с 1 января 2021 года перейти на расчетный баланс.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/>
                </a:tc>
              </a:tr>
              <a:tr h="500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ru-RU" sz="1400" spc="-30">
                          <a:effectLst/>
                        </a:rPr>
                        <a:t>Баланс производства и потребления масла растительного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«Узпахта</a:t>
                      </a:r>
                      <a:r>
                        <a:rPr lang="uz-Cyrl-UZ" sz="1400" spc="-30">
                          <a:effectLst/>
                        </a:rPr>
                        <a:t>ёг</a:t>
                      </a:r>
                      <a:r>
                        <a:rPr lang="ru-RU" sz="1400" spc="-30">
                          <a:effectLst/>
                        </a:rPr>
                        <a:t>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«Узпахтасаноат»,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Узбекский центр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сертификации хлопкового волокна «Сифат»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Предлагается с 1 января 2019 года утвердить решением коллегии Минэкономики, в целях определения объёма выставления масла растительного на биржевые торги.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Перечни утверждаемых балансов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- межотраслевые – (3 из 3)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49685"/>
              </p:ext>
            </p:extLst>
          </p:nvPr>
        </p:nvGraphicFramePr>
        <p:xfrm>
          <a:off x="395536" y="1196752"/>
          <a:ext cx="8496944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615"/>
                <a:gridCol w="2130138"/>
                <a:gridCol w="3800191"/>
              </a:tblGrid>
              <a:tr h="697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Наименование укрупненных 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материальных балансов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</a:rPr>
                        <a:t>разработчики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</a:rPr>
                        <a:t>Обоснование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</a:tr>
              <a:tr h="2442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потребления медной продукции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>
                          <a:effectLst/>
                        </a:rPr>
                        <a:t>Министерство экономики,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«Алмалыкский ГМК», </a:t>
                      </a:r>
                      <a:br>
                        <a:rPr lang="ru-RU" sz="1400" spc="-30">
                          <a:effectLst/>
                        </a:rPr>
                      </a:br>
                      <a:r>
                        <a:rPr lang="ru-RU" sz="1400" spc="-30">
                          <a:effectLst/>
                        </a:rPr>
                        <a:t>АО «Ташрангметзавод»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Предлагается с 1 января 2019 года утвердить решением коллегии Минэкономики, в целях определения объёма выставления медной продукции на биржевые торги (потребность внутреннего </a:t>
                      </a:r>
                      <a:r>
                        <a:rPr lang="ru-RU" sz="1400" spc="-30" dirty="0" smtClean="0">
                          <a:effectLst/>
                        </a:rPr>
                        <a:t>рынка 62,0 </a:t>
                      </a:r>
                      <a:r>
                        <a:rPr lang="ru-RU" sz="1400" spc="-30" dirty="0" err="1">
                          <a:effectLst/>
                        </a:rPr>
                        <a:t>тыс.тн</a:t>
                      </a:r>
                      <a:r>
                        <a:rPr lang="ru-RU" sz="1400" spc="-30" dirty="0">
                          <a:effectLst/>
                        </a:rPr>
                        <a:t>), с учётом наличия потребности на внешнем рынках.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потребления полиэтилена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«Узбекнефтегаз»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 rowSpan="2">
                  <a:txBody>
                    <a:bodyPr/>
                    <a:lstStyle/>
                    <a:p>
                      <a:pPr indent="177165"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uz-Cyrl-UZ" sz="1400" spc="-30">
                          <a:effectLst/>
                        </a:rPr>
                        <a:t>Утверждение необходимо ввиду ограниченности ресурсов, продолжающихся фактов прямых поставок.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Баланс производства и потребления полипропилена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 spc="-30" dirty="0">
                          <a:effectLst/>
                        </a:rPr>
                        <a:t>Министерство экономики,</a:t>
                      </a:r>
                      <a:br>
                        <a:rPr lang="ru-RU" sz="1400" spc="-30" dirty="0">
                          <a:effectLst/>
                        </a:rPr>
                      </a:br>
                      <a:r>
                        <a:rPr lang="ru-RU" sz="1400" spc="-30" dirty="0">
                          <a:effectLst/>
                        </a:rPr>
                        <a:t>АО «Узбекнефтегаз»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2" marR="2921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1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934</Words>
  <Application>Microsoft Office PowerPoint</Application>
  <PresentationFormat>Экран (4:3)</PresentationFormat>
  <Paragraphs>185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Лист</vt:lpstr>
      <vt:lpstr>Вопросы либерализации товарных рынков по предприятиям ТЭК, факторы и механизмы изучения спроса и предложения на энергоресурсы</vt:lpstr>
      <vt:lpstr>Ваше видение БАЛАНСА: - цель -   - принцип -</vt:lpstr>
      <vt:lpstr>Причины для составления баланса</vt:lpstr>
      <vt:lpstr>Цель балансов (в условиях ограниченных ресурсов)</vt:lpstr>
      <vt:lpstr>Перечни утверждаемых балансов - стратегические – (1 из 2)</vt:lpstr>
      <vt:lpstr>Перечни утверждаемых балансов - стратегические – (2 из 2)</vt:lpstr>
      <vt:lpstr>Перечни утверждаемых балансов - межотраслевые – (1 из 3)</vt:lpstr>
      <vt:lpstr>Перечни утверждаемых балансов - межотраслевые – (2 из 3)</vt:lpstr>
      <vt:lpstr>Перечни утверждаемых балансов - межотраслевые – (3 из 3)</vt:lpstr>
      <vt:lpstr>Перечни утверждаемых балансов - отраслевые – (1 из 2)</vt:lpstr>
      <vt:lpstr>Перечни утверждаемых балансов - отраслевые – (2 из 2)</vt:lpstr>
      <vt:lpstr>Пример - определение потребности в электроэнергии</vt:lpstr>
      <vt:lpstr>Презентация PowerPoint</vt:lpstr>
      <vt:lpstr>Почему энергосбережение?</vt:lpstr>
      <vt:lpstr>Почему энергосбережение?</vt:lpstr>
      <vt:lpstr>Вопросы, комментарии, предложения?  Даже возражения приветствуются!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Рахматуллаев Хуршид Хотамджанович</dc:creator>
  <cp:lastModifiedBy>Рахматуллаев Хуршид Хотамджанович</cp:lastModifiedBy>
  <cp:revision>30</cp:revision>
  <dcterms:created xsi:type="dcterms:W3CDTF">2018-06-11T12:37:04Z</dcterms:created>
  <dcterms:modified xsi:type="dcterms:W3CDTF">2018-06-18T10:12:11Z</dcterms:modified>
</cp:coreProperties>
</file>