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6" r:id="rId2"/>
    <p:sldId id="257" r:id="rId3"/>
    <p:sldId id="259" r:id="rId4"/>
    <p:sldId id="270" r:id="rId5"/>
    <p:sldId id="261" r:id="rId6"/>
    <p:sldId id="264" r:id="rId7"/>
    <p:sldId id="265" r:id="rId8"/>
    <p:sldId id="266" r:id="rId9"/>
    <p:sldId id="267" r:id="rId10"/>
    <p:sldId id="268" r:id="rId11"/>
    <p:sldId id="269" r:id="rId12"/>
    <p:sldId id="262" r:id="rId13"/>
    <p:sldId id="274" r:id="rId14"/>
    <p:sldId id="272" r:id="rId15"/>
    <p:sldId id="273" r:id="rId16"/>
    <p:sldId id="271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08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E59573-05C3-4052-8562-EADE906158D4}" type="datetimeFigureOut">
              <a:rPr lang="ru-RU" smtClean="0"/>
              <a:t>18.06.2018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68FA7DB-65B6-4C00-B88E-E07C3D7596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946927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4F0613-786F-411C-87C0-4A48DEFA17D1}" type="slidenum">
              <a:rPr lang="ru-RU" smtClean="0"/>
              <a:pPr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360017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0879F-EA86-4BFA-96C6-E948DFC29A8C}" type="datetimeFigureOut">
              <a:rPr lang="ru-RU" smtClean="0"/>
              <a:t>18.06.2018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D761F5-A0F3-4A13-BB94-41F287B978F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621067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0879F-EA86-4BFA-96C6-E948DFC29A8C}" type="datetimeFigureOut">
              <a:rPr lang="ru-RU" smtClean="0"/>
              <a:t>18.06.2018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D761F5-A0F3-4A13-BB94-41F287B978F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07795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0879F-EA86-4BFA-96C6-E948DFC29A8C}" type="datetimeFigureOut">
              <a:rPr lang="ru-RU" smtClean="0"/>
              <a:t>18.06.2018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D761F5-A0F3-4A13-BB94-41F287B978F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815131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0879F-EA86-4BFA-96C6-E948DFC29A8C}" type="datetimeFigureOut">
              <a:rPr lang="ru-RU" smtClean="0"/>
              <a:t>18.06.2018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D761F5-A0F3-4A13-BB94-41F287B978F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184439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0879F-EA86-4BFA-96C6-E948DFC29A8C}" type="datetimeFigureOut">
              <a:rPr lang="ru-RU" smtClean="0"/>
              <a:t>18.06.2018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D761F5-A0F3-4A13-BB94-41F287B978F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778872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0879F-EA86-4BFA-96C6-E948DFC29A8C}" type="datetimeFigureOut">
              <a:rPr lang="ru-RU" smtClean="0"/>
              <a:t>18.06.2018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D761F5-A0F3-4A13-BB94-41F287B978F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62769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0879F-EA86-4BFA-96C6-E948DFC29A8C}" type="datetimeFigureOut">
              <a:rPr lang="ru-RU" smtClean="0"/>
              <a:t>18.06.2018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D761F5-A0F3-4A13-BB94-41F287B978F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992129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0879F-EA86-4BFA-96C6-E948DFC29A8C}" type="datetimeFigureOut">
              <a:rPr lang="ru-RU" smtClean="0"/>
              <a:t>18.06.2018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D761F5-A0F3-4A13-BB94-41F287B978F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3325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0879F-EA86-4BFA-96C6-E948DFC29A8C}" type="datetimeFigureOut">
              <a:rPr lang="ru-RU" smtClean="0"/>
              <a:t>18.06.2018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D761F5-A0F3-4A13-BB94-41F287B978F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469231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0879F-EA86-4BFA-96C6-E948DFC29A8C}" type="datetimeFigureOut">
              <a:rPr lang="ru-RU" smtClean="0"/>
              <a:t>18.06.2018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D761F5-A0F3-4A13-BB94-41F287B978F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256627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0879F-EA86-4BFA-96C6-E948DFC29A8C}" type="datetimeFigureOut">
              <a:rPr lang="ru-RU" smtClean="0"/>
              <a:t>18.06.2018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D761F5-A0F3-4A13-BB94-41F287B978F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886086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00879F-EA86-4BFA-96C6-E948DFC29A8C}" type="datetimeFigureOut">
              <a:rPr lang="ru-RU" smtClean="0"/>
              <a:t>18.06.2018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D761F5-A0F3-4A13-BB94-41F287B978F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55294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1.xls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5.emf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0070C0"/>
                </a:solidFill>
              </a:rPr>
              <a:t>Вопросы либерализации товарных рынков по предприятиям ТЭК, факторы и механизмы изучения спроса и предложения на энергоресурсы</a:t>
            </a:r>
            <a:endParaRPr lang="ru-RU" dirty="0">
              <a:solidFill>
                <a:srgbClr val="0070C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5013176"/>
            <a:ext cx="6400800" cy="625624"/>
          </a:xfrm>
        </p:spPr>
        <p:txBody>
          <a:bodyPr/>
          <a:lstStyle/>
          <a:p>
            <a:pPr algn="r"/>
            <a:r>
              <a:rPr lang="ru-RU" dirty="0" smtClean="0">
                <a:solidFill>
                  <a:srgbClr val="0070C0"/>
                </a:solidFill>
              </a:rPr>
              <a:t>Рахматуллаев х.</a:t>
            </a:r>
            <a:endParaRPr lang="ru-RU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935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0070C0"/>
                </a:solidFill>
              </a:rPr>
              <a:t>Перечни утверждаемых балансов</a:t>
            </a:r>
            <a:br>
              <a:rPr lang="ru-RU" dirty="0" smtClean="0">
                <a:solidFill>
                  <a:srgbClr val="0070C0"/>
                </a:solidFill>
              </a:rPr>
            </a:br>
            <a:r>
              <a:rPr lang="ru-RU" dirty="0" smtClean="0">
                <a:solidFill>
                  <a:srgbClr val="0070C0"/>
                </a:solidFill>
              </a:rPr>
              <a:t>- отраслевые – (1 из 2)</a:t>
            </a:r>
            <a:endParaRPr lang="ru-RU" dirty="0">
              <a:solidFill>
                <a:srgbClr val="0070C0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04435179"/>
              </p:ext>
            </p:extLst>
          </p:nvPr>
        </p:nvGraphicFramePr>
        <p:xfrm>
          <a:off x="395536" y="1268760"/>
          <a:ext cx="8496944" cy="525049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649295"/>
                <a:gridCol w="2117300"/>
                <a:gridCol w="3730349"/>
              </a:tblGrid>
              <a:tr h="22296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spc="-30" dirty="0">
                          <a:effectLst/>
                        </a:rPr>
                        <a:t>Наименование укрупненных </a:t>
                      </a:r>
                      <a:br>
                        <a:rPr lang="ru-RU" sz="1400" spc="-30" dirty="0">
                          <a:effectLst/>
                        </a:rPr>
                      </a:br>
                      <a:r>
                        <a:rPr lang="ru-RU" sz="1400" spc="-30" dirty="0">
                          <a:effectLst/>
                        </a:rPr>
                        <a:t>материальных балансов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648" marR="3464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spc="-30">
                          <a:effectLst/>
                        </a:rPr>
                        <a:t>Ответственные</a:t>
                      </a:r>
                      <a:endParaRPr lang="ru-RU" sz="140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spc="-30">
                          <a:effectLst/>
                        </a:rPr>
                        <a:t>разработчики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648" marR="3464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spc="-30" dirty="0">
                          <a:effectLst/>
                        </a:rPr>
                        <a:t>Обоснование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648" marR="34648" marT="0" marB="0" anchor="ctr"/>
                </a:tc>
              </a:tr>
              <a:tr h="39550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200"/>
                        </a:spcAft>
                      </a:pPr>
                      <a:r>
                        <a:rPr lang="ru-RU" sz="1400" spc="-30">
                          <a:effectLst/>
                        </a:rPr>
                        <a:t>Государственный заказ драгоценных металлов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648" marR="3464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ru-RU" sz="1400" spc="-30" dirty="0" smtClean="0">
                          <a:effectLst/>
                        </a:rPr>
                        <a:t>Минэкономики</a:t>
                      </a:r>
                      <a:r>
                        <a:rPr lang="ru-RU" sz="1400" spc="-30" dirty="0">
                          <a:effectLst/>
                        </a:rPr>
                        <a:t>,</a:t>
                      </a:r>
                      <a:br>
                        <a:rPr lang="ru-RU" sz="1400" spc="-30" dirty="0">
                          <a:effectLst/>
                        </a:rPr>
                      </a:br>
                      <a:r>
                        <a:rPr lang="ru-RU" sz="1400" spc="-30" dirty="0" smtClean="0">
                          <a:effectLst/>
                        </a:rPr>
                        <a:t>Минфин, </a:t>
                      </a:r>
                      <a:r>
                        <a:rPr lang="ru-RU" sz="1400" spc="-30" dirty="0" err="1" smtClean="0">
                          <a:effectLst/>
                        </a:rPr>
                        <a:t>Навоийский</a:t>
                      </a:r>
                      <a:r>
                        <a:rPr lang="ru-RU" sz="1400" spc="-30" dirty="0" smtClean="0">
                          <a:effectLst/>
                        </a:rPr>
                        <a:t> ГМК, </a:t>
                      </a:r>
                      <a:r>
                        <a:rPr lang="ru-RU" sz="1400" spc="-30" dirty="0">
                          <a:effectLst/>
                        </a:rPr>
                        <a:t/>
                      </a:r>
                      <a:br>
                        <a:rPr lang="ru-RU" sz="1400" spc="-30" dirty="0">
                          <a:effectLst/>
                        </a:rPr>
                      </a:br>
                      <a:r>
                        <a:rPr lang="ru-RU" sz="1400" spc="-30" dirty="0" err="1" smtClean="0">
                          <a:effectLst/>
                        </a:rPr>
                        <a:t>Алмалыкский</a:t>
                      </a:r>
                      <a:r>
                        <a:rPr lang="ru-RU" sz="1400" spc="-30" dirty="0" smtClean="0">
                          <a:effectLst/>
                        </a:rPr>
                        <a:t> ГМК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648" marR="34648" marT="0" marB="0" anchor="ctr"/>
                </a:tc>
                <a:tc>
                  <a:txBody>
                    <a:bodyPr/>
                    <a:lstStyle/>
                    <a:p>
                      <a:pPr indent="200025" algn="just">
                        <a:lnSpc>
                          <a:spcPct val="107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uz-Cyrl-UZ" sz="1400" spc="-30">
                          <a:effectLst/>
                        </a:rPr>
                        <a:t>Утверждение необходимо, учитывая стратегическую значимость баланса.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648" marR="34648" marT="0" marB="0"/>
                </a:tc>
              </a:tr>
              <a:tr h="108763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200"/>
                        </a:spcAft>
                      </a:pPr>
                      <a:r>
                        <a:rPr lang="ru-RU" sz="1400" spc="-30">
                          <a:effectLst/>
                        </a:rPr>
                        <a:t>Баланс государственного заказа на закупку и использование свежей плодоовощной продукции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648" marR="3464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ru-RU" sz="1400" spc="-30" dirty="0" smtClean="0">
                          <a:effectLst/>
                        </a:rPr>
                        <a:t>Минэкономики, ХК </a:t>
                      </a:r>
                      <a:r>
                        <a:rPr lang="ru-RU" sz="1400" spc="-30" dirty="0">
                          <a:effectLst/>
                        </a:rPr>
                        <a:t>«</a:t>
                      </a:r>
                      <a:r>
                        <a:rPr lang="ru-RU" sz="1400" spc="-30" dirty="0" err="1" smtClean="0">
                          <a:effectLst/>
                        </a:rPr>
                        <a:t>Узбекозиковкатхолдинг</a:t>
                      </a:r>
                      <a:r>
                        <a:rPr lang="ru-RU" sz="1400" spc="-30" dirty="0">
                          <a:effectLst/>
                        </a:rPr>
                        <a:t>»,</a:t>
                      </a:r>
                      <a:br>
                        <a:rPr lang="ru-RU" sz="1400" spc="-30" dirty="0">
                          <a:effectLst/>
                        </a:rPr>
                      </a:br>
                      <a:r>
                        <a:rPr lang="ru-RU" sz="1400" spc="-30" dirty="0">
                          <a:effectLst/>
                        </a:rPr>
                        <a:t>АО «</a:t>
                      </a:r>
                      <a:r>
                        <a:rPr lang="ru-RU" sz="1400" spc="-30" dirty="0" err="1">
                          <a:effectLst/>
                        </a:rPr>
                        <a:t>Узагроэкспорт</a:t>
                      </a:r>
                      <a:r>
                        <a:rPr lang="ru-RU" sz="1400" spc="-30" dirty="0">
                          <a:effectLst/>
                        </a:rPr>
                        <a:t>», </a:t>
                      </a:r>
                      <a:br>
                        <a:rPr lang="ru-RU" sz="1400" spc="-30" dirty="0">
                          <a:effectLst/>
                        </a:rPr>
                      </a:br>
                      <a:r>
                        <a:rPr lang="ru-RU" sz="1400" spc="-30" dirty="0">
                          <a:effectLst/>
                        </a:rPr>
                        <a:t>Министерство сельского хозяйства, Ассоциация «</a:t>
                      </a:r>
                      <a:r>
                        <a:rPr lang="ru-RU" sz="1400" spc="-30" dirty="0" err="1">
                          <a:effectLst/>
                        </a:rPr>
                        <a:t>Узбекозиковкатзахира</a:t>
                      </a:r>
                      <a:r>
                        <a:rPr lang="ru-RU" sz="1400" spc="-30" dirty="0">
                          <a:effectLst/>
                        </a:rPr>
                        <a:t>»,</a:t>
                      </a:r>
                      <a:br>
                        <a:rPr lang="ru-RU" sz="1400" spc="-30" dirty="0">
                          <a:effectLst/>
                        </a:rPr>
                      </a:br>
                      <a:r>
                        <a:rPr lang="ru-RU" sz="1400" spc="-30" dirty="0" smtClean="0">
                          <a:effectLst/>
                        </a:rPr>
                        <a:t>СМ РК, </a:t>
                      </a:r>
                      <a:r>
                        <a:rPr lang="ru-RU" sz="1400" spc="-30" dirty="0" err="1">
                          <a:effectLst/>
                        </a:rPr>
                        <a:t>хокимияты</a:t>
                      </a:r>
                      <a:r>
                        <a:rPr lang="ru-RU" sz="1400" spc="-30" dirty="0">
                          <a:effectLst/>
                        </a:rPr>
                        <a:t> областей и </a:t>
                      </a:r>
                      <a:r>
                        <a:rPr lang="ru-RU" sz="1400" spc="-30" dirty="0" err="1" smtClean="0">
                          <a:effectLst/>
                        </a:rPr>
                        <a:t>г.Ташкента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648" marR="34648" marT="0" marB="0" anchor="ctr"/>
                </a:tc>
                <a:tc>
                  <a:txBody>
                    <a:bodyPr/>
                    <a:lstStyle/>
                    <a:p>
                      <a:pPr indent="200025" algn="just">
                        <a:lnSpc>
                          <a:spcPct val="107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uz-Cyrl-UZ" sz="1400" spc="-30" dirty="0">
                          <a:effectLst/>
                        </a:rPr>
                        <a:t>Утверждение необходимо</a:t>
                      </a:r>
                      <a:r>
                        <a:rPr lang="ru-RU" sz="1400" spc="-30" dirty="0">
                          <a:effectLst/>
                        </a:rPr>
                        <a:t>, в целях обеспечения продовольственной безопасности страны.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648" marR="34648" marT="0" marB="0"/>
                </a:tc>
              </a:tr>
              <a:tr h="69213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ru-RU" sz="1400" spc="-30">
                          <a:effectLst/>
                        </a:rPr>
                        <a:t>Баланс производства и потребления пищевого этилового спирта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648" marR="3464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ru-RU" sz="1400" spc="-30" dirty="0" smtClean="0">
                          <a:effectLst/>
                        </a:rPr>
                        <a:t>Минэкономики, АО </a:t>
                      </a:r>
                      <a:r>
                        <a:rPr lang="ru-RU" sz="1400" spc="-30" dirty="0">
                          <a:effectLst/>
                        </a:rPr>
                        <a:t>«</a:t>
                      </a:r>
                      <a:r>
                        <a:rPr lang="ru-RU" sz="1400" spc="-30" dirty="0" err="1">
                          <a:effectLst/>
                        </a:rPr>
                        <a:t>Узшаробсаноат</a:t>
                      </a:r>
                      <a:r>
                        <a:rPr lang="ru-RU" sz="1400" spc="-30" dirty="0">
                          <a:effectLst/>
                        </a:rPr>
                        <a:t>»,</a:t>
                      </a:r>
                      <a:br>
                        <a:rPr lang="ru-RU" sz="1400" spc="-30" dirty="0">
                          <a:effectLst/>
                        </a:rPr>
                      </a:br>
                      <a:r>
                        <a:rPr lang="ru-RU" sz="1400" spc="-30" dirty="0">
                          <a:effectLst/>
                        </a:rPr>
                        <a:t>Комитет по управлению государственными </a:t>
                      </a:r>
                      <a:r>
                        <a:rPr lang="ru-RU" sz="1400" spc="-30" dirty="0" smtClean="0">
                          <a:effectLst/>
                        </a:rPr>
                        <a:t>резервами, Минфин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648" marR="34648" marT="0" marB="0" anchor="ctr"/>
                </a:tc>
                <a:tc>
                  <a:txBody>
                    <a:bodyPr/>
                    <a:lstStyle/>
                    <a:p>
                      <a:pPr indent="200025" algn="just">
                        <a:lnSpc>
                          <a:spcPct val="107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uz-Cyrl-UZ" sz="1400" spc="-30">
                          <a:effectLst/>
                        </a:rPr>
                        <a:t>Утверждение необходимо, учитывая стратегическую значимость баланса. 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648" marR="34648" marT="0" marB="0"/>
                </a:tc>
              </a:tr>
              <a:tr h="49438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ru-RU" sz="1400" spc="-30" dirty="0">
                          <a:effectLst/>
                        </a:rPr>
                        <a:t>Баланс производства и поставки хлопкового </a:t>
                      </a:r>
                      <a:r>
                        <a:rPr lang="ru-RU" sz="1400" spc="-30" dirty="0" err="1">
                          <a:effectLst/>
                        </a:rPr>
                        <a:t>линта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648" marR="3464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ru-RU" sz="1400" spc="-30">
                          <a:effectLst/>
                        </a:rPr>
                        <a:t>Министерство экономики,</a:t>
                      </a:r>
                      <a:br>
                        <a:rPr lang="ru-RU" sz="1400" spc="-30">
                          <a:effectLst/>
                        </a:rPr>
                      </a:br>
                      <a:r>
                        <a:rPr lang="ru-RU" sz="1400" spc="-30">
                          <a:effectLst/>
                        </a:rPr>
                        <a:t>АО «Узпахтасаноат»,</a:t>
                      </a:r>
                      <a:br>
                        <a:rPr lang="ru-RU" sz="1400" spc="-30">
                          <a:effectLst/>
                        </a:rPr>
                      </a:br>
                      <a:r>
                        <a:rPr lang="ru-RU" sz="1400" spc="-30">
                          <a:effectLst/>
                        </a:rPr>
                        <a:t>Узбекский центр сертификации хлопкового волокна «Сифат»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648" marR="34648" marT="0" marB="0" anchor="ctr"/>
                </a:tc>
                <a:tc>
                  <a:txBody>
                    <a:bodyPr/>
                    <a:lstStyle/>
                    <a:p>
                      <a:pPr indent="200025" algn="just">
                        <a:lnSpc>
                          <a:spcPct val="107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ru-RU" sz="1400" spc="-30" dirty="0">
                          <a:effectLst/>
                        </a:rPr>
                        <a:t>Предлагается с 1 января 2019 года перейти на расчетный баланс</a:t>
                      </a:r>
                      <a:r>
                        <a:rPr lang="ru-RU" sz="1400" spc="-30" dirty="0" smtClean="0">
                          <a:effectLst/>
                        </a:rPr>
                        <a:t>, в </a:t>
                      </a:r>
                      <a:r>
                        <a:rPr lang="ru-RU" sz="1400" spc="-30" dirty="0">
                          <a:effectLst/>
                        </a:rPr>
                        <a:t>целях определения объёма выставления хлопкового </a:t>
                      </a:r>
                      <a:r>
                        <a:rPr lang="ru-RU" sz="1400" spc="-30" dirty="0" err="1">
                          <a:effectLst/>
                        </a:rPr>
                        <a:t>линта</a:t>
                      </a:r>
                      <a:r>
                        <a:rPr lang="ru-RU" sz="1400" spc="-30" dirty="0">
                          <a:effectLst/>
                        </a:rPr>
                        <a:t> на биржевые торги.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648" marR="34648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41943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0070C0"/>
                </a:solidFill>
              </a:rPr>
              <a:t>Перечни утверждаемых балансов</a:t>
            </a:r>
            <a:br>
              <a:rPr lang="ru-RU" dirty="0" smtClean="0">
                <a:solidFill>
                  <a:srgbClr val="0070C0"/>
                </a:solidFill>
              </a:rPr>
            </a:br>
            <a:r>
              <a:rPr lang="ru-RU" dirty="0" smtClean="0">
                <a:solidFill>
                  <a:srgbClr val="0070C0"/>
                </a:solidFill>
              </a:rPr>
              <a:t>- отраслевые – (2 из 2)</a:t>
            </a:r>
            <a:endParaRPr lang="ru-RU" dirty="0">
              <a:solidFill>
                <a:srgbClr val="0070C0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06075425"/>
              </p:ext>
            </p:extLst>
          </p:nvPr>
        </p:nvGraphicFramePr>
        <p:xfrm>
          <a:off x="395536" y="1268760"/>
          <a:ext cx="8496944" cy="421068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649295"/>
                <a:gridCol w="2117300"/>
                <a:gridCol w="3730349"/>
              </a:tblGrid>
              <a:tr h="22296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spc="-30" dirty="0">
                          <a:effectLst/>
                        </a:rPr>
                        <a:t>Наименование укрупненных </a:t>
                      </a:r>
                      <a:br>
                        <a:rPr lang="ru-RU" sz="1400" spc="-30" dirty="0">
                          <a:effectLst/>
                        </a:rPr>
                      </a:br>
                      <a:r>
                        <a:rPr lang="ru-RU" sz="1400" spc="-30" dirty="0">
                          <a:effectLst/>
                        </a:rPr>
                        <a:t>материальных балансов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648" marR="3464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spc="-30">
                          <a:effectLst/>
                        </a:rPr>
                        <a:t>Ответственные</a:t>
                      </a:r>
                      <a:endParaRPr lang="ru-RU" sz="140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spc="-30">
                          <a:effectLst/>
                        </a:rPr>
                        <a:t>разработчики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648" marR="3464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spc="-30" dirty="0">
                          <a:effectLst/>
                        </a:rPr>
                        <a:t>Обоснование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648" marR="34648" marT="0" marB="0" anchor="ctr"/>
                </a:tc>
              </a:tr>
              <a:tr h="104009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ru-RU" sz="1400" spc="-30" dirty="0">
                          <a:effectLst/>
                        </a:rPr>
                        <a:t>Баланс производства и потребления цинка металлического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648" marR="3464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ru-RU" sz="1400" spc="-30" dirty="0">
                          <a:effectLst/>
                        </a:rPr>
                        <a:t>Министерство экономики,</a:t>
                      </a:r>
                      <a:br>
                        <a:rPr lang="ru-RU" sz="1400" spc="-30" dirty="0">
                          <a:effectLst/>
                        </a:rPr>
                      </a:br>
                      <a:r>
                        <a:rPr lang="ru-RU" sz="1400" spc="-30" dirty="0">
                          <a:effectLst/>
                        </a:rPr>
                        <a:t>АО «</a:t>
                      </a:r>
                      <a:r>
                        <a:rPr lang="ru-RU" sz="1400" spc="-30" dirty="0" err="1">
                          <a:effectLst/>
                        </a:rPr>
                        <a:t>Алмалыкский</a:t>
                      </a:r>
                      <a:r>
                        <a:rPr lang="ru-RU" sz="1400" spc="-30" dirty="0">
                          <a:effectLst/>
                        </a:rPr>
                        <a:t> ГМК»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648" marR="34648" marT="0" marB="0" anchor="ctr"/>
                </a:tc>
                <a:tc>
                  <a:txBody>
                    <a:bodyPr/>
                    <a:lstStyle/>
                    <a:p>
                      <a:pPr indent="200025" algn="just">
                        <a:lnSpc>
                          <a:spcPct val="107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ru-RU" sz="1400" spc="-30" dirty="0">
                          <a:effectLst/>
                        </a:rPr>
                        <a:t>Предлагается с 1 января 2019 года утвердить решением коллегии Минэкономики, в целях определения объёма выставления цинка металлического на биржевые торги  (потребность внутреннего </a:t>
                      </a:r>
                      <a:r>
                        <a:rPr lang="ru-RU" sz="1400" spc="-30" dirty="0" smtClean="0">
                          <a:effectLst/>
                        </a:rPr>
                        <a:t>рынка 12,0 </a:t>
                      </a:r>
                      <a:r>
                        <a:rPr lang="ru-RU" sz="1400" spc="-30" dirty="0" err="1">
                          <a:effectLst/>
                        </a:rPr>
                        <a:t>тыс.тн</a:t>
                      </a:r>
                      <a:r>
                        <a:rPr lang="ru-RU" sz="1400" spc="-30" dirty="0">
                          <a:effectLst/>
                        </a:rPr>
                        <a:t>), с учётом наличия потребности на внешних рынках.</a:t>
                      </a:r>
                      <a:endParaRPr lang="ru-RU" sz="1400" dirty="0">
                        <a:effectLst/>
                      </a:endParaRPr>
                    </a:p>
                    <a:p>
                      <a:pPr indent="200025" algn="just">
                        <a:lnSpc>
                          <a:spcPct val="107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ru-RU" sz="1400" spc="-30" dirty="0">
                          <a:effectLst/>
                        </a:rPr>
                        <a:t>За I квартал </a:t>
                      </a:r>
                      <a:r>
                        <a:rPr lang="ru-RU" sz="1400" spc="-30" dirty="0" err="1">
                          <a:effectLst/>
                        </a:rPr>
                        <a:t>т.г</a:t>
                      </a:r>
                      <a:r>
                        <a:rPr lang="ru-RU" sz="1400" spc="-30" dirty="0">
                          <a:effectLst/>
                        </a:rPr>
                        <a:t>. выполнение прогноза реализации цинка металлического через биржевые торги составило 10,7%, экспорт -143,5%.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648" marR="34648" marT="0" marB="0"/>
                </a:tc>
              </a:tr>
              <a:tr h="59325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ru-RU" sz="1400" spc="-30">
                          <a:effectLst/>
                        </a:rPr>
                        <a:t>Баланс производства и потребления серной кислоты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648" marR="3464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ru-RU" sz="1400" spc="-30">
                          <a:effectLst/>
                        </a:rPr>
                        <a:t>Министерство экономики,</a:t>
                      </a:r>
                      <a:br>
                        <a:rPr lang="ru-RU" sz="1400" spc="-30">
                          <a:effectLst/>
                        </a:rPr>
                      </a:br>
                      <a:r>
                        <a:rPr lang="ru-RU" sz="1400" spc="-30">
                          <a:effectLst/>
                        </a:rPr>
                        <a:t>АО «Узкимёсаноат»,</a:t>
                      </a:r>
                      <a:br>
                        <a:rPr lang="ru-RU" sz="1400" spc="-30">
                          <a:effectLst/>
                        </a:rPr>
                      </a:br>
                      <a:r>
                        <a:rPr lang="ru-RU" sz="1400" spc="-30">
                          <a:effectLst/>
                        </a:rPr>
                        <a:t>ГП «Навоийский ГМК»,</a:t>
                      </a:r>
                      <a:br>
                        <a:rPr lang="ru-RU" sz="1400" spc="-30">
                          <a:effectLst/>
                        </a:rPr>
                      </a:br>
                      <a:r>
                        <a:rPr lang="ru-RU" sz="1400" spc="-30">
                          <a:effectLst/>
                        </a:rPr>
                        <a:t>АО «Алмалыкский ГМК»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648" marR="34648" marT="0" marB="0" anchor="ctr"/>
                </a:tc>
                <a:tc>
                  <a:txBody>
                    <a:bodyPr/>
                    <a:lstStyle/>
                    <a:p>
                      <a:pPr indent="200025" algn="just">
                        <a:lnSpc>
                          <a:spcPct val="107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uz-Cyrl-UZ" sz="1400" spc="-30" dirty="0">
                          <a:effectLst/>
                        </a:rPr>
                        <a:t>Утверждение необходимо, с учётом наличия потребности химической и горнодобывающих отраслей, а также дефицита фософорных удобрений для производства которых используется серная кислота (рассматривается вопрос импорта фоссырья).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648" marR="34648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50986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Autofit/>
          </a:bodyPr>
          <a:lstStyle/>
          <a:p>
            <a:r>
              <a:rPr lang="ru-RU" sz="3200" dirty="0" smtClean="0">
                <a:solidFill>
                  <a:srgbClr val="0070C0"/>
                </a:solidFill>
              </a:rPr>
              <a:t>Пример - определение потребности в электроэнергии</a:t>
            </a:r>
            <a:endParaRPr lang="ru-RU" sz="3200" dirty="0">
              <a:solidFill>
                <a:srgbClr val="0070C0"/>
              </a:solidFill>
            </a:endParaRPr>
          </a:p>
        </p:txBody>
      </p:sp>
      <p:grpSp>
        <p:nvGrpSpPr>
          <p:cNvPr id="62" name="Группа 61"/>
          <p:cNvGrpSpPr/>
          <p:nvPr/>
        </p:nvGrpSpPr>
        <p:grpSpPr>
          <a:xfrm>
            <a:off x="309245" y="1226522"/>
            <a:ext cx="8655243" cy="5370830"/>
            <a:chOff x="309245" y="993775"/>
            <a:chExt cx="9746615" cy="5370830"/>
          </a:xfrm>
        </p:grpSpPr>
        <p:sp>
          <p:nvSpPr>
            <p:cNvPr id="4" name="Прямоугольник 3"/>
            <p:cNvSpPr/>
            <p:nvPr/>
          </p:nvSpPr>
          <p:spPr>
            <a:xfrm>
              <a:off x="2861310" y="993775"/>
              <a:ext cx="5184140" cy="445770"/>
            </a:xfrm>
            <a:prstGeom prst="rect">
              <a:avLst/>
            </a:prstGeom>
            <a:ln w="952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0"/>
                </a:spcAft>
              </a:pPr>
              <a:r>
                <a:rPr lang="ru-RU" sz="1400" b="1" dirty="0">
                  <a:solidFill>
                    <a:srgbClr val="0070C0"/>
                  </a:solidFill>
                  <a:effectLst/>
                  <a:latin typeface="Arial" pitchFamily="34" charset="0"/>
                  <a:ea typeface="Calibri"/>
                  <a:cs typeface="Arial" pitchFamily="34" charset="0"/>
                </a:rPr>
                <a:t>Методология определения </a:t>
              </a:r>
              <a:r>
                <a:rPr lang="ru-RU" sz="1400" b="1" dirty="0" smtClean="0">
                  <a:solidFill>
                    <a:srgbClr val="0070C0"/>
                  </a:solidFill>
                  <a:effectLst/>
                  <a:latin typeface="Arial" pitchFamily="34" charset="0"/>
                  <a:ea typeface="Calibri"/>
                  <a:cs typeface="Arial" pitchFamily="34" charset="0"/>
                </a:rPr>
                <a:t>потребности</a:t>
              </a:r>
              <a:endParaRPr lang="ru-RU" sz="1400" dirty="0">
                <a:solidFill>
                  <a:srgbClr val="0070C0"/>
                </a:solidFill>
                <a:effectLst/>
                <a:latin typeface="Arial" pitchFamily="34" charset="0"/>
                <a:ea typeface="Calibri"/>
                <a:cs typeface="Arial" pitchFamily="34" charset="0"/>
              </a:endParaRPr>
            </a:p>
          </p:txBody>
        </p:sp>
        <p:sp>
          <p:nvSpPr>
            <p:cNvPr id="5" name="Прямоугольник 4"/>
            <p:cNvSpPr/>
            <p:nvPr/>
          </p:nvSpPr>
          <p:spPr>
            <a:xfrm>
              <a:off x="572135" y="1720850"/>
              <a:ext cx="2033270" cy="858520"/>
            </a:xfrm>
            <a:prstGeom prst="rect">
              <a:avLst/>
            </a:prstGeom>
            <a:ln w="952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15000"/>
                </a:lnSpc>
                <a:spcAft>
                  <a:spcPts val="0"/>
                </a:spcAft>
              </a:pPr>
              <a:r>
                <a:rPr lang="uz-Cyrl-UZ" sz="1400" dirty="0">
                  <a:solidFill>
                    <a:srgbClr val="0070C0"/>
                  </a:solidFill>
                  <a:effectLst/>
                  <a:latin typeface="Arial" pitchFamily="34" charset="0"/>
                  <a:ea typeface="Calibri"/>
                  <a:cs typeface="Arial" pitchFamily="34" charset="0"/>
                </a:rPr>
                <a:t>собственные нужды </a:t>
              </a:r>
              <a:br>
                <a:rPr lang="uz-Cyrl-UZ" sz="1400" dirty="0">
                  <a:solidFill>
                    <a:srgbClr val="0070C0"/>
                  </a:solidFill>
                  <a:effectLst/>
                  <a:latin typeface="Arial" pitchFamily="34" charset="0"/>
                  <a:ea typeface="Calibri"/>
                  <a:cs typeface="Arial" pitchFamily="34" charset="0"/>
                </a:rPr>
              </a:br>
              <a:r>
                <a:rPr lang="ru-RU" sz="1400" dirty="0">
                  <a:solidFill>
                    <a:srgbClr val="0070C0"/>
                  </a:solidFill>
                  <a:effectLst/>
                  <a:latin typeface="Arial" pitchFamily="34" charset="0"/>
                  <a:ea typeface="Calibri"/>
                  <a:cs typeface="Arial" pitchFamily="34" charset="0"/>
                </a:rPr>
                <a:t>АО «</a:t>
              </a:r>
              <a:r>
                <a:rPr lang="uz-Cyrl-UZ" sz="1400" dirty="0">
                  <a:solidFill>
                    <a:srgbClr val="0070C0"/>
                  </a:solidFill>
                  <a:effectLst/>
                  <a:latin typeface="Arial" pitchFamily="34" charset="0"/>
                  <a:ea typeface="Calibri"/>
                  <a:cs typeface="Arial" pitchFamily="34" charset="0"/>
                </a:rPr>
                <a:t>Узбекэнерго</a:t>
              </a:r>
              <a:r>
                <a:rPr lang="ru-RU" sz="1400" dirty="0">
                  <a:solidFill>
                    <a:srgbClr val="0070C0"/>
                  </a:solidFill>
                  <a:effectLst/>
                  <a:latin typeface="Arial" pitchFamily="34" charset="0"/>
                  <a:ea typeface="Calibri"/>
                  <a:cs typeface="Arial" pitchFamily="34" charset="0"/>
                </a:rPr>
                <a:t>»</a:t>
              </a:r>
            </a:p>
          </p:txBody>
        </p:sp>
        <p:sp>
          <p:nvSpPr>
            <p:cNvPr id="6" name="Прямоугольник 5"/>
            <p:cNvSpPr/>
            <p:nvPr/>
          </p:nvSpPr>
          <p:spPr>
            <a:xfrm>
              <a:off x="577850" y="3444875"/>
              <a:ext cx="2033270" cy="738505"/>
            </a:xfrm>
            <a:prstGeom prst="rect">
              <a:avLst/>
            </a:prstGeom>
            <a:ln w="952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15000"/>
                </a:lnSpc>
                <a:spcAft>
                  <a:spcPts val="0"/>
                </a:spcAft>
              </a:pPr>
              <a:r>
                <a:rPr lang="uz-Cyrl-UZ" sz="1400" dirty="0" smtClean="0">
                  <a:solidFill>
                    <a:srgbClr val="0070C0"/>
                  </a:solidFill>
                  <a:effectLst/>
                  <a:latin typeface="Arial" pitchFamily="34" charset="0"/>
                  <a:ea typeface="Calibri"/>
                  <a:cs typeface="Arial" pitchFamily="34" charset="0"/>
                </a:rPr>
                <a:t>население</a:t>
              </a:r>
              <a:endParaRPr lang="ru-RU" sz="1400" dirty="0">
                <a:solidFill>
                  <a:srgbClr val="0070C0"/>
                </a:solidFill>
                <a:effectLst/>
                <a:latin typeface="Arial" pitchFamily="34" charset="0"/>
                <a:ea typeface="Calibri"/>
                <a:cs typeface="Arial" pitchFamily="34" charset="0"/>
              </a:endParaRPr>
            </a:p>
            <a:p>
              <a:pPr>
                <a:lnSpc>
                  <a:spcPct val="115000"/>
                </a:lnSpc>
                <a:spcAft>
                  <a:spcPts val="0"/>
                </a:spcAft>
              </a:pPr>
              <a:r>
                <a:rPr lang="uz-Cyrl-UZ" sz="1400" dirty="0">
                  <a:solidFill>
                    <a:srgbClr val="0070C0"/>
                  </a:solidFill>
                  <a:effectLst/>
                  <a:latin typeface="Arial" pitchFamily="34" charset="0"/>
                  <a:ea typeface="Calibri"/>
                  <a:cs typeface="Arial" pitchFamily="34" charset="0"/>
                </a:rPr>
                <a:t>(в разрезе </a:t>
              </a:r>
              <a:r>
                <a:rPr lang="uz-Cyrl-UZ" sz="1400" dirty="0" smtClean="0">
                  <a:solidFill>
                    <a:srgbClr val="0070C0"/>
                  </a:solidFill>
                  <a:effectLst/>
                  <a:latin typeface="Arial" pitchFamily="34" charset="0"/>
                  <a:ea typeface="Calibri"/>
                  <a:cs typeface="Arial" pitchFamily="34" charset="0"/>
                </a:rPr>
                <a:t>районов</a:t>
              </a:r>
              <a:r>
                <a:rPr lang="uz-Cyrl-UZ" sz="1400" dirty="0">
                  <a:solidFill>
                    <a:srgbClr val="0070C0"/>
                  </a:solidFill>
                  <a:effectLst/>
                  <a:latin typeface="Arial" pitchFamily="34" charset="0"/>
                  <a:ea typeface="Calibri"/>
                  <a:cs typeface="Arial" pitchFamily="34" charset="0"/>
                </a:rPr>
                <a:t>)</a:t>
              </a:r>
              <a:endParaRPr lang="ru-RU" sz="1400" dirty="0">
                <a:solidFill>
                  <a:srgbClr val="0070C0"/>
                </a:solidFill>
                <a:effectLst/>
                <a:latin typeface="Arial" pitchFamily="34" charset="0"/>
                <a:ea typeface="Calibri"/>
                <a:cs typeface="Arial" pitchFamily="34" charset="0"/>
              </a:endParaRPr>
            </a:p>
          </p:txBody>
        </p:sp>
        <p:sp>
          <p:nvSpPr>
            <p:cNvPr id="7" name="Прямоугольник 6"/>
            <p:cNvSpPr/>
            <p:nvPr/>
          </p:nvSpPr>
          <p:spPr>
            <a:xfrm>
              <a:off x="560705" y="4314825"/>
              <a:ext cx="2052320" cy="638175"/>
            </a:xfrm>
            <a:prstGeom prst="rect">
              <a:avLst/>
            </a:prstGeom>
            <a:ln w="952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15000"/>
                </a:lnSpc>
                <a:spcAft>
                  <a:spcPts val="0"/>
                </a:spcAft>
              </a:pPr>
              <a:r>
                <a:rPr lang="uz-Cyrl-UZ" sz="1400">
                  <a:solidFill>
                    <a:srgbClr val="0070C0"/>
                  </a:solidFill>
                  <a:effectLst/>
                  <a:latin typeface="Arial" pitchFamily="34" charset="0"/>
                  <a:ea typeface="Calibri"/>
                  <a:cs typeface="Arial" pitchFamily="34" charset="0"/>
                </a:rPr>
                <a:t>прямые </a:t>
              </a:r>
              <a:r>
                <a:rPr lang="ru-RU" sz="1400">
                  <a:solidFill>
                    <a:srgbClr val="0070C0"/>
                  </a:solidFill>
                  <a:effectLst/>
                  <a:latin typeface="Arial" pitchFamily="34" charset="0"/>
                  <a:ea typeface="Calibri"/>
                  <a:cs typeface="Arial" pitchFamily="34" charset="0"/>
                </a:rPr>
                <a:t>потребители</a:t>
              </a:r>
            </a:p>
          </p:txBody>
        </p:sp>
        <p:sp>
          <p:nvSpPr>
            <p:cNvPr id="8" name="Прямоугольник 7"/>
            <p:cNvSpPr/>
            <p:nvPr/>
          </p:nvSpPr>
          <p:spPr>
            <a:xfrm>
              <a:off x="566420" y="2698750"/>
              <a:ext cx="2038350" cy="611505"/>
            </a:xfrm>
            <a:prstGeom prst="rect">
              <a:avLst/>
            </a:prstGeom>
            <a:ln w="952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15000"/>
                </a:lnSpc>
                <a:spcAft>
                  <a:spcPts val="0"/>
                </a:spcAft>
              </a:pPr>
              <a:r>
                <a:rPr lang="uz-Cyrl-UZ" sz="1400" dirty="0" smtClean="0">
                  <a:solidFill>
                    <a:srgbClr val="0070C0"/>
                  </a:solidFill>
                  <a:effectLst/>
                  <a:latin typeface="Arial" pitchFamily="34" charset="0"/>
                  <a:ea typeface="Calibri"/>
                  <a:cs typeface="Arial" pitchFamily="34" charset="0"/>
                </a:rPr>
                <a:t>бюджетные организации</a:t>
              </a:r>
              <a:endParaRPr lang="ru-RU" sz="1400" dirty="0">
                <a:solidFill>
                  <a:srgbClr val="0070C0"/>
                </a:solidFill>
                <a:effectLst/>
                <a:latin typeface="Arial" pitchFamily="34" charset="0"/>
                <a:ea typeface="Calibri"/>
                <a:cs typeface="Arial" pitchFamily="34" charset="0"/>
              </a:endParaRPr>
            </a:p>
          </p:txBody>
        </p:sp>
        <p:sp>
          <p:nvSpPr>
            <p:cNvPr id="9" name="Прямоугольник 8"/>
            <p:cNvSpPr/>
            <p:nvPr/>
          </p:nvSpPr>
          <p:spPr>
            <a:xfrm>
              <a:off x="565150" y="5121275"/>
              <a:ext cx="2028190" cy="615950"/>
            </a:xfrm>
            <a:prstGeom prst="rect">
              <a:avLst/>
            </a:prstGeom>
            <a:ln w="952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15000"/>
                </a:lnSpc>
                <a:spcAft>
                  <a:spcPts val="0"/>
                </a:spcAft>
              </a:pPr>
              <a:r>
                <a:rPr lang="uz-Cyrl-UZ" sz="1400">
                  <a:solidFill>
                    <a:srgbClr val="0070C0"/>
                  </a:solidFill>
                  <a:effectLst/>
                  <a:latin typeface="Arial" pitchFamily="34" charset="0"/>
                  <a:ea typeface="Calibri"/>
                  <a:cs typeface="Arial" pitchFamily="34" charset="0"/>
                </a:rPr>
                <a:t>экспорт</a:t>
              </a:r>
              <a:endParaRPr lang="ru-RU" sz="1400">
                <a:solidFill>
                  <a:srgbClr val="0070C0"/>
                </a:solidFill>
                <a:effectLst/>
                <a:latin typeface="Arial" pitchFamily="34" charset="0"/>
                <a:ea typeface="Calibri"/>
                <a:cs typeface="Arial" pitchFamily="34" charset="0"/>
              </a:endParaRPr>
            </a:p>
          </p:txBody>
        </p:sp>
        <p:sp>
          <p:nvSpPr>
            <p:cNvPr id="10" name="Прямоугольник 9"/>
            <p:cNvSpPr/>
            <p:nvPr/>
          </p:nvSpPr>
          <p:spPr>
            <a:xfrm>
              <a:off x="2870200" y="1727835"/>
              <a:ext cx="5184140" cy="858520"/>
            </a:xfrm>
            <a:prstGeom prst="rect">
              <a:avLst/>
            </a:prstGeom>
            <a:ln w="952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95250">
                <a:lnSpc>
                  <a:spcPct val="115000"/>
                </a:lnSpc>
                <a:spcAft>
                  <a:spcPts val="0"/>
                </a:spcAft>
              </a:pPr>
              <a:r>
                <a:rPr lang="uz-Cyrl-UZ" sz="1300" dirty="0">
                  <a:solidFill>
                    <a:srgbClr val="0070C0"/>
                  </a:solidFill>
                  <a:effectLst/>
                  <a:latin typeface="Arial" pitchFamily="34" charset="0"/>
                  <a:ea typeface="Calibri"/>
                  <a:cs typeface="Arial" pitchFamily="34" charset="0"/>
                </a:rPr>
                <a:t>- удельный расход условного топлива;</a:t>
              </a:r>
              <a:endParaRPr lang="ru-RU" sz="1300" dirty="0">
                <a:solidFill>
                  <a:srgbClr val="0070C0"/>
                </a:solidFill>
                <a:effectLst/>
                <a:latin typeface="Arial" pitchFamily="34" charset="0"/>
                <a:ea typeface="Calibri"/>
                <a:cs typeface="Arial" pitchFamily="34" charset="0"/>
              </a:endParaRPr>
            </a:p>
            <a:p>
              <a:pPr marL="95250">
                <a:lnSpc>
                  <a:spcPct val="115000"/>
                </a:lnSpc>
                <a:spcAft>
                  <a:spcPts val="0"/>
                </a:spcAft>
              </a:pPr>
              <a:r>
                <a:rPr lang="uz-Cyrl-UZ" sz="1300" dirty="0">
                  <a:solidFill>
                    <a:srgbClr val="0070C0"/>
                  </a:solidFill>
                  <a:effectLst/>
                  <a:latin typeface="Arial" pitchFamily="34" charset="0"/>
                  <a:ea typeface="Calibri"/>
                  <a:cs typeface="Arial" pitchFamily="34" charset="0"/>
                </a:rPr>
                <a:t>- расходы на содержания и передачу;</a:t>
              </a:r>
              <a:endParaRPr lang="ru-RU" sz="1300" dirty="0">
                <a:solidFill>
                  <a:srgbClr val="0070C0"/>
                </a:solidFill>
                <a:effectLst/>
                <a:latin typeface="Arial" pitchFamily="34" charset="0"/>
                <a:ea typeface="Calibri"/>
                <a:cs typeface="Arial" pitchFamily="34" charset="0"/>
              </a:endParaRPr>
            </a:p>
            <a:p>
              <a:pPr marL="95250">
                <a:lnSpc>
                  <a:spcPct val="115000"/>
                </a:lnSpc>
                <a:spcAft>
                  <a:spcPts val="0"/>
                </a:spcAft>
              </a:pPr>
              <a:r>
                <a:rPr lang="uz-Cyrl-UZ" sz="1300" dirty="0">
                  <a:solidFill>
                    <a:srgbClr val="0070C0"/>
                  </a:solidFill>
                  <a:effectLst/>
                  <a:latin typeface="Arial" pitchFamily="34" charset="0"/>
                  <a:ea typeface="Calibri"/>
                  <a:cs typeface="Arial" pitchFamily="34" charset="0"/>
                </a:rPr>
                <a:t>- организационно-технические меры по снижению потерь.</a:t>
              </a:r>
              <a:endParaRPr lang="ru-RU" sz="1300" dirty="0">
                <a:solidFill>
                  <a:srgbClr val="0070C0"/>
                </a:solidFill>
                <a:effectLst/>
                <a:latin typeface="Arial" pitchFamily="34" charset="0"/>
                <a:ea typeface="Calibri"/>
                <a:cs typeface="Arial" pitchFamily="34" charset="0"/>
              </a:endParaRPr>
            </a:p>
          </p:txBody>
        </p:sp>
        <p:sp>
          <p:nvSpPr>
            <p:cNvPr id="11" name="Прямоугольник 10"/>
            <p:cNvSpPr/>
            <p:nvPr/>
          </p:nvSpPr>
          <p:spPr>
            <a:xfrm>
              <a:off x="572135" y="993775"/>
              <a:ext cx="2047875" cy="464185"/>
            </a:xfrm>
            <a:prstGeom prst="rect">
              <a:avLst/>
            </a:prstGeom>
            <a:ln w="952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0"/>
                </a:spcAft>
              </a:pPr>
              <a:r>
                <a:rPr lang="ru-RU" sz="1400" b="1" dirty="0">
                  <a:solidFill>
                    <a:srgbClr val="0070C0"/>
                  </a:solidFill>
                  <a:effectLst/>
                  <a:latin typeface="Arial" pitchFamily="34" charset="0"/>
                  <a:ea typeface="Calibri"/>
                  <a:cs typeface="Arial" pitchFamily="34" charset="0"/>
                </a:rPr>
                <a:t>Потребители электроэнергии </a:t>
              </a:r>
              <a:endParaRPr lang="ru-RU" sz="1400" dirty="0">
                <a:solidFill>
                  <a:srgbClr val="0070C0"/>
                </a:solidFill>
                <a:effectLst/>
                <a:latin typeface="Arial" pitchFamily="34" charset="0"/>
                <a:ea typeface="Calibri"/>
                <a:cs typeface="Arial" pitchFamily="34" charset="0"/>
              </a:endParaRPr>
            </a:p>
          </p:txBody>
        </p:sp>
        <p:sp>
          <p:nvSpPr>
            <p:cNvPr id="12" name="Прямоугольник 11"/>
            <p:cNvSpPr/>
            <p:nvPr/>
          </p:nvSpPr>
          <p:spPr>
            <a:xfrm>
              <a:off x="8324215" y="995680"/>
              <a:ext cx="1725295" cy="445770"/>
            </a:xfrm>
            <a:prstGeom prst="rect">
              <a:avLst/>
            </a:prstGeom>
            <a:ln w="952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0"/>
                </a:spcAft>
              </a:pPr>
              <a:r>
                <a:rPr lang="uz-Cyrl-UZ" sz="1400" b="1">
                  <a:solidFill>
                    <a:srgbClr val="0070C0"/>
                  </a:solidFill>
                  <a:effectLst/>
                  <a:latin typeface="Arial" pitchFamily="34" charset="0"/>
                  <a:ea typeface="Calibri"/>
                  <a:cs typeface="Arial" pitchFamily="34" charset="0"/>
                </a:rPr>
                <a:t>Объем потребности</a:t>
              </a:r>
              <a:endParaRPr lang="ru-RU" sz="1400">
                <a:solidFill>
                  <a:srgbClr val="0070C0"/>
                </a:solidFill>
                <a:effectLst/>
                <a:latin typeface="Arial" pitchFamily="34" charset="0"/>
                <a:ea typeface="Calibri"/>
                <a:cs typeface="Arial" pitchFamily="34" charset="0"/>
              </a:endParaRPr>
            </a:p>
          </p:txBody>
        </p:sp>
        <p:sp>
          <p:nvSpPr>
            <p:cNvPr id="13" name="Прямоугольник 12"/>
            <p:cNvSpPr/>
            <p:nvPr/>
          </p:nvSpPr>
          <p:spPr>
            <a:xfrm>
              <a:off x="2881630" y="4311650"/>
              <a:ext cx="5161915" cy="638175"/>
            </a:xfrm>
            <a:prstGeom prst="rect">
              <a:avLst/>
            </a:prstGeom>
            <a:ln w="952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95250">
                <a:lnSpc>
                  <a:spcPct val="115000"/>
                </a:lnSpc>
              </a:pPr>
              <a:r>
                <a:rPr lang="uz-Cyrl-UZ" sz="1400" dirty="0">
                  <a:solidFill>
                    <a:srgbClr val="0070C0"/>
                  </a:solidFill>
                  <a:latin typeface="Arial" pitchFamily="34" charset="0"/>
                  <a:ea typeface="Calibri"/>
                  <a:cs typeface="Arial" pitchFamily="34" charset="0"/>
                </a:rPr>
                <a:t>- проектная / фактическая мощность действующих предприятий</a:t>
              </a:r>
              <a:r>
                <a:rPr lang="uz-Cyrl-UZ" sz="1400" dirty="0" smtClean="0">
                  <a:solidFill>
                    <a:srgbClr val="0070C0"/>
                  </a:solidFill>
                  <a:latin typeface="Arial" pitchFamily="34" charset="0"/>
                  <a:ea typeface="Calibri"/>
                  <a:cs typeface="Arial" pitchFamily="34" charset="0"/>
                </a:rPr>
                <a:t>, с </a:t>
              </a:r>
              <a:r>
                <a:rPr lang="uz-Cyrl-UZ" sz="1400" dirty="0">
                  <a:solidFill>
                    <a:srgbClr val="0070C0"/>
                  </a:solidFill>
                  <a:latin typeface="Arial" pitchFamily="34" charset="0"/>
                  <a:ea typeface="Calibri"/>
                  <a:cs typeface="Arial" pitchFamily="34" charset="0"/>
                </a:rPr>
                <a:t>учетом их расширения и ввода в эксплуатацию новых мощностей.</a:t>
              </a:r>
              <a:endParaRPr lang="ru-RU" sz="1400" dirty="0">
                <a:solidFill>
                  <a:srgbClr val="0070C0"/>
                </a:solidFill>
                <a:latin typeface="Arial" pitchFamily="34" charset="0"/>
                <a:ea typeface="Calibri"/>
                <a:cs typeface="Arial" pitchFamily="34" charset="0"/>
              </a:endParaRPr>
            </a:p>
          </p:txBody>
        </p:sp>
        <p:sp>
          <p:nvSpPr>
            <p:cNvPr id="14" name="Прямоугольник 13"/>
            <p:cNvSpPr/>
            <p:nvPr/>
          </p:nvSpPr>
          <p:spPr>
            <a:xfrm>
              <a:off x="2870200" y="2691130"/>
              <a:ext cx="5184140" cy="619760"/>
            </a:xfrm>
            <a:prstGeom prst="rect">
              <a:avLst/>
            </a:prstGeom>
            <a:ln w="952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95250">
                <a:lnSpc>
                  <a:spcPct val="115000"/>
                </a:lnSpc>
              </a:pPr>
              <a:r>
                <a:rPr lang="ru-RU" sz="1400" dirty="0">
                  <a:solidFill>
                    <a:srgbClr val="0070C0"/>
                  </a:solidFill>
                  <a:latin typeface="Arial" pitchFamily="34" charset="0"/>
                  <a:ea typeface="Calibri"/>
                  <a:cs typeface="Arial" pitchFamily="34" charset="0"/>
                </a:rPr>
                <a:t>- в пределах бюджетных </a:t>
              </a:r>
              <a:r>
                <a:rPr lang="ru-RU" sz="1400" dirty="0" smtClean="0">
                  <a:solidFill>
                    <a:srgbClr val="0070C0"/>
                  </a:solidFill>
                  <a:latin typeface="Arial" pitchFamily="34" charset="0"/>
                  <a:ea typeface="Calibri"/>
                  <a:cs typeface="Arial" pitchFamily="34" charset="0"/>
                </a:rPr>
                <a:t>ассигнований, </a:t>
              </a:r>
              <a:r>
                <a:rPr lang="ru-RU" sz="1400" dirty="0">
                  <a:solidFill>
                    <a:srgbClr val="0070C0"/>
                  </a:solidFill>
                  <a:latin typeface="Arial" pitchFamily="34" charset="0"/>
                  <a:ea typeface="Calibri"/>
                  <a:cs typeface="Arial" pitchFamily="34" charset="0"/>
                </a:rPr>
                <a:t>с учетом мер по повышению энергоэффективности.</a:t>
              </a:r>
            </a:p>
          </p:txBody>
        </p:sp>
        <p:sp>
          <p:nvSpPr>
            <p:cNvPr id="15" name="Прямоугольник 14"/>
            <p:cNvSpPr/>
            <p:nvPr/>
          </p:nvSpPr>
          <p:spPr>
            <a:xfrm>
              <a:off x="2874645" y="3444875"/>
              <a:ext cx="5184140" cy="738505"/>
            </a:xfrm>
            <a:prstGeom prst="rect">
              <a:avLst/>
            </a:prstGeom>
            <a:ln w="952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95250">
                <a:lnSpc>
                  <a:spcPct val="115000"/>
                </a:lnSpc>
              </a:pPr>
              <a:r>
                <a:rPr lang="uz-Cyrl-UZ" sz="1400" dirty="0">
                  <a:solidFill>
                    <a:srgbClr val="0070C0"/>
                  </a:solidFill>
                  <a:latin typeface="Arial" pitchFamily="34" charset="0"/>
                  <a:ea typeface="Calibri"/>
                  <a:cs typeface="Arial" pitchFamily="34" charset="0"/>
                </a:rPr>
                <a:t>- динамика численности абонентов, особенно в осенно-зимний период;</a:t>
              </a:r>
              <a:endParaRPr lang="ru-RU" sz="1400" dirty="0">
                <a:solidFill>
                  <a:srgbClr val="0070C0"/>
                </a:solidFill>
                <a:latin typeface="Arial" pitchFamily="34" charset="0"/>
                <a:ea typeface="Calibri"/>
                <a:cs typeface="Arial" pitchFamily="34" charset="0"/>
              </a:endParaRPr>
            </a:p>
            <a:p>
              <a:pPr marL="95250">
                <a:lnSpc>
                  <a:spcPct val="115000"/>
                </a:lnSpc>
              </a:pPr>
              <a:r>
                <a:rPr lang="uz-Cyrl-UZ" sz="1400" dirty="0">
                  <a:solidFill>
                    <a:srgbClr val="0070C0"/>
                  </a:solidFill>
                  <a:latin typeface="Arial" pitchFamily="34" charset="0"/>
                  <a:ea typeface="Calibri"/>
                  <a:cs typeface="Arial" pitchFamily="34" charset="0"/>
                </a:rPr>
                <a:t>- количество новостроящихся домов.</a:t>
              </a:r>
              <a:endParaRPr lang="ru-RU" sz="1400" dirty="0">
                <a:solidFill>
                  <a:srgbClr val="0070C0"/>
                </a:solidFill>
                <a:latin typeface="Arial" pitchFamily="34" charset="0"/>
                <a:ea typeface="Calibri"/>
                <a:cs typeface="Arial" pitchFamily="34" charset="0"/>
              </a:endParaRPr>
            </a:p>
          </p:txBody>
        </p:sp>
        <p:sp>
          <p:nvSpPr>
            <p:cNvPr id="16" name="Прямоугольник 15"/>
            <p:cNvSpPr/>
            <p:nvPr/>
          </p:nvSpPr>
          <p:spPr>
            <a:xfrm>
              <a:off x="8328660" y="2674620"/>
              <a:ext cx="1724025" cy="666750"/>
            </a:xfrm>
            <a:prstGeom prst="rect">
              <a:avLst/>
            </a:prstGeom>
            <a:ln w="952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0"/>
                </a:spcAft>
              </a:pPr>
              <a:r>
                <a:rPr lang="uz-Cyrl-UZ" sz="1400">
                  <a:solidFill>
                    <a:srgbClr val="0070C0"/>
                  </a:solidFill>
                  <a:effectLst/>
                  <a:latin typeface="Arial" pitchFamily="34" charset="0"/>
                  <a:ea typeface="Calibri"/>
                  <a:cs typeface="Arial" pitchFamily="34" charset="0"/>
                </a:rPr>
                <a:t>**,* млн.кВт.ч</a:t>
              </a:r>
              <a:endParaRPr lang="ru-RU" sz="1400">
                <a:solidFill>
                  <a:srgbClr val="0070C0"/>
                </a:solidFill>
                <a:effectLst/>
                <a:latin typeface="Arial" pitchFamily="34" charset="0"/>
                <a:ea typeface="Calibri"/>
                <a:cs typeface="Arial" pitchFamily="34" charset="0"/>
              </a:endParaRPr>
            </a:p>
          </p:txBody>
        </p:sp>
        <p:sp>
          <p:nvSpPr>
            <p:cNvPr id="17" name="Прямоугольник 16"/>
            <p:cNvSpPr/>
            <p:nvPr/>
          </p:nvSpPr>
          <p:spPr>
            <a:xfrm>
              <a:off x="8331835" y="3452495"/>
              <a:ext cx="1724025" cy="730885"/>
            </a:xfrm>
            <a:prstGeom prst="rect">
              <a:avLst/>
            </a:prstGeom>
            <a:ln w="952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0"/>
                </a:spcAft>
              </a:pPr>
              <a:r>
                <a:rPr lang="uz-Cyrl-UZ" sz="1400">
                  <a:solidFill>
                    <a:srgbClr val="0070C0"/>
                  </a:solidFill>
                  <a:effectLst/>
                  <a:latin typeface="Arial" pitchFamily="34" charset="0"/>
                  <a:ea typeface="Calibri"/>
                  <a:cs typeface="Arial" pitchFamily="34" charset="0"/>
                </a:rPr>
                <a:t>**,* млн.кВт.ч</a:t>
              </a:r>
              <a:endParaRPr lang="ru-RU" sz="1400">
                <a:solidFill>
                  <a:srgbClr val="0070C0"/>
                </a:solidFill>
                <a:effectLst/>
                <a:latin typeface="Arial" pitchFamily="34" charset="0"/>
                <a:ea typeface="Calibri"/>
                <a:cs typeface="Arial" pitchFamily="34" charset="0"/>
              </a:endParaRPr>
            </a:p>
          </p:txBody>
        </p:sp>
        <p:sp>
          <p:nvSpPr>
            <p:cNvPr id="18" name="Прямоугольник 17"/>
            <p:cNvSpPr/>
            <p:nvPr/>
          </p:nvSpPr>
          <p:spPr>
            <a:xfrm>
              <a:off x="8331835" y="4321175"/>
              <a:ext cx="1724025" cy="631190"/>
            </a:xfrm>
            <a:prstGeom prst="rect">
              <a:avLst/>
            </a:prstGeom>
            <a:ln w="952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0"/>
                </a:spcAft>
              </a:pPr>
              <a:r>
                <a:rPr lang="uz-Cyrl-UZ" sz="1400">
                  <a:solidFill>
                    <a:srgbClr val="0070C0"/>
                  </a:solidFill>
                  <a:effectLst/>
                  <a:latin typeface="Arial" pitchFamily="34" charset="0"/>
                  <a:ea typeface="Calibri"/>
                  <a:cs typeface="Arial" pitchFamily="34" charset="0"/>
                </a:rPr>
                <a:t>**,* млн.кВт.ч</a:t>
              </a:r>
              <a:endParaRPr lang="ru-RU" sz="1400">
                <a:solidFill>
                  <a:srgbClr val="0070C0"/>
                </a:solidFill>
                <a:effectLst/>
                <a:latin typeface="Arial" pitchFamily="34" charset="0"/>
                <a:ea typeface="Calibri"/>
                <a:cs typeface="Arial" pitchFamily="34" charset="0"/>
              </a:endParaRPr>
            </a:p>
          </p:txBody>
        </p:sp>
        <p:sp>
          <p:nvSpPr>
            <p:cNvPr id="19" name="Прямоугольник 18"/>
            <p:cNvSpPr/>
            <p:nvPr/>
          </p:nvSpPr>
          <p:spPr>
            <a:xfrm>
              <a:off x="3569335" y="5854700"/>
              <a:ext cx="4479290" cy="509905"/>
            </a:xfrm>
            <a:prstGeom prst="rect">
              <a:avLst/>
            </a:prstGeom>
            <a:ln w="952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15000"/>
                </a:lnSpc>
                <a:spcAft>
                  <a:spcPts val="0"/>
                </a:spcAft>
              </a:pPr>
              <a:r>
                <a:rPr lang="ru-RU" sz="1400" b="1" dirty="0">
                  <a:solidFill>
                    <a:srgbClr val="0070C0"/>
                  </a:solidFill>
                  <a:effectLst/>
                  <a:latin typeface="Arial" pitchFamily="34" charset="0"/>
                  <a:ea typeface="Calibri"/>
                  <a:cs typeface="Arial" pitchFamily="34" charset="0"/>
                </a:rPr>
                <a:t>Общий объем потребности электроэнергии - итого</a:t>
              </a:r>
              <a:endParaRPr lang="ru-RU" sz="1400" dirty="0">
                <a:solidFill>
                  <a:srgbClr val="0070C0"/>
                </a:solidFill>
                <a:effectLst/>
                <a:latin typeface="Arial" pitchFamily="34" charset="0"/>
                <a:ea typeface="Calibri"/>
                <a:cs typeface="Arial" pitchFamily="34" charset="0"/>
              </a:endParaRPr>
            </a:p>
          </p:txBody>
        </p:sp>
        <p:sp>
          <p:nvSpPr>
            <p:cNvPr id="20" name="Прямоугольник 19"/>
            <p:cNvSpPr/>
            <p:nvPr/>
          </p:nvSpPr>
          <p:spPr>
            <a:xfrm>
              <a:off x="8321040" y="5840095"/>
              <a:ext cx="1724025" cy="509905"/>
            </a:xfrm>
            <a:prstGeom prst="rect">
              <a:avLst/>
            </a:prstGeom>
            <a:ln w="952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0"/>
                </a:spcAft>
              </a:pPr>
              <a:r>
                <a:rPr lang="uz-Cyrl-UZ" sz="1400" b="1">
                  <a:solidFill>
                    <a:srgbClr val="0070C0"/>
                  </a:solidFill>
                  <a:effectLst/>
                  <a:latin typeface="Arial" pitchFamily="34" charset="0"/>
                  <a:ea typeface="Calibri"/>
                  <a:cs typeface="Arial" pitchFamily="34" charset="0"/>
                </a:rPr>
                <a:t>***,* млн.кВт.ч</a:t>
              </a:r>
              <a:endParaRPr lang="ru-RU" sz="1400">
                <a:solidFill>
                  <a:srgbClr val="0070C0"/>
                </a:solidFill>
                <a:effectLst/>
                <a:latin typeface="Arial" pitchFamily="34" charset="0"/>
                <a:ea typeface="Calibri"/>
                <a:cs typeface="Arial" pitchFamily="34" charset="0"/>
              </a:endParaRPr>
            </a:p>
          </p:txBody>
        </p:sp>
        <p:sp>
          <p:nvSpPr>
            <p:cNvPr id="21" name="Прямоугольник 20"/>
            <p:cNvSpPr/>
            <p:nvPr/>
          </p:nvSpPr>
          <p:spPr>
            <a:xfrm>
              <a:off x="2870200" y="5121275"/>
              <a:ext cx="5189220" cy="615950"/>
            </a:xfrm>
            <a:prstGeom prst="rect">
              <a:avLst/>
            </a:prstGeom>
            <a:ln w="952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95250">
                <a:lnSpc>
                  <a:spcPct val="115000"/>
                </a:lnSpc>
              </a:pPr>
              <a:r>
                <a:rPr lang="ru-RU" sz="1400" dirty="0">
                  <a:solidFill>
                    <a:srgbClr val="0070C0"/>
                  </a:solidFill>
                  <a:latin typeface="Arial" pitchFamily="34" charset="0"/>
                  <a:ea typeface="Calibri"/>
                  <a:cs typeface="Arial" pitchFamily="34" charset="0"/>
                </a:rPr>
                <a:t>- заявка стран-импортеров, технические мощности линий электропередач.</a:t>
              </a:r>
            </a:p>
          </p:txBody>
        </p:sp>
        <p:sp>
          <p:nvSpPr>
            <p:cNvPr id="22" name="Прямоугольник 21"/>
            <p:cNvSpPr/>
            <p:nvPr/>
          </p:nvSpPr>
          <p:spPr>
            <a:xfrm>
              <a:off x="8331835" y="5123815"/>
              <a:ext cx="1724025" cy="570230"/>
            </a:xfrm>
            <a:prstGeom prst="rect">
              <a:avLst/>
            </a:prstGeom>
            <a:ln w="952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0"/>
                </a:spcAft>
              </a:pPr>
              <a:r>
                <a:rPr lang="uz-Cyrl-UZ" sz="1400">
                  <a:solidFill>
                    <a:srgbClr val="0070C0"/>
                  </a:solidFill>
                  <a:effectLst/>
                  <a:latin typeface="Arial" pitchFamily="34" charset="0"/>
                  <a:ea typeface="Calibri"/>
                  <a:cs typeface="Arial" pitchFamily="34" charset="0"/>
                </a:rPr>
                <a:t>**,* млн.кВт.ч</a:t>
              </a:r>
              <a:endParaRPr lang="ru-RU" sz="1400">
                <a:solidFill>
                  <a:srgbClr val="0070C0"/>
                </a:solidFill>
                <a:effectLst/>
                <a:latin typeface="Arial" pitchFamily="34" charset="0"/>
                <a:ea typeface="Calibri"/>
                <a:cs typeface="Arial" pitchFamily="34" charset="0"/>
              </a:endParaRPr>
            </a:p>
          </p:txBody>
        </p:sp>
        <p:cxnSp>
          <p:nvCxnSpPr>
            <p:cNvPr id="23" name="Прямая соединительная линия 22"/>
            <p:cNvCxnSpPr/>
            <p:nvPr/>
          </p:nvCxnSpPr>
          <p:spPr>
            <a:xfrm>
              <a:off x="313690" y="1250315"/>
              <a:ext cx="0" cy="4176395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Прямая соединительная линия 23"/>
            <p:cNvCxnSpPr/>
            <p:nvPr/>
          </p:nvCxnSpPr>
          <p:spPr>
            <a:xfrm>
              <a:off x="310515" y="1250950"/>
              <a:ext cx="262255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Прямая соединительная линия 24"/>
            <p:cNvCxnSpPr/>
            <p:nvPr/>
          </p:nvCxnSpPr>
          <p:spPr>
            <a:xfrm>
              <a:off x="316230" y="2151380"/>
              <a:ext cx="262255" cy="0"/>
            </a:xfrm>
            <a:prstGeom prst="line">
              <a:avLst/>
            </a:prstGeom>
            <a:ln>
              <a:solidFill>
                <a:schemeClr val="tx1"/>
              </a:solidFill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Прямая соединительная линия 25"/>
            <p:cNvCxnSpPr/>
            <p:nvPr/>
          </p:nvCxnSpPr>
          <p:spPr>
            <a:xfrm>
              <a:off x="313690" y="2995930"/>
              <a:ext cx="262255" cy="0"/>
            </a:xfrm>
            <a:prstGeom prst="line">
              <a:avLst/>
            </a:prstGeom>
            <a:ln>
              <a:solidFill>
                <a:schemeClr val="tx1"/>
              </a:solidFill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Прямая соединительная линия 26"/>
            <p:cNvCxnSpPr/>
            <p:nvPr/>
          </p:nvCxnSpPr>
          <p:spPr>
            <a:xfrm>
              <a:off x="309245" y="3818255"/>
              <a:ext cx="262255" cy="0"/>
            </a:xfrm>
            <a:prstGeom prst="line">
              <a:avLst/>
            </a:prstGeom>
            <a:ln>
              <a:solidFill>
                <a:schemeClr val="tx1"/>
              </a:solidFill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Прямая соединительная линия 27"/>
            <p:cNvCxnSpPr/>
            <p:nvPr/>
          </p:nvCxnSpPr>
          <p:spPr>
            <a:xfrm>
              <a:off x="309880" y="4645025"/>
              <a:ext cx="262255" cy="0"/>
            </a:xfrm>
            <a:prstGeom prst="line">
              <a:avLst/>
            </a:prstGeom>
            <a:ln>
              <a:solidFill>
                <a:schemeClr val="tx1"/>
              </a:solidFill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Прямая соединительная линия 28"/>
            <p:cNvCxnSpPr/>
            <p:nvPr/>
          </p:nvCxnSpPr>
          <p:spPr>
            <a:xfrm>
              <a:off x="311150" y="5432425"/>
              <a:ext cx="262255" cy="0"/>
            </a:xfrm>
            <a:prstGeom prst="line">
              <a:avLst/>
            </a:prstGeom>
            <a:ln>
              <a:solidFill>
                <a:schemeClr val="tx1"/>
              </a:solidFill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Прямоугольник 29"/>
            <p:cNvSpPr/>
            <p:nvPr/>
          </p:nvSpPr>
          <p:spPr>
            <a:xfrm>
              <a:off x="8324850" y="1725295"/>
              <a:ext cx="1724025" cy="811530"/>
            </a:xfrm>
            <a:prstGeom prst="rect">
              <a:avLst/>
            </a:prstGeom>
            <a:ln w="952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0"/>
                </a:spcAft>
              </a:pPr>
              <a:r>
                <a:rPr lang="uz-Cyrl-UZ" sz="1400">
                  <a:solidFill>
                    <a:srgbClr val="0070C0"/>
                  </a:solidFill>
                  <a:effectLst/>
                  <a:latin typeface="Arial" pitchFamily="34" charset="0"/>
                  <a:ea typeface="Calibri"/>
                  <a:cs typeface="Arial" pitchFamily="34" charset="0"/>
                </a:rPr>
                <a:t>**,* млн.кВт.ч</a:t>
              </a:r>
              <a:endParaRPr lang="ru-RU" sz="1400">
                <a:solidFill>
                  <a:srgbClr val="0070C0"/>
                </a:solidFill>
                <a:effectLst/>
                <a:latin typeface="Arial" pitchFamily="34" charset="0"/>
                <a:ea typeface="Calibri"/>
                <a:cs typeface="Arial" pitchFamily="34" charset="0"/>
              </a:endParaRPr>
            </a:p>
          </p:txBody>
        </p:sp>
        <p:cxnSp>
          <p:nvCxnSpPr>
            <p:cNvPr id="31" name="Прямая соединительная линия 30"/>
            <p:cNvCxnSpPr/>
            <p:nvPr/>
          </p:nvCxnSpPr>
          <p:spPr>
            <a:xfrm>
              <a:off x="2608580" y="2146935"/>
              <a:ext cx="262255" cy="0"/>
            </a:xfrm>
            <a:prstGeom prst="line">
              <a:avLst/>
            </a:prstGeom>
            <a:ln>
              <a:solidFill>
                <a:schemeClr val="tx1"/>
              </a:solidFill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Прямая соединительная линия 31"/>
            <p:cNvCxnSpPr/>
            <p:nvPr/>
          </p:nvCxnSpPr>
          <p:spPr>
            <a:xfrm>
              <a:off x="2606040" y="2991485"/>
              <a:ext cx="262255" cy="0"/>
            </a:xfrm>
            <a:prstGeom prst="line">
              <a:avLst/>
            </a:prstGeom>
            <a:ln>
              <a:solidFill>
                <a:schemeClr val="tx1"/>
              </a:solidFill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Прямая соединительная линия 32"/>
            <p:cNvCxnSpPr/>
            <p:nvPr/>
          </p:nvCxnSpPr>
          <p:spPr>
            <a:xfrm>
              <a:off x="2608580" y="3823970"/>
              <a:ext cx="262255" cy="0"/>
            </a:xfrm>
            <a:prstGeom prst="line">
              <a:avLst/>
            </a:prstGeom>
            <a:ln>
              <a:solidFill>
                <a:schemeClr val="tx1"/>
              </a:solidFill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Прямая соединительная линия 33"/>
            <p:cNvCxnSpPr/>
            <p:nvPr/>
          </p:nvCxnSpPr>
          <p:spPr>
            <a:xfrm>
              <a:off x="2609215" y="4640580"/>
              <a:ext cx="262255" cy="0"/>
            </a:xfrm>
            <a:prstGeom prst="line">
              <a:avLst/>
            </a:prstGeom>
            <a:ln>
              <a:solidFill>
                <a:schemeClr val="tx1"/>
              </a:solidFill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Прямая соединительная линия 34"/>
            <p:cNvCxnSpPr/>
            <p:nvPr/>
          </p:nvCxnSpPr>
          <p:spPr>
            <a:xfrm>
              <a:off x="2593340" y="5433060"/>
              <a:ext cx="262255" cy="0"/>
            </a:xfrm>
            <a:prstGeom prst="line">
              <a:avLst/>
            </a:prstGeom>
            <a:ln>
              <a:solidFill>
                <a:schemeClr val="tx1"/>
              </a:solidFill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Прямая соединительная линия 35"/>
            <p:cNvCxnSpPr/>
            <p:nvPr/>
          </p:nvCxnSpPr>
          <p:spPr>
            <a:xfrm>
              <a:off x="8065770" y="2152650"/>
              <a:ext cx="262255" cy="0"/>
            </a:xfrm>
            <a:prstGeom prst="line">
              <a:avLst/>
            </a:prstGeom>
            <a:ln>
              <a:solidFill>
                <a:schemeClr val="tx1"/>
              </a:solidFill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Прямая соединительная линия 36"/>
            <p:cNvCxnSpPr/>
            <p:nvPr/>
          </p:nvCxnSpPr>
          <p:spPr>
            <a:xfrm>
              <a:off x="8063230" y="2997200"/>
              <a:ext cx="262255" cy="0"/>
            </a:xfrm>
            <a:prstGeom prst="line">
              <a:avLst/>
            </a:prstGeom>
            <a:ln>
              <a:solidFill>
                <a:schemeClr val="tx1"/>
              </a:solidFill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Прямая соединительная линия 37"/>
            <p:cNvCxnSpPr/>
            <p:nvPr/>
          </p:nvCxnSpPr>
          <p:spPr>
            <a:xfrm>
              <a:off x="8058785" y="3847465"/>
              <a:ext cx="262255" cy="0"/>
            </a:xfrm>
            <a:prstGeom prst="line">
              <a:avLst/>
            </a:prstGeom>
            <a:ln>
              <a:solidFill>
                <a:schemeClr val="tx1"/>
              </a:solidFill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Прямая соединительная линия 38"/>
            <p:cNvCxnSpPr/>
            <p:nvPr/>
          </p:nvCxnSpPr>
          <p:spPr>
            <a:xfrm>
              <a:off x="8053705" y="4646295"/>
              <a:ext cx="262255" cy="0"/>
            </a:xfrm>
            <a:prstGeom prst="line">
              <a:avLst/>
            </a:prstGeom>
            <a:ln>
              <a:solidFill>
                <a:schemeClr val="tx1"/>
              </a:solidFill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Прямая соединительная линия 39"/>
            <p:cNvCxnSpPr/>
            <p:nvPr/>
          </p:nvCxnSpPr>
          <p:spPr>
            <a:xfrm>
              <a:off x="8060690" y="5413375"/>
              <a:ext cx="262255" cy="0"/>
            </a:xfrm>
            <a:prstGeom prst="line">
              <a:avLst/>
            </a:prstGeom>
            <a:ln>
              <a:solidFill>
                <a:schemeClr val="tx1"/>
              </a:solidFill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Прямая соединительная линия 40"/>
            <p:cNvCxnSpPr/>
            <p:nvPr/>
          </p:nvCxnSpPr>
          <p:spPr>
            <a:xfrm>
              <a:off x="9202420" y="5694045"/>
              <a:ext cx="0" cy="136525"/>
            </a:xfrm>
            <a:prstGeom prst="line">
              <a:avLst/>
            </a:prstGeom>
            <a:ln>
              <a:solidFill>
                <a:schemeClr val="tx1"/>
              </a:solidFill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2" name="Rectangle 39"/>
          <p:cNvSpPr>
            <a:spLocks noChangeArrowheads="1"/>
          </p:cNvSpPr>
          <p:nvPr/>
        </p:nvSpPr>
        <p:spPr bwMode="auto">
          <a:xfrm>
            <a:off x="0" y="439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5611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7"/>
          <p:cNvSpPr txBox="1">
            <a:spLocks noChangeArrowheads="1"/>
          </p:cNvSpPr>
          <p:nvPr/>
        </p:nvSpPr>
        <p:spPr bwMode="auto">
          <a:xfrm>
            <a:off x="94317" y="-27384"/>
            <a:ext cx="8538481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2400" b="1" dirty="0" smtClean="0">
                <a:cs typeface="Times New Roman" pitchFamily="18" charset="0"/>
              </a:rPr>
              <a:t>         Баланс добычи и распределения угля на 2017-201</a:t>
            </a:r>
            <a:r>
              <a:rPr lang="en-US" sz="2400" b="1" dirty="0" smtClean="0">
                <a:cs typeface="Times New Roman" pitchFamily="18" charset="0"/>
              </a:rPr>
              <a:t>8</a:t>
            </a:r>
            <a:r>
              <a:rPr lang="ru-RU" sz="2400" b="1" dirty="0" smtClean="0">
                <a:cs typeface="Times New Roman" pitchFamily="18" charset="0"/>
              </a:rPr>
              <a:t> годы </a:t>
            </a:r>
            <a:r>
              <a:rPr lang="en-US" sz="2400" b="1" i="1" dirty="0" smtClean="0">
                <a:solidFill>
                  <a:srgbClr val="7030A0"/>
                </a:solidFill>
                <a:cs typeface="Times New Roman" pitchFamily="18" charset="0"/>
              </a:rPr>
              <a:t>(</a:t>
            </a:r>
            <a:r>
              <a:rPr lang="ru-RU" sz="2400" b="1" i="1" dirty="0" err="1" smtClean="0">
                <a:solidFill>
                  <a:srgbClr val="7030A0"/>
                </a:solidFill>
                <a:cs typeface="Times New Roman" pitchFamily="18" charset="0"/>
              </a:rPr>
              <a:t>тыс.тн</a:t>
            </a:r>
            <a:r>
              <a:rPr lang="ru-RU" sz="2400" b="1" i="1" dirty="0" smtClean="0">
                <a:solidFill>
                  <a:srgbClr val="7030A0"/>
                </a:solidFill>
                <a:cs typeface="Times New Roman" pitchFamily="18" charset="0"/>
              </a:rPr>
              <a:t>.</a:t>
            </a:r>
            <a:r>
              <a:rPr lang="en-US" sz="2400" b="1" i="1" dirty="0" smtClean="0">
                <a:solidFill>
                  <a:srgbClr val="7030A0"/>
                </a:solidFill>
                <a:cs typeface="Times New Roman" pitchFamily="18" charset="0"/>
              </a:rPr>
              <a:t>)</a:t>
            </a:r>
            <a:endParaRPr lang="ru-RU" sz="2400" b="1" dirty="0" smtClean="0">
              <a:cs typeface="Times New Roman" pitchFamily="18" charset="0"/>
            </a:endParaRP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147641" y="2651222"/>
            <a:ext cx="1867010" cy="861740"/>
          </a:xfrm>
          <a:prstGeom prst="roundRect">
            <a:avLst>
              <a:gd name="adj" fmla="val 13610"/>
            </a:avLst>
          </a:prstGeom>
          <a:noFill/>
          <a:ln w="3810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Text Box 7"/>
          <p:cNvSpPr txBox="1">
            <a:spLocks noChangeArrowheads="1"/>
          </p:cNvSpPr>
          <p:nvPr/>
        </p:nvSpPr>
        <p:spPr bwMode="auto">
          <a:xfrm>
            <a:off x="378610" y="2662793"/>
            <a:ext cx="1560954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cs typeface="Times New Roman" pitchFamily="18" charset="0"/>
              </a:rPr>
              <a:t>Добыча</a:t>
            </a:r>
          </a:p>
          <a:p>
            <a:pPr algn="ctr"/>
            <a:endParaRPr lang="ru-RU" b="1" i="1" dirty="0">
              <a:cs typeface="Times New Roman" pitchFamily="18" charset="0"/>
            </a:endParaRPr>
          </a:p>
        </p:txBody>
      </p:sp>
      <p:sp>
        <p:nvSpPr>
          <p:cNvPr id="19" name="Text Box 7"/>
          <p:cNvSpPr txBox="1">
            <a:spLocks noChangeArrowheads="1"/>
          </p:cNvSpPr>
          <p:nvPr/>
        </p:nvSpPr>
        <p:spPr bwMode="auto">
          <a:xfrm>
            <a:off x="6461608" y="404664"/>
            <a:ext cx="2348753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uz-Cyrl-UZ" b="1" dirty="0" smtClean="0">
                <a:cs typeface="Times New Roman" pitchFamily="18" charset="0"/>
              </a:rPr>
              <a:t>Поставка населению </a:t>
            </a:r>
          </a:p>
          <a:p>
            <a:pPr algn="ctr"/>
            <a:endParaRPr lang="uz-Cyrl-UZ" b="1" dirty="0">
              <a:cs typeface="Times New Roman" pitchFamily="18" charset="0"/>
            </a:endParaRPr>
          </a:p>
          <a:p>
            <a:pPr algn="ctr"/>
            <a:r>
              <a:rPr lang="uz-Cyrl-UZ" b="1" dirty="0" smtClean="0">
                <a:cs typeface="Times New Roman" pitchFamily="18" charset="0"/>
              </a:rPr>
              <a:t>     в т.ч. брикет</a:t>
            </a:r>
          </a:p>
          <a:p>
            <a:pPr algn="ctr"/>
            <a:r>
              <a:rPr lang="uz-Cyrl-UZ" b="1" dirty="0" smtClean="0">
                <a:cs typeface="Times New Roman" pitchFamily="18" charset="0"/>
              </a:rPr>
              <a:t>    106,3/ 460,0</a:t>
            </a:r>
            <a:endParaRPr lang="ru-RU" sz="1600" b="1" dirty="0">
              <a:cs typeface="Times New Roman" pitchFamily="18" charset="0"/>
            </a:endParaRPr>
          </a:p>
        </p:txBody>
      </p:sp>
      <p:sp>
        <p:nvSpPr>
          <p:cNvPr id="26" name="Скругленный прямоугольник 25"/>
          <p:cNvSpPr/>
          <p:nvPr/>
        </p:nvSpPr>
        <p:spPr>
          <a:xfrm>
            <a:off x="3141406" y="3137636"/>
            <a:ext cx="2222687" cy="797761"/>
          </a:xfrm>
          <a:prstGeom prst="round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ru-RU" sz="2000" b="1" dirty="0" smtClean="0">
                <a:solidFill>
                  <a:schemeClr val="tx1"/>
                </a:solidFill>
              </a:rPr>
              <a:t>Товарный </a:t>
            </a:r>
            <a:r>
              <a:rPr lang="uz-Cyrl-UZ" sz="2000" b="1" dirty="0" smtClean="0">
                <a:solidFill>
                  <a:schemeClr val="tx1"/>
                </a:solidFill>
              </a:rPr>
              <a:t>уголь</a:t>
            </a:r>
            <a:endParaRPr lang="en-US" sz="2000" b="1" dirty="0" smtClean="0">
              <a:solidFill>
                <a:schemeClr val="tx1"/>
              </a:solidFill>
            </a:endParaRPr>
          </a:p>
          <a:p>
            <a:pPr algn="ctr"/>
            <a:r>
              <a:rPr lang="ru-RU" sz="2000" b="1" dirty="0" smtClean="0">
                <a:solidFill>
                  <a:schemeClr val="tx1"/>
                </a:solidFill>
                <a:cs typeface="Times New Roman" pitchFamily="18" charset="0"/>
              </a:rPr>
              <a:t>4 670,9 </a:t>
            </a:r>
            <a:r>
              <a:rPr lang="ru-RU" sz="2000" b="1" dirty="0">
                <a:solidFill>
                  <a:schemeClr val="tx1"/>
                </a:solidFill>
                <a:cs typeface="Times New Roman" pitchFamily="18" charset="0"/>
              </a:rPr>
              <a:t>/ </a:t>
            </a:r>
            <a:r>
              <a:rPr lang="ru-RU" sz="2000" b="1" dirty="0" smtClean="0">
                <a:solidFill>
                  <a:schemeClr val="tx1"/>
                </a:solidFill>
              </a:rPr>
              <a:t>4 792,0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endParaRPr lang="ru-RU" sz="2000" b="1" dirty="0">
              <a:solidFill>
                <a:schemeClr val="tx1"/>
              </a:solidFill>
            </a:endParaRPr>
          </a:p>
        </p:txBody>
      </p:sp>
      <p:sp>
        <p:nvSpPr>
          <p:cNvPr id="28" name="Скругленный прямоугольник 27"/>
          <p:cNvSpPr/>
          <p:nvPr/>
        </p:nvSpPr>
        <p:spPr>
          <a:xfrm>
            <a:off x="147641" y="3837458"/>
            <a:ext cx="1791922" cy="941121"/>
          </a:xfrm>
          <a:prstGeom prst="roundRect">
            <a:avLst>
              <a:gd name="adj" fmla="val 14974"/>
            </a:avLst>
          </a:prstGeom>
          <a:noFill/>
          <a:ln w="381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ru-RU" sz="1600" b="1" dirty="0" smtClean="0">
                <a:solidFill>
                  <a:schemeClr val="tx1"/>
                </a:solidFill>
              </a:rPr>
              <a:t>Остаток на начало периода</a:t>
            </a:r>
            <a:endParaRPr lang="ru-RU" sz="1600" b="1" dirty="0">
              <a:solidFill>
                <a:schemeClr val="tx1"/>
              </a:solidFill>
            </a:endParaRPr>
          </a:p>
        </p:txBody>
      </p:sp>
      <p:sp>
        <p:nvSpPr>
          <p:cNvPr id="34" name="Скругленный прямоугольник 33"/>
          <p:cNvSpPr/>
          <p:nvPr/>
        </p:nvSpPr>
        <p:spPr>
          <a:xfrm>
            <a:off x="7128846" y="5949280"/>
            <a:ext cx="1763632" cy="683777"/>
          </a:xfrm>
          <a:prstGeom prst="roundRect">
            <a:avLst/>
          </a:prstGeom>
          <a:noFill/>
          <a:ln w="3810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ru-RU" sz="1600" b="1" dirty="0" smtClean="0">
                <a:solidFill>
                  <a:schemeClr val="tx1"/>
                </a:solidFill>
              </a:rPr>
              <a:t>Через биржу</a:t>
            </a:r>
          </a:p>
          <a:p>
            <a:pPr algn="ctr"/>
            <a:r>
              <a:rPr lang="ru-RU" sz="1600" b="1" dirty="0" smtClean="0">
                <a:solidFill>
                  <a:schemeClr val="tx1"/>
                </a:solidFill>
              </a:rPr>
              <a:t>100,0 / 112,0</a:t>
            </a:r>
            <a:endParaRPr lang="ru-RU" sz="1600" b="1" dirty="0">
              <a:solidFill>
                <a:schemeClr val="tx1"/>
              </a:solidFill>
            </a:endParaRPr>
          </a:p>
        </p:txBody>
      </p:sp>
      <p:sp>
        <p:nvSpPr>
          <p:cNvPr id="37" name="Скругленный прямоугольник 36"/>
          <p:cNvSpPr/>
          <p:nvPr/>
        </p:nvSpPr>
        <p:spPr>
          <a:xfrm>
            <a:off x="6521003" y="455623"/>
            <a:ext cx="2394200" cy="1060519"/>
          </a:xfrm>
          <a:prstGeom prst="roundRect">
            <a:avLst>
              <a:gd name="adj" fmla="val 9030"/>
            </a:avLst>
          </a:prstGeom>
          <a:noFill/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2" name="Text Box 7"/>
          <p:cNvSpPr txBox="1">
            <a:spLocks noChangeArrowheads="1"/>
          </p:cNvSpPr>
          <p:nvPr/>
        </p:nvSpPr>
        <p:spPr bwMode="auto">
          <a:xfrm>
            <a:off x="7072042" y="692696"/>
            <a:ext cx="156075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b="1" dirty="0" smtClean="0">
                <a:cs typeface="Times New Roman" pitchFamily="18" charset="0"/>
              </a:rPr>
              <a:t>578,6 </a:t>
            </a:r>
            <a:r>
              <a:rPr lang="ru-RU" b="1" dirty="0">
                <a:cs typeface="Times New Roman" pitchFamily="18" charset="0"/>
              </a:rPr>
              <a:t>/ </a:t>
            </a:r>
            <a:r>
              <a:rPr lang="ru-RU" b="1" dirty="0" smtClean="0">
                <a:cs typeface="Times New Roman" pitchFamily="18" charset="0"/>
              </a:rPr>
              <a:t>850,0</a:t>
            </a:r>
            <a:endParaRPr lang="ru-RU" b="1" i="1" dirty="0">
              <a:cs typeface="Times New Roman" pitchFamily="18" charset="0"/>
            </a:endParaRPr>
          </a:p>
        </p:txBody>
      </p:sp>
      <p:sp>
        <p:nvSpPr>
          <p:cNvPr id="43" name="Text Box 7"/>
          <p:cNvSpPr txBox="1">
            <a:spLocks noChangeArrowheads="1"/>
          </p:cNvSpPr>
          <p:nvPr/>
        </p:nvSpPr>
        <p:spPr bwMode="auto">
          <a:xfrm>
            <a:off x="6992087" y="2852936"/>
            <a:ext cx="1818274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uz-Cyrl-UZ" b="1" dirty="0" smtClean="0">
                <a:cs typeface="Times New Roman" pitchFamily="18" charset="0"/>
              </a:rPr>
              <a:t>Отраслям экономики</a:t>
            </a:r>
            <a:endParaRPr lang="en-US" b="1" dirty="0" smtClean="0">
              <a:cs typeface="Times New Roman" pitchFamily="18" charset="0"/>
            </a:endParaRPr>
          </a:p>
          <a:p>
            <a:r>
              <a:rPr lang="ru-RU" b="1" dirty="0" smtClean="0">
                <a:cs typeface="Times New Roman" pitchFamily="18" charset="0"/>
              </a:rPr>
              <a:t>3 762,3 </a:t>
            </a:r>
            <a:r>
              <a:rPr lang="ru-RU" b="1" dirty="0">
                <a:cs typeface="Times New Roman" pitchFamily="18" charset="0"/>
              </a:rPr>
              <a:t>/ </a:t>
            </a:r>
            <a:r>
              <a:rPr lang="ru-RU" b="1" dirty="0" smtClean="0">
                <a:cs typeface="Times New Roman" pitchFamily="18" charset="0"/>
              </a:rPr>
              <a:t>3 582,0</a:t>
            </a:r>
            <a:endParaRPr lang="ru-RU" b="1" dirty="0">
              <a:cs typeface="Times New Roman" pitchFamily="18" charset="0"/>
            </a:endParaRPr>
          </a:p>
        </p:txBody>
      </p:sp>
      <p:sp>
        <p:nvSpPr>
          <p:cNvPr id="44" name="Text Box 7"/>
          <p:cNvSpPr txBox="1">
            <a:spLocks noChangeArrowheads="1"/>
          </p:cNvSpPr>
          <p:nvPr/>
        </p:nvSpPr>
        <p:spPr bwMode="auto">
          <a:xfrm>
            <a:off x="147642" y="2996952"/>
            <a:ext cx="179192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cs typeface="Times New Roman" pitchFamily="18" charset="0"/>
              </a:rPr>
              <a:t>4 004,4 / 4 410,0</a:t>
            </a:r>
            <a:endParaRPr lang="ru-RU" b="1" i="1" dirty="0">
              <a:cs typeface="Times New Roman" pitchFamily="18" charset="0"/>
            </a:endParaRPr>
          </a:p>
        </p:txBody>
      </p:sp>
      <p:sp>
        <p:nvSpPr>
          <p:cNvPr id="45" name="Text Box 7"/>
          <p:cNvSpPr txBox="1">
            <a:spLocks noChangeArrowheads="1"/>
          </p:cNvSpPr>
          <p:nvPr/>
        </p:nvSpPr>
        <p:spPr bwMode="auto">
          <a:xfrm>
            <a:off x="112449" y="4409247"/>
            <a:ext cx="182711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cs typeface="Times New Roman" pitchFamily="18" charset="0"/>
              </a:rPr>
              <a:t>2 317,1 </a:t>
            </a:r>
            <a:r>
              <a:rPr lang="ru-RU" b="1" dirty="0">
                <a:cs typeface="Times New Roman" pitchFamily="18" charset="0"/>
              </a:rPr>
              <a:t>/ </a:t>
            </a:r>
            <a:r>
              <a:rPr lang="ru-RU" b="1" dirty="0" smtClean="0">
                <a:cs typeface="Times New Roman" pitchFamily="18" charset="0"/>
              </a:rPr>
              <a:t>2 091,3</a:t>
            </a:r>
            <a:endParaRPr lang="ru-RU" b="1" i="1" dirty="0">
              <a:cs typeface="Times New Roman" pitchFamily="18" charset="0"/>
            </a:endParaRPr>
          </a:p>
        </p:txBody>
      </p:sp>
      <p:cxnSp>
        <p:nvCxnSpPr>
          <p:cNvPr id="52" name="Соединительная линия уступом 51"/>
          <p:cNvCxnSpPr>
            <a:stCxn id="17" idx="3"/>
          </p:cNvCxnSpPr>
          <p:nvPr/>
        </p:nvCxnSpPr>
        <p:spPr>
          <a:xfrm>
            <a:off x="2014651" y="3082092"/>
            <a:ext cx="973173" cy="1501218"/>
          </a:xfrm>
          <a:prstGeom prst="bentConnector2">
            <a:avLst/>
          </a:prstGeom>
          <a:ln w="38100"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Соединительная линия уступом 52"/>
          <p:cNvCxnSpPr>
            <a:stCxn id="28" idx="3"/>
            <a:endCxn id="54" idx="1"/>
          </p:cNvCxnSpPr>
          <p:nvPr/>
        </p:nvCxnSpPr>
        <p:spPr>
          <a:xfrm>
            <a:off x="1939563" y="4308019"/>
            <a:ext cx="616212" cy="712704"/>
          </a:xfrm>
          <a:prstGeom prst="bentConnector3">
            <a:avLst>
              <a:gd name="adj1" fmla="val 50000"/>
            </a:avLst>
          </a:prstGeom>
          <a:ln w="38100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Скругленный прямоугольник 53"/>
          <p:cNvSpPr/>
          <p:nvPr/>
        </p:nvSpPr>
        <p:spPr>
          <a:xfrm>
            <a:off x="2555775" y="4596222"/>
            <a:ext cx="1994688" cy="849002"/>
          </a:xfrm>
          <a:prstGeom prst="round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/>
            <a:r>
              <a:rPr lang="ru-RU" sz="2000" b="1" dirty="0" smtClean="0">
                <a:solidFill>
                  <a:schemeClr val="tx1"/>
                </a:solidFill>
              </a:rPr>
              <a:t>Ресурсы</a:t>
            </a:r>
          </a:p>
          <a:p>
            <a:pPr algn="ctr"/>
            <a:r>
              <a:rPr lang="ru-RU" sz="2000" b="1" dirty="0" smtClean="0">
                <a:solidFill>
                  <a:schemeClr val="tx1"/>
                </a:solidFill>
                <a:cs typeface="Times New Roman" pitchFamily="18" charset="0"/>
              </a:rPr>
              <a:t>6 765,7/ </a:t>
            </a:r>
            <a:r>
              <a:rPr lang="ru-RU" sz="2000" b="1" dirty="0" smtClean="0">
                <a:solidFill>
                  <a:schemeClr val="tx1"/>
                </a:solidFill>
              </a:rPr>
              <a:t>6 501,3</a:t>
            </a:r>
            <a:endParaRPr lang="ru-RU" sz="2000" b="1" dirty="0">
              <a:solidFill>
                <a:schemeClr val="tx1"/>
              </a:solidFill>
            </a:endParaRPr>
          </a:p>
        </p:txBody>
      </p:sp>
      <p:cxnSp>
        <p:nvCxnSpPr>
          <p:cNvPr id="55" name="Соединительная линия уступом 54"/>
          <p:cNvCxnSpPr>
            <a:stCxn id="54" idx="0"/>
            <a:endCxn id="26" idx="2"/>
          </p:cNvCxnSpPr>
          <p:nvPr/>
        </p:nvCxnSpPr>
        <p:spPr>
          <a:xfrm rot="5400000" flipH="1" flipV="1">
            <a:off x="3572522" y="3915995"/>
            <a:ext cx="660825" cy="699631"/>
          </a:xfrm>
          <a:prstGeom prst="bentConnector3">
            <a:avLst>
              <a:gd name="adj1" fmla="val 50000"/>
            </a:avLst>
          </a:prstGeom>
          <a:ln w="38100">
            <a:solidFill>
              <a:schemeClr val="tx1"/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56" name="Скругленный прямоугольник 55"/>
          <p:cNvSpPr/>
          <p:nvPr/>
        </p:nvSpPr>
        <p:spPr>
          <a:xfrm>
            <a:off x="147641" y="5309079"/>
            <a:ext cx="1867010" cy="1129044"/>
          </a:xfrm>
          <a:prstGeom prst="roundRect">
            <a:avLst>
              <a:gd name="adj" fmla="val 14974"/>
            </a:avLst>
          </a:prstGeom>
          <a:noFill/>
          <a:ln w="3810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uz-Cyrl-UZ" sz="1600" b="1" dirty="0" smtClean="0">
                <a:solidFill>
                  <a:schemeClr val="tx1"/>
                </a:solidFill>
              </a:rPr>
              <a:t>Производственно-технологические  нужды</a:t>
            </a:r>
          </a:p>
          <a:p>
            <a:pPr algn="ctr"/>
            <a:r>
              <a:rPr lang="ru-RU" b="1" dirty="0" smtClean="0">
                <a:solidFill>
                  <a:schemeClr val="tx1"/>
                </a:solidFill>
                <a:cs typeface="Times New Roman" pitchFamily="18" charset="0"/>
              </a:rPr>
              <a:t>3,5 </a:t>
            </a:r>
            <a:r>
              <a:rPr lang="ru-RU" b="1" dirty="0">
                <a:solidFill>
                  <a:schemeClr val="tx1"/>
                </a:solidFill>
                <a:cs typeface="Times New Roman" pitchFamily="18" charset="0"/>
              </a:rPr>
              <a:t>/ </a:t>
            </a:r>
            <a:r>
              <a:rPr lang="en-US" b="1" dirty="0" smtClean="0">
                <a:solidFill>
                  <a:schemeClr val="tx1"/>
                </a:solidFill>
              </a:rPr>
              <a:t>3</a:t>
            </a:r>
            <a:r>
              <a:rPr lang="ru-RU" b="1" dirty="0" smtClean="0">
                <a:solidFill>
                  <a:schemeClr val="tx1"/>
                </a:solidFill>
              </a:rPr>
              <a:t>,0</a:t>
            </a:r>
            <a:endParaRPr lang="ru-RU" b="1" dirty="0">
              <a:solidFill>
                <a:schemeClr val="tx1"/>
              </a:solidFill>
            </a:endParaRPr>
          </a:p>
        </p:txBody>
      </p:sp>
      <p:cxnSp>
        <p:nvCxnSpPr>
          <p:cNvPr id="58" name="Соединительная линия уступом 57"/>
          <p:cNvCxnSpPr>
            <a:stCxn id="54" idx="2"/>
          </p:cNvCxnSpPr>
          <p:nvPr/>
        </p:nvCxnSpPr>
        <p:spPr>
          <a:xfrm rot="5400000">
            <a:off x="2523774" y="4948727"/>
            <a:ext cx="532849" cy="1525843"/>
          </a:xfrm>
          <a:prstGeom prst="bentConnector2">
            <a:avLst/>
          </a:prstGeom>
          <a:ln w="3810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Скругленный прямоугольник 58"/>
          <p:cNvSpPr/>
          <p:nvPr/>
        </p:nvSpPr>
        <p:spPr>
          <a:xfrm>
            <a:off x="6543727" y="2852936"/>
            <a:ext cx="2348753" cy="936913"/>
          </a:xfrm>
          <a:prstGeom prst="roundRect">
            <a:avLst>
              <a:gd name="adj" fmla="val 9030"/>
            </a:avLst>
          </a:prstGeom>
          <a:noFill/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61" name="Соединительная линия уступом 60"/>
          <p:cNvCxnSpPr>
            <a:endCxn id="59" idx="1"/>
          </p:cNvCxnSpPr>
          <p:nvPr/>
        </p:nvCxnSpPr>
        <p:spPr>
          <a:xfrm flipV="1">
            <a:off x="5330344" y="3321393"/>
            <a:ext cx="1213383" cy="472363"/>
          </a:xfrm>
          <a:prstGeom prst="bentConnector3">
            <a:avLst>
              <a:gd name="adj1" fmla="val 70155"/>
            </a:avLst>
          </a:prstGeom>
          <a:ln w="3810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Прямая соединительная линия 61"/>
          <p:cNvCxnSpPr/>
          <p:nvPr/>
        </p:nvCxnSpPr>
        <p:spPr>
          <a:xfrm>
            <a:off x="6681412" y="3793756"/>
            <a:ext cx="0" cy="2522321"/>
          </a:xfrm>
          <a:prstGeom prst="line">
            <a:avLst/>
          </a:prstGeom>
          <a:ln w="38100">
            <a:solidFill>
              <a:srgbClr val="7030A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Скругленный прямоугольник 62"/>
          <p:cNvSpPr/>
          <p:nvPr/>
        </p:nvSpPr>
        <p:spPr>
          <a:xfrm>
            <a:off x="7091589" y="3880136"/>
            <a:ext cx="1800889" cy="1061032"/>
          </a:xfrm>
          <a:prstGeom prst="roundRect">
            <a:avLst/>
          </a:prstGeom>
          <a:noFill/>
          <a:ln w="3810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ru-RU" sz="1600" b="1" dirty="0" err="1" smtClean="0">
                <a:solidFill>
                  <a:schemeClr val="tx1"/>
                </a:solidFill>
              </a:rPr>
              <a:t>Узбекэнерго</a:t>
            </a:r>
            <a:endParaRPr lang="ru-RU" sz="1600" b="1" dirty="0" smtClean="0">
              <a:solidFill>
                <a:schemeClr val="tx1"/>
              </a:solidFill>
            </a:endParaRPr>
          </a:p>
          <a:p>
            <a:pPr algn="ctr"/>
            <a:r>
              <a:rPr lang="ru-RU" sz="1600" b="1" dirty="0" smtClean="0">
                <a:solidFill>
                  <a:schemeClr val="tx1"/>
                </a:solidFill>
                <a:cs typeface="Times New Roman" pitchFamily="18" charset="0"/>
              </a:rPr>
              <a:t>3 655,3/</a:t>
            </a:r>
            <a:r>
              <a:rPr lang="ru-RU" sz="1600" b="1" dirty="0" smtClean="0">
                <a:solidFill>
                  <a:schemeClr val="tx1"/>
                </a:solidFill>
              </a:rPr>
              <a:t>3460,0</a:t>
            </a:r>
          </a:p>
          <a:p>
            <a:pPr algn="ctr"/>
            <a:r>
              <a:rPr lang="ru-RU" sz="1600" b="1" dirty="0" err="1" smtClean="0">
                <a:solidFill>
                  <a:schemeClr val="tx1"/>
                </a:solidFill>
              </a:rPr>
              <a:t>в.т.ч</a:t>
            </a:r>
            <a:r>
              <a:rPr lang="ru-RU" sz="1600" b="1" dirty="0" smtClean="0">
                <a:solidFill>
                  <a:schemeClr val="tx1"/>
                </a:solidFill>
              </a:rPr>
              <a:t>. импорт</a:t>
            </a:r>
          </a:p>
          <a:p>
            <a:pPr algn="ctr"/>
            <a:r>
              <a:rPr lang="ru-RU" sz="1600" b="1" dirty="0" smtClean="0">
                <a:solidFill>
                  <a:schemeClr val="tx1"/>
                </a:solidFill>
              </a:rPr>
              <a:t>400,0 / - </a:t>
            </a:r>
            <a:endParaRPr lang="ru-RU" sz="1600" b="1" dirty="0">
              <a:solidFill>
                <a:schemeClr val="tx1"/>
              </a:solidFill>
            </a:endParaRPr>
          </a:p>
        </p:txBody>
      </p:sp>
      <p:sp>
        <p:nvSpPr>
          <p:cNvPr id="64" name="Скругленный прямоугольник 63"/>
          <p:cNvSpPr/>
          <p:nvPr/>
        </p:nvSpPr>
        <p:spPr>
          <a:xfrm>
            <a:off x="7128846" y="5020722"/>
            <a:ext cx="1763632" cy="852879"/>
          </a:xfrm>
          <a:prstGeom prst="roundRect">
            <a:avLst/>
          </a:prstGeom>
          <a:noFill/>
          <a:ln w="3810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ru-RU" sz="1600" b="1" dirty="0" smtClean="0">
                <a:solidFill>
                  <a:schemeClr val="tx1"/>
                </a:solidFill>
              </a:rPr>
              <a:t>Кирпичным заводам</a:t>
            </a:r>
          </a:p>
          <a:p>
            <a:pPr algn="ctr"/>
            <a:r>
              <a:rPr lang="ru-RU" sz="1600" b="1" dirty="0" smtClean="0">
                <a:solidFill>
                  <a:schemeClr val="tx1"/>
                </a:solidFill>
                <a:cs typeface="Times New Roman" pitchFamily="18" charset="0"/>
              </a:rPr>
              <a:t>7,0 </a:t>
            </a:r>
            <a:r>
              <a:rPr lang="ru-RU" sz="1600" b="1" dirty="0">
                <a:solidFill>
                  <a:schemeClr val="tx1"/>
                </a:solidFill>
                <a:cs typeface="Times New Roman" pitchFamily="18" charset="0"/>
              </a:rPr>
              <a:t>/ </a:t>
            </a:r>
            <a:r>
              <a:rPr lang="ru-RU" sz="1600" b="1" dirty="0" smtClean="0">
                <a:solidFill>
                  <a:schemeClr val="tx1"/>
                </a:solidFill>
              </a:rPr>
              <a:t>10,0</a:t>
            </a:r>
            <a:endParaRPr lang="ru-RU" sz="1600" b="1" dirty="0">
              <a:solidFill>
                <a:schemeClr val="tx1"/>
              </a:solidFill>
            </a:endParaRPr>
          </a:p>
        </p:txBody>
      </p:sp>
      <p:cxnSp>
        <p:nvCxnSpPr>
          <p:cNvPr id="65" name="Соединительная линия уступом 64"/>
          <p:cNvCxnSpPr/>
          <p:nvPr/>
        </p:nvCxnSpPr>
        <p:spPr>
          <a:xfrm>
            <a:off x="6672104" y="4320362"/>
            <a:ext cx="410177" cy="1"/>
          </a:xfrm>
          <a:prstGeom prst="bentConnector3">
            <a:avLst>
              <a:gd name="adj1" fmla="val 50000"/>
            </a:avLst>
          </a:prstGeom>
          <a:ln w="3810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Соединительная линия уступом 66"/>
          <p:cNvCxnSpPr>
            <a:stCxn id="26" idx="3"/>
            <a:endCxn id="101" idx="1"/>
          </p:cNvCxnSpPr>
          <p:nvPr/>
        </p:nvCxnSpPr>
        <p:spPr>
          <a:xfrm flipV="1">
            <a:off x="5364093" y="2204737"/>
            <a:ext cx="1170794" cy="1331780"/>
          </a:xfrm>
          <a:prstGeom prst="bentConnector3">
            <a:avLst>
              <a:gd name="adj1" fmla="val 50000"/>
            </a:avLst>
          </a:prstGeom>
          <a:ln w="3810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Скругленный прямоугольник 67"/>
          <p:cNvSpPr/>
          <p:nvPr/>
        </p:nvSpPr>
        <p:spPr>
          <a:xfrm>
            <a:off x="207379" y="1005130"/>
            <a:ext cx="2060366" cy="695678"/>
          </a:xfrm>
          <a:prstGeom prst="roundRect">
            <a:avLst>
              <a:gd name="adj" fmla="val 13610"/>
            </a:avLst>
          </a:prstGeom>
          <a:noFill/>
          <a:ln w="3810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9" name="Text Box 7"/>
          <p:cNvSpPr txBox="1">
            <a:spLocks noChangeArrowheads="1"/>
          </p:cNvSpPr>
          <p:nvPr/>
        </p:nvSpPr>
        <p:spPr bwMode="auto">
          <a:xfrm>
            <a:off x="272102" y="1005130"/>
            <a:ext cx="1995644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cs typeface="Times New Roman" pitchFamily="18" charset="0"/>
              </a:rPr>
              <a:t>Вскрыша, тыс.м</a:t>
            </a:r>
            <a:r>
              <a:rPr lang="ru-RU" b="1" baseline="30000" dirty="0" smtClean="0">
                <a:cs typeface="Times New Roman" pitchFamily="18" charset="0"/>
              </a:rPr>
              <a:t>3</a:t>
            </a:r>
          </a:p>
          <a:p>
            <a:pPr algn="ctr"/>
            <a:endParaRPr lang="ru-RU" b="1" i="1" dirty="0">
              <a:cs typeface="Times New Roman" pitchFamily="18" charset="0"/>
            </a:endParaRPr>
          </a:p>
        </p:txBody>
      </p:sp>
      <p:sp>
        <p:nvSpPr>
          <p:cNvPr id="70" name="Text Box 7"/>
          <p:cNvSpPr txBox="1">
            <a:spLocks noChangeArrowheads="1"/>
          </p:cNvSpPr>
          <p:nvPr/>
        </p:nvSpPr>
        <p:spPr bwMode="auto">
          <a:xfrm>
            <a:off x="272101" y="1331476"/>
            <a:ext cx="199564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cs typeface="Times New Roman" pitchFamily="18" charset="0"/>
              </a:rPr>
              <a:t>15 480 / 25 780</a:t>
            </a:r>
            <a:endParaRPr lang="ru-RU" b="1" i="1" dirty="0">
              <a:cs typeface="Times New Roman" pitchFamily="18" charset="0"/>
            </a:endParaRPr>
          </a:p>
        </p:txBody>
      </p:sp>
      <p:sp>
        <p:nvSpPr>
          <p:cNvPr id="84" name="Скругленный прямоугольник 83"/>
          <p:cNvSpPr/>
          <p:nvPr/>
        </p:nvSpPr>
        <p:spPr>
          <a:xfrm>
            <a:off x="2717852" y="494118"/>
            <a:ext cx="2718244" cy="695678"/>
          </a:xfrm>
          <a:prstGeom prst="roundRect">
            <a:avLst>
              <a:gd name="adj" fmla="val 13610"/>
            </a:avLst>
          </a:prstGeom>
          <a:noFill/>
          <a:ln w="3810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5" name="Text Box 7"/>
          <p:cNvSpPr txBox="1">
            <a:spLocks noChangeArrowheads="1"/>
          </p:cNvSpPr>
          <p:nvPr/>
        </p:nvSpPr>
        <p:spPr bwMode="auto">
          <a:xfrm>
            <a:off x="2782575" y="494118"/>
            <a:ext cx="2581518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cs typeface="Times New Roman" pitchFamily="18" charset="0"/>
              </a:rPr>
              <a:t>Автомобильная, тыс.м</a:t>
            </a:r>
            <a:r>
              <a:rPr lang="ru-RU" b="1" baseline="30000" dirty="0" smtClean="0">
                <a:cs typeface="Times New Roman" pitchFamily="18" charset="0"/>
              </a:rPr>
              <a:t>3</a:t>
            </a:r>
          </a:p>
          <a:p>
            <a:pPr algn="ctr"/>
            <a:endParaRPr lang="ru-RU" b="1" i="1" dirty="0">
              <a:cs typeface="Times New Roman" pitchFamily="18" charset="0"/>
            </a:endParaRPr>
          </a:p>
        </p:txBody>
      </p:sp>
      <p:sp>
        <p:nvSpPr>
          <p:cNvPr id="86" name="Text Box 7"/>
          <p:cNvSpPr txBox="1">
            <a:spLocks noChangeArrowheads="1"/>
          </p:cNvSpPr>
          <p:nvPr/>
        </p:nvSpPr>
        <p:spPr bwMode="auto">
          <a:xfrm>
            <a:off x="2782575" y="820464"/>
            <a:ext cx="258151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cs typeface="Times New Roman" pitchFamily="18" charset="0"/>
              </a:rPr>
              <a:t>6 760 / 9 680</a:t>
            </a:r>
            <a:endParaRPr lang="ru-RU" b="1" i="1" dirty="0">
              <a:cs typeface="Times New Roman" pitchFamily="18" charset="0"/>
            </a:endParaRPr>
          </a:p>
        </p:txBody>
      </p:sp>
      <p:cxnSp>
        <p:nvCxnSpPr>
          <p:cNvPr id="92" name="Соединительная линия уступом 91"/>
          <p:cNvCxnSpPr/>
          <p:nvPr/>
        </p:nvCxnSpPr>
        <p:spPr>
          <a:xfrm flipV="1">
            <a:off x="2267746" y="1005130"/>
            <a:ext cx="450106" cy="184666"/>
          </a:xfrm>
          <a:prstGeom prst="bentConnector3">
            <a:avLst>
              <a:gd name="adj1" fmla="val 50000"/>
            </a:avLst>
          </a:prstGeom>
          <a:ln w="38100">
            <a:solidFill>
              <a:schemeClr val="accent3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Соединительная линия уступом 95"/>
          <p:cNvCxnSpPr>
            <a:endCxn id="37" idx="1"/>
          </p:cNvCxnSpPr>
          <p:nvPr/>
        </p:nvCxnSpPr>
        <p:spPr>
          <a:xfrm rot="5400000" flipH="1" flipV="1">
            <a:off x="4960944" y="1749070"/>
            <a:ext cx="2323245" cy="796873"/>
          </a:xfrm>
          <a:prstGeom prst="bentConnector2">
            <a:avLst/>
          </a:prstGeom>
          <a:ln w="3810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" name="Скругленный прямоугольник 101"/>
          <p:cNvSpPr/>
          <p:nvPr/>
        </p:nvSpPr>
        <p:spPr>
          <a:xfrm>
            <a:off x="2699792" y="1268760"/>
            <a:ext cx="2718244" cy="695678"/>
          </a:xfrm>
          <a:prstGeom prst="roundRect">
            <a:avLst>
              <a:gd name="adj" fmla="val 13610"/>
            </a:avLst>
          </a:prstGeom>
          <a:noFill/>
          <a:ln w="3810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3" name="Text Box 7"/>
          <p:cNvSpPr txBox="1">
            <a:spLocks noChangeArrowheads="1"/>
          </p:cNvSpPr>
          <p:nvPr/>
        </p:nvSpPr>
        <p:spPr bwMode="auto">
          <a:xfrm>
            <a:off x="2555775" y="1268760"/>
            <a:ext cx="3024337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cs typeface="Times New Roman" pitchFamily="18" charset="0"/>
              </a:rPr>
              <a:t>Железнодорожная, тыс.м</a:t>
            </a:r>
            <a:r>
              <a:rPr lang="ru-RU" b="1" baseline="30000" dirty="0" smtClean="0">
                <a:cs typeface="Times New Roman" pitchFamily="18" charset="0"/>
              </a:rPr>
              <a:t>3</a:t>
            </a:r>
          </a:p>
          <a:p>
            <a:pPr algn="ctr"/>
            <a:endParaRPr lang="ru-RU" b="1" i="1" dirty="0">
              <a:cs typeface="Times New Roman" pitchFamily="18" charset="0"/>
            </a:endParaRPr>
          </a:p>
        </p:txBody>
      </p:sp>
      <p:sp>
        <p:nvSpPr>
          <p:cNvPr id="104" name="Text Box 7"/>
          <p:cNvSpPr txBox="1">
            <a:spLocks noChangeArrowheads="1"/>
          </p:cNvSpPr>
          <p:nvPr/>
        </p:nvSpPr>
        <p:spPr bwMode="auto">
          <a:xfrm>
            <a:off x="2764515" y="1595106"/>
            <a:ext cx="258151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cs typeface="Times New Roman" pitchFamily="18" charset="0"/>
              </a:rPr>
              <a:t>7 050 / 9 600</a:t>
            </a:r>
            <a:endParaRPr lang="ru-RU" b="1" i="1" dirty="0">
              <a:cs typeface="Times New Roman" pitchFamily="18" charset="0"/>
            </a:endParaRPr>
          </a:p>
        </p:txBody>
      </p:sp>
      <p:sp>
        <p:nvSpPr>
          <p:cNvPr id="105" name="Скругленный прямоугольник 104"/>
          <p:cNvSpPr/>
          <p:nvPr/>
        </p:nvSpPr>
        <p:spPr>
          <a:xfrm>
            <a:off x="2717852" y="2060848"/>
            <a:ext cx="2718244" cy="695678"/>
          </a:xfrm>
          <a:prstGeom prst="roundRect">
            <a:avLst>
              <a:gd name="adj" fmla="val 13610"/>
            </a:avLst>
          </a:prstGeom>
          <a:noFill/>
          <a:ln w="3810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6" name="Text Box 7"/>
          <p:cNvSpPr txBox="1">
            <a:spLocks noChangeArrowheads="1"/>
          </p:cNvSpPr>
          <p:nvPr/>
        </p:nvSpPr>
        <p:spPr bwMode="auto">
          <a:xfrm>
            <a:off x="2782575" y="2060848"/>
            <a:ext cx="2581518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cs typeface="Times New Roman" pitchFamily="18" charset="0"/>
              </a:rPr>
              <a:t>Конвейерная, тыс.м</a:t>
            </a:r>
            <a:r>
              <a:rPr lang="ru-RU" b="1" baseline="30000" dirty="0" smtClean="0">
                <a:cs typeface="Times New Roman" pitchFamily="18" charset="0"/>
              </a:rPr>
              <a:t>3</a:t>
            </a:r>
          </a:p>
          <a:p>
            <a:pPr algn="ctr"/>
            <a:endParaRPr lang="ru-RU" b="1" i="1" dirty="0">
              <a:cs typeface="Times New Roman" pitchFamily="18" charset="0"/>
            </a:endParaRPr>
          </a:p>
        </p:txBody>
      </p:sp>
      <p:sp>
        <p:nvSpPr>
          <p:cNvPr id="107" name="Text Box 7"/>
          <p:cNvSpPr txBox="1">
            <a:spLocks noChangeArrowheads="1"/>
          </p:cNvSpPr>
          <p:nvPr/>
        </p:nvSpPr>
        <p:spPr bwMode="auto">
          <a:xfrm>
            <a:off x="2782575" y="2387194"/>
            <a:ext cx="258151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cs typeface="Times New Roman" pitchFamily="18" charset="0"/>
              </a:rPr>
              <a:t>1 670 / 6 500</a:t>
            </a:r>
            <a:endParaRPr lang="ru-RU" b="1" i="1" dirty="0">
              <a:cs typeface="Times New Roman" pitchFamily="18" charset="0"/>
            </a:endParaRPr>
          </a:p>
        </p:txBody>
      </p:sp>
      <p:cxnSp>
        <p:nvCxnSpPr>
          <p:cNvPr id="115" name="Соединительная линия уступом 114"/>
          <p:cNvCxnSpPr>
            <a:endCxn id="102" idx="1"/>
          </p:cNvCxnSpPr>
          <p:nvPr/>
        </p:nvCxnSpPr>
        <p:spPr>
          <a:xfrm>
            <a:off x="2267745" y="1340768"/>
            <a:ext cx="432047" cy="275831"/>
          </a:xfrm>
          <a:prstGeom prst="bentConnector3">
            <a:avLst>
              <a:gd name="adj1" fmla="val 50000"/>
            </a:avLst>
          </a:prstGeom>
          <a:ln w="38100">
            <a:solidFill>
              <a:schemeClr val="accent3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Соединительная линия уступом 118"/>
          <p:cNvCxnSpPr>
            <a:endCxn id="105" idx="1"/>
          </p:cNvCxnSpPr>
          <p:nvPr/>
        </p:nvCxnSpPr>
        <p:spPr>
          <a:xfrm rot="16200000" flipH="1">
            <a:off x="2088063" y="1778897"/>
            <a:ext cx="707877" cy="551702"/>
          </a:xfrm>
          <a:prstGeom prst="bentConnector2">
            <a:avLst/>
          </a:prstGeom>
          <a:ln w="38100">
            <a:solidFill>
              <a:schemeClr val="accent3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4" name="Соединительная линия уступом 143"/>
          <p:cNvCxnSpPr>
            <a:endCxn id="18" idx="0"/>
          </p:cNvCxnSpPr>
          <p:nvPr/>
        </p:nvCxnSpPr>
        <p:spPr>
          <a:xfrm rot="16200000" flipH="1">
            <a:off x="672431" y="2176136"/>
            <a:ext cx="972975" cy="337"/>
          </a:xfrm>
          <a:prstGeom prst="bentConnector3">
            <a:avLst>
              <a:gd name="adj1" fmla="val 50000"/>
            </a:avLst>
          </a:prstGeom>
          <a:ln w="38100">
            <a:solidFill>
              <a:schemeClr val="accent3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1" name="Скругленный прямоугольник 100"/>
          <p:cNvSpPr/>
          <p:nvPr/>
        </p:nvSpPr>
        <p:spPr>
          <a:xfrm>
            <a:off x="6534887" y="1628800"/>
            <a:ext cx="2357592" cy="1151873"/>
          </a:xfrm>
          <a:prstGeom prst="roundRect">
            <a:avLst>
              <a:gd name="adj" fmla="val 9030"/>
            </a:avLst>
          </a:prstGeom>
          <a:noFill/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0" name="Прямоугольник 89"/>
          <p:cNvSpPr/>
          <p:nvPr/>
        </p:nvSpPr>
        <p:spPr>
          <a:xfrm>
            <a:off x="6498279" y="1556792"/>
            <a:ext cx="23942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z-Cyrl-UZ" b="1" dirty="0" smtClean="0">
                <a:cs typeface="Times New Roman" pitchFamily="18" charset="0"/>
              </a:rPr>
              <a:t>Бюджет</a:t>
            </a:r>
          </a:p>
          <a:p>
            <a:pPr algn="ctr"/>
            <a:r>
              <a:rPr lang="uz-Cyrl-UZ" b="1" dirty="0" smtClean="0">
                <a:cs typeface="Times New Roman" pitchFamily="18" charset="0"/>
              </a:rPr>
              <a:t> 330,0/340,0 </a:t>
            </a:r>
            <a:endParaRPr lang="uz-Cyrl-UZ" b="1" dirty="0">
              <a:cs typeface="Times New Roman" pitchFamily="18" charset="0"/>
            </a:endParaRPr>
          </a:p>
          <a:p>
            <a:pPr algn="ctr"/>
            <a:r>
              <a:rPr lang="uz-Cyrl-UZ" b="1" dirty="0" smtClean="0">
                <a:cs typeface="Times New Roman" pitchFamily="18" charset="0"/>
              </a:rPr>
              <a:t>в </a:t>
            </a:r>
            <a:r>
              <a:rPr lang="uz-Cyrl-UZ" b="1" dirty="0">
                <a:cs typeface="Times New Roman" pitchFamily="18" charset="0"/>
              </a:rPr>
              <a:t>т.ч. брикет</a:t>
            </a:r>
          </a:p>
          <a:p>
            <a:pPr algn="ctr"/>
            <a:r>
              <a:rPr lang="uz-Cyrl-UZ" b="1" dirty="0" smtClean="0">
                <a:cs typeface="Times New Roman" pitchFamily="18" charset="0"/>
              </a:rPr>
              <a:t>140,0/240,0</a:t>
            </a:r>
            <a:endParaRPr lang="en-US" b="1" dirty="0">
              <a:cs typeface="Times New Roman" pitchFamily="18" charset="0"/>
            </a:endParaRPr>
          </a:p>
        </p:txBody>
      </p:sp>
      <p:sp>
        <p:nvSpPr>
          <p:cNvPr id="134" name="Скругленный прямоугольник 133"/>
          <p:cNvSpPr/>
          <p:nvPr/>
        </p:nvSpPr>
        <p:spPr>
          <a:xfrm>
            <a:off x="4644008" y="4625105"/>
            <a:ext cx="1909423" cy="683974"/>
          </a:xfrm>
          <a:prstGeom prst="roundRect">
            <a:avLst/>
          </a:prstGeom>
          <a:noFill/>
          <a:ln w="3810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Нераспределенный резерв 20</a:t>
            </a:r>
            <a:r>
              <a:rPr lang="ru-RU" sz="2000" b="1" dirty="0" smtClean="0">
                <a:solidFill>
                  <a:schemeClr val="tx1"/>
                </a:solidFill>
              </a:rPr>
              <a:t>,0</a:t>
            </a:r>
            <a:endParaRPr lang="ru-RU" sz="2000" b="1" dirty="0">
              <a:solidFill>
                <a:schemeClr val="tx1"/>
              </a:solidFill>
            </a:endParaRPr>
          </a:p>
        </p:txBody>
      </p:sp>
      <p:cxnSp>
        <p:nvCxnSpPr>
          <p:cNvPr id="139" name="Соединительная линия уступом 138"/>
          <p:cNvCxnSpPr/>
          <p:nvPr/>
        </p:nvCxnSpPr>
        <p:spPr>
          <a:xfrm rot="5400000">
            <a:off x="4833601" y="4285430"/>
            <a:ext cx="679350" cy="12700"/>
          </a:xfrm>
          <a:prstGeom prst="bentConnector3">
            <a:avLst>
              <a:gd name="adj1" fmla="val 50000"/>
            </a:avLst>
          </a:prstGeom>
          <a:ln w="3810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1" name="Прямая соединительная линия 180"/>
          <p:cNvCxnSpPr/>
          <p:nvPr/>
        </p:nvCxnSpPr>
        <p:spPr>
          <a:xfrm>
            <a:off x="5364093" y="3309124"/>
            <a:ext cx="360037" cy="0"/>
          </a:xfrm>
          <a:prstGeom prst="line">
            <a:avLst/>
          </a:prstGeom>
          <a:ln>
            <a:solidFill>
              <a:srgbClr val="7030A0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71" name="Скругленный прямоугольник 70"/>
          <p:cNvSpPr/>
          <p:nvPr/>
        </p:nvSpPr>
        <p:spPr>
          <a:xfrm>
            <a:off x="4499992" y="5607436"/>
            <a:ext cx="1791922" cy="811026"/>
          </a:xfrm>
          <a:prstGeom prst="roundRect">
            <a:avLst>
              <a:gd name="adj" fmla="val 14974"/>
            </a:avLst>
          </a:prstGeom>
          <a:noFill/>
          <a:ln w="381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ru-RU" sz="1600" b="1" dirty="0" smtClean="0">
                <a:solidFill>
                  <a:schemeClr val="tx1"/>
                </a:solidFill>
              </a:rPr>
              <a:t>Остаток на конец периода</a:t>
            </a:r>
          </a:p>
          <a:p>
            <a:pPr algn="ctr"/>
            <a:r>
              <a:rPr lang="ru-RU" sz="1600" b="1" dirty="0" smtClean="0">
                <a:solidFill>
                  <a:schemeClr val="tx1"/>
                </a:solidFill>
              </a:rPr>
              <a:t>1 706,3</a:t>
            </a:r>
            <a:endParaRPr lang="ru-RU" sz="1600" b="1" dirty="0">
              <a:solidFill>
                <a:schemeClr val="tx1"/>
              </a:solidFill>
            </a:endParaRPr>
          </a:p>
        </p:txBody>
      </p:sp>
      <p:cxnSp>
        <p:nvCxnSpPr>
          <p:cNvPr id="24" name="Соединительная линия уступом 23"/>
          <p:cNvCxnSpPr/>
          <p:nvPr/>
        </p:nvCxnSpPr>
        <p:spPr>
          <a:xfrm rot="16200000" flipH="1">
            <a:off x="3904193" y="5492111"/>
            <a:ext cx="602600" cy="508827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87" name="Соединительная линия уступом 86"/>
          <p:cNvCxnSpPr/>
          <p:nvPr/>
        </p:nvCxnSpPr>
        <p:spPr>
          <a:xfrm>
            <a:off x="6700040" y="6312532"/>
            <a:ext cx="410177" cy="1"/>
          </a:xfrm>
          <a:prstGeom prst="bentConnector3">
            <a:avLst>
              <a:gd name="adj1" fmla="val 50000"/>
            </a:avLst>
          </a:prstGeom>
          <a:ln w="3810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Соединительная линия уступом 88"/>
          <p:cNvCxnSpPr/>
          <p:nvPr/>
        </p:nvCxnSpPr>
        <p:spPr>
          <a:xfrm>
            <a:off x="6723267" y="5447161"/>
            <a:ext cx="410177" cy="1"/>
          </a:xfrm>
          <a:prstGeom prst="bentConnector3">
            <a:avLst>
              <a:gd name="adj1" fmla="val 50000"/>
            </a:avLst>
          </a:prstGeom>
          <a:ln w="3810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212544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500"/>
                            </p:stCondLst>
                            <p:childTnLst>
                              <p:par>
                                <p:cTn id="2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25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750"/>
                            </p:stCondLst>
                            <p:childTnLst>
                              <p:par>
                                <p:cTn id="30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2250"/>
                            </p:stCondLst>
                            <p:childTnLst>
                              <p:par>
                                <p:cTn id="3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25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2500"/>
                            </p:stCondLst>
                            <p:childTnLst>
                              <p:par>
                                <p:cTn id="43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5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3000"/>
                            </p:stCondLst>
                            <p:childTnLst>
                              <p:par>
                                <p:cTn id="4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9" dur="25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3250"/>
                            </p:stCondLst>
                            <p:childTnLst>
                              <p:par>
                                <p:cTn id="51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3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3750"/>
                            </p:stCondLst>
                            <p:childTnLst>
                              <p:par>
                                <p:cTn id="5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25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4000"/>
                            </p:stCondLst>
                            <p:childTnLst>
                              <p:par>
                                <p:cTn id="59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4500"/>
                            </p:stCondLst>
                            <p:childTnLst>
                              <p:par>
                                <p:cTn id="63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5000"/>
                            </p:stCondLst>
                            <p:childTnLst>
                              <p:par>
                                <p:cTn id="82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4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5500"/>
                            </p:stCondLst>
                            <p:childTnLst>
                              <p:par>
                                <p:cTn id="86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8" dur="25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5750"/>
                            </p:stCondLst>
                            <p:childTnLst>
                              <p:par>
                                <p:cTn id="90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2" dur="25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6000"/>
                            </p:stCondLst>
                            <p:childTnLst>
                              <p:par>
                                <p:cTn id="9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6" dur="25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6250"/>
                            </p:stCondLst>
                            <p:childTnLst>
                              <p:par>
                                <p:cTn id="98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0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>
                            <p:stCondLst>
                              <p:cond delay="6750"/>
                            </p:stCondLst>
                            <p:childTnLst>
                              <p:par>
                                <p:cTn id="102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0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7250"/>
                            </p:stCondLst>
                            <p:childTnLst>
                              <p:par>
                                <p:cTn id="113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5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7750"/>
                            </p:stCondLst>
                            <p:childTnLst>
                              <p:par>
                                <p:cTn id="11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0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4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5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7" fill="hold">
                            <p:stCondLst>
                              <p:cond delay="8250"/>
                            </p:stCondLst>
                            <p:childTnLst>
                              <p:par>
                                <p:cTn id="12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0" dur="25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1" fill="hold">
                            <p:stCondLst>
                              <p:cond delay="8500"/>
                            </p:stCondLst>
                            <p:childTnLst>
                              <p:par>
                                <p:cTn id="132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4" dur="25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5" fill="hold">
                            <p:stCondLst>
                              <p:cond delay="8750"/>
                            </p:stCondLst>
                            <p:childTnLst>
                              <p:par>
                                <p:cTn id="136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8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9" fill="hold">
                            <p:stCondLst>
                              <p:cond delay="9250"/>
                            </p:stCondLst>
                            <p:childTnLst>
                              <p:par>
                                <p:cTn id="140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2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3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7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8" dur="5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9" dur="5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0" fill="hold">
                            <p:stCondLst>
                              <p:cond delay="9750"/>
                            </p:stCondLst>
                            <p:childTnLst>
                              <p:par>
                                <p:cTn id="151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3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4" fill="hold">
                            <p:stCondLst>
                              <p:cond delay="10250"/>
                            </p:stCondLst>
                            <p:childTnLst>
                              <p:par>
                                <p:cTn id="15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7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8" dur="5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5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2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3" dur="5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4" dur="5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5" fill="hold">
                            <p:stCondLst>
                              <p:cond delay="10750"/>
                            </p:stCondLst>
                            <p:childTnLst>
                              <p:par>
                                <p:cTn id="16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8" dur="25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9" fill="hold">
                            <p:stCondLst>
                              <p:cond delay="11000"/>
                            </p:stCondLst>
                            <p:childTnLst>
                              <p:par>
                                <p:cTn id="17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2" dur="25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3" fill="hold">
                            <p:stCondLst>
                              <p:cond delay="11250"/>
                            </p:stCondLst>
                            <p:childTnLst>
                              <p:par>
                                <p:cTn id="17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6" dur="25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7" fill="hold">
                            <p:stCondLst>
                              <p:cond delay="11500"/>
                            </p:stCondLst>
                            <p:childTnLst>
                              <p:par>
                                <p:cTn id="178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0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1" fill="hold">
                            <p:stCondLst>
                              <p:cond delay="12000"/>
                            </p:stCondLst>
                            <p:childTnLst>
                              <p:par>
                                <p:cTn id="18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4" dur="25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5" fill="hold">
                            <p:stCondLst>
                              <p:cond delay="12250"/>
                            </p:stCondLst>
                            <p:childTnLst>
                              <p:par>
                                <p:cTn id="186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8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9" fill="hold">
                            <p:stCondLst>
                              <p:cond delay="12750"/>
                            </p:stCondLst>
                            <p:childTnLst>
                              <p:par>
                                <p:cTn id="190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2" dur="25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3" fill="hold">
                            <p:stCondLst>
                              <p:cond delay="13000"/>
                            </p:stCondLst>
                            <p:childTnLst>
                              <p:par>
                                <p:cTn id="19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6" dur="25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7" grpId="0" animBg="1"/>
      <p:bldP spid="18" grpId="0"/>
      <p:bldP spid="19" grpId="0"/>
      <p:bldP spid="26" grpId="0" animBg="1"/>
      <p:bldP spid="28" grpId="0" animBg="1"/>
      <p:bldP spid="37" grpId="0" animBg="1"/>
      <p:bldP spid="42" grpId="0"/>
      <p:bldP spid="43" grpId="0"/>
      <p:bldP spid="44" grpId="0"/>
      <p:bldP spid="45" grpId="0"/>
      <p:bldP spid="54" grpId="0" animBg="1"/>
      <p:bldP spid="56" grpId="0" animBg="1"/>
      <p:bldP spid="59" grpId="0" animBg="1"/>
      <p:bldP spid="68" grpId="0" animBg="1"/>
      <p:bldP spid="69" grpId="0"/>
      <p:bldP spid="70" grpId="0"/>
      <p:bldP spid="84" grpId="0" animBg="1"/>
      <p:bldP spid="85" grpId="0"/>
      <p:bldP spid="86" grpId="0"/>
      <p:bldP spid="102" grpId="0" animBg="1"/>
      <p:bldP spid="103" grpId="0"/>
      <p:bldP spid="104" grpId="0"/>
      <p:bldP spid="105" grpId="0" animBg="1"/>
      <p:bldP spid="106" grpId="0"/>
      <p:bldP spid="107" grpId="0"/>
      <p:bldP spid="101" grpId="0" animBg="1"/>
      <p:bldP spid="71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0070C0"/>
                </a:solidFill>
              </a:rPr>
              <a:t>Почему энергосбережение?</a:t>
            </a:r>
            <a:endParaRPr lang="ru-RU" dirty="0">
              <a:solidFill>
                <a:srgbClr val="0070C0"/>
              </a:solidFill>
            </a:endParaRPr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71939537"/>
              </p:ext>
            </p:extLst>
          </p:nvPr>
        </p:nvGraphicFramePr>
        <p:xfrm>
          <a:off x="335471" y="1844824"/>
          <a:ext cx="8401050" cy="4049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4" name="Лист" r:id="rId3" imgW="9963184" imgH="4581490" progId="Excel.Sheet.12">
                  <p:embed/>
                </p:oleObj>
              </mc:Choice>
              <mc:Fallback>
                <p:oleObj name="Лист" r:id="rId3" imgW="9963184" imgH="4581490" progId="Excel.Sheet.12">
                  <p:embed/>
                  <p:pic>
                    <p:nvPicPr>
                      <p:cNvPr id="0" name="Объект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5471" y="1844824"/>
                        <a:ext cx="8401050" cy="40497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Заголовок 1"/>
          <p:cNvSpPr txBox="1">
            <a:spLocks/>
          </p:cNvSpPr>
          <p:nvPr/>
        </p:nvSpPr>
        <p:spPr>
          <a:xfrm>
            <a:off x="323528" y="1117733"/>
            <a:ext cx="8280920" cy="389049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52500" lnSpcReduction="20000"/>
          </a:bodyPr>
          <a:lstStyle>
            <a:lvl1pPr algn="ctr">
              <a:spcBef>
                <a:spcPct val="0"/>
              </a:spcBef>
              <a:buNone/>
              <a:defRPr sz="4400">
                <a:solidFill>
                  <a:srgbClr val="0070C0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dirty="0"/>
              <a:t>Энергоемкость ВВП, ‎кг/1000 долл. (источник: МЭА)</a:t>
            </a:r>
          </a:p>
        </p:txBody>
      </p:sp>
    </p:spTree>
    <p:extLst>
      <p:ext uri="{BB962C8B-B14F-4D97-AF65-F5344CB8AC3E}">
        <p14:creationId xmlns:p14="http://schemas.microsoft.com/office/powerpoint/2010/main" val="1308783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0070C0"/>
                </a:solidFill>
              </a:rPr>
              <a:t>Почему энергосбережение?</a:t>
            </a:r>
            <a:endParaRPr lang="ru-RU" dirty="0">
              <a:solidFill>
                <a:srgbClr val="0070C0"/>
              </a:soli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052736"/>
            <a:ext cx="8568952" cy="57231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6345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0064" y="256698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0070C0"/>
                </a:solidFill>
              </a:rPr>
              <a:t>Вопросы, комментарии, предложения?</a:t>
            </a:r>
            <a:br>
              <a:rPr lang="ru-RU" dirty="0" smtClean="0">
                <a:solidFill>
                  <a:srgbClr val="0070C0"/>
                </a:solidFill>
              </a:rPr>
            </a:br>
            <a:r>
              <a:rPr lang="ru-RU" dirty="0" smtClean="0">
                <a:solidFill>
                  <a:srgbClr val="0070C0"/>
                </a:solidFill>
              </a:rPr>
              <a:t/>
            </a:r>
            <a:br>
              <a:rPr lang="ru-RU" dirty="0" smtClean="0">
                <a:solidFill>
                  <a:srgbClr val="0070C0"/>
                </a:solidFill>
              </a:rPr>
            </a:br>
            <a:r>
              <a:rPr lang="ru-RU" dirty="0" smtClean="0">
                <a:solidFill>
                  <a:srgbClr val="0070C0"/>
                </a:solidFill>
              </a:rPr>
              <a:t>Даже возражения приветствуются!</a:t>
            </a:r>
            <a:endParaRPr lang="ru-RU" dirty="0">
              <a:solidFill>
                <a:srgbClr val="0070C0"/>
              </a:solidFill>
            </a:endParaRPr>
          </a:p>
        </p:txBody>
      </p:sp>
      <p:sp>
        <p:nvSpPr>
          <p:cNvPr id="4" name="AutoShape 4" descr="&amp;Pcy;&amp;ocy;&amp;khcy;&amp;ocy;&amp;zhcy;&amp;iecy;&amp;iecy; &amp;icy;&amp;zcy;&amp;ocy;&amp;bcy;&amp;rcy;&amp;acy;&amp;zhcy;&amp;iecy;&amp;ncy;&amp;icy;&amp;iecy;"/>
          <p:cNvSpPr>
            <a:spLocks noChangeAspect="1" noChangeArrowheads="1"/>
          </p:cNvSpPr>
          <p:nvPr/>
        </p:nvSpPr>
        <p:spPr bwMode="auto">
          <a:xfrm>
            <a:off x="155575" y="-2224088"/>
            <a:ext cx="6191250" cy="46386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solidFill>
                <a:srgbClr val="0070C0"/>
              </a:solidFill>
            </a:endParaRPr>
          </a:p>
        </p:txBody>
      </p:sp>
      <p:sp>
        <p:nvSpPr>
          <p:cNvPr id="5" name="AutoShape 6" descr="&amp;Pcy;&amp;ocy;&amp;khcy;&amp;ocy;&amp;zhcy;&amp;iecy;&amp;iecy; &amp;icy;&amp;zcy;&amp;ocy;&amp;bcy;&amp;rcy;&amp;acy;&amp;zhcy;&amp;iecy;&amp;ncy;&amp;icy;&amp;iecy;"/>
          <p:cNvSpPr>
            <a:spLocks noChangeAspect="1" noChangeArrowheads="1"/>
          </p:cNvSpPr>
          <p:nvPr/>
        </p:nvSpPr>
        <p:spPr bwMode="auto">
          <a:xfrm>
            <a:off x="307975" y="-2071688"/>
            <a:ext cx="6191250" cy="46386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3279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0070C0"/>
                </a:solidFill>
              </a:rPr>
              <a:t>Ваше видение БАЛАНСА:</a:t>
            </a:r>
            <a:br>
              <a:rPr lang="ru-RU" dirty="0" smtClean="0">
                <a:solidFill>
                  <a:srgbClr val="0070C0"/>
                </a:solidFill>
              </a:rPr>
            </a:br>
            <a:r>
              <a:rPr lang="ru-RU" dirty="0" smtClean="0">
                <a:solidFill>
                  <a:srgbClr val="0070C0"/>
                </a:solidFill>
              </a:rPr>
              <a:t>- цель -			- принцип -</a:t>
            </a:r>
            <a:endParaRPr lang="ru-RU" dirty="0">
              <a:solidFill>
                <a:srgbClr val="0070C0"/>
              </a:solidFill>
            </a:endParaRPr>
          </a:p>
        </p:txBody>
      </p:sp>
      <p:sp>
        <p:nvSpPr>
          <p:cNvPr id="4" name="AutoShape 4" descr="&amp;Pcy;&amp;ocy;&amp;khcy;&amp;ocy;&amp;zhcy;&amp;iecy;&amp;iecy; &amp;icy;&amp;zcy;&amp;ocy;&amp;bcy;&amp;rcy;&amp;acy;&amp;zhcy;&amp;iecy;&amp;ncy;&amp;icy;&amp;iecy;"/>
          <p:cNvSpPr>
            <a:spLocks noChangeAspect="1" noChangeArrowheads="1"/>
          </p:cNvSpPr>
          <p:nvPr/>
        </p:nvSpPr>
        <p:spPr bwMode="auto">
          <a:xfrm>
            <a:off x="155575" y="-2224088"/>
            <a:ext cx="6191250" cy="46386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solidFill>
                <a:srgbClr val="0070C0"/>
              </a:solidFill>
            </a:endParaRPr>
          </a:p>
        </p:txBody>
      </p:sp>
      <p:sp>
        <p:nvSpPr>
          <p:cNvPr id="5" name="AutoShape 6" descr="&amp;Pcy;&amp;ocy;&amp;khcy;&amp;ocy;&amp;zhcy;&amp;iecy;&amp;iecy; &amp;icy;&amp;zcy;&amp;ocy;&amp;bcy;&amp;rcy;&amp;acy;&amp;zhcy;&amp;iecy;&amp;ncy;&amp;icy;&amp;iecy;"/>
          <p:cNvSpPr>
            <a:spLocks noChangeAspect="1" noChangeArrowheads="1"/>
          </p:cNvSpPr>
          <p:nvPr/>
        </p:nvSpPr>
        <p:spPr bwMode="auto">
          <a:xfrm>
            <a:off x="307975" y="-2071688"/>
            <a:ext cx="6191250" cy="46386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solidFill>
                <a:srgbClr val="0070C0"/>
              </a:solidFill>
            </a:endParaRPr>
          </a:p>
        </p:txBody>
      </p:sp>
      <p:pic>
        <p:nvPicPr>
          <p:cNvPr id="7" name="Объект 3" title="БАЛАНС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1593" y="1999381"/>
            <a:ext cx="6040813" cy="3949899"/>
          </a:xfrm>
        </p:spPr>
      </p:pic>
    </p:spTree>
    <p:extLst>
      <p:ext uri="{BB962C8B-B14F-4D97-AF65-F5344CB8AC3E}">
        <p14:creationId xmlns:p14="http://schemas.microsoft.com/office/powerpoint/2010/main" val="1783412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0070C0"/>
                </a:solidFill>
              </a:rPr>
              <a:t>Причины для составления баланса</a:t>
            </a:r>
            <a:endParaRPr lang="ru-RU" dirty="0">
              <a:solidFill>
                <a:srgbClr val="0070C0"/>
              </a:soli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1816646"/>
            <a:ext cx="3528814" cy="3528814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24350" y="1905546"/>
            <a:ext cx="4789947" cy="34399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1813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0070C0"/>
                </a:solidFill>
              </a:rPr>
              <a:t>Цель балансов</a:t>
            </a:r>
            <a:br>
              <a:rPr lang="ru-RU" dirty="0" smtClean="0">
                <a:solidFill>
                  <a:srgbClr val="0070C0"/>
                </a:solidFill>
              </a:rPr>
            </a:br>
            <a:r>
              <a:rPr lang="ru-RU" dirty="0" smtClean="0">
                <a:solidFill>
                  <a:srgbClr val="0070C0"/>
                </a:solidFill>
              </a:rPr>
              <a:t>(в условиях ограниченных ресурсов)</a:t>
            </a:r>
            <a:endParaRPr lang="ru-RU" dirty="0">
              <a:solidFill>
                <a:srgbClr val="0070C0"/>
              </a:solidFill>
            </a:endParaRP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2040" y="1909112"/>
            <a:ext cx="3985757" cy="3985757"/>
          </a:xfrm>
          <a:prstGeom prst="rect">
            <a:avLst/>
          </a:prstGeom>
          <a:effectLst>
            <a:glow rad="101600">
              <a:schemeClr val="accent2">
                <a:satMod val="175000"/>
                <a:alpha val="40000"/>
              </a:schemeClr>
            </a:glow>
          </a:effectLst>
        </p:spPr>
      </p:pic>
      <p:sp>
        <p:nvSpPr>
          <p:cNvPr id="3" name="TextBox 2"/>
          <p:cNvSpPr txBox="1"/>
          <p:nvPr/>
        </p:nvSpPr>
        <p:spPr>
          <a:xfrm>
            <a:off x="395536" y="1916832"/>
            <a:ext cx="4536504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rgbClr val="0070C0"/>
                </a:solidFill>
              </a:rPr>
              <a:t>Приоритет</a:t>
            </a:r>
            <a:r>
              <a:rPr lang="ru-RU" sz="2800" dirty="0" smtClean="0">
                <a:solidFill>
                  <a:srgbClr val="0070C0"/>
                </a:solidFill>
              </a:rPr>
              <a:t> – поэтапный переход на </a:t>
            </a:r>
            <a:r>
              <a:rPr lang="ru-RU" sz="2800" u="sng" dirty="0" smtClean="0">
                <a:solidFill>
                  <a:srgbClr val="0070C0"/>
                </a:solidFill>
              </a:rPr>
              <a:t>рыночные</a:t>
            </a:r>
            <a:r>
              <a:rPr lang="ru-RU" sz="2800" dirty="0" smtClean="0">
                <a:solidFill>
                  <a:srgbClr val="0070C0"/>
                </a:solidFill>
              </a:rPr>
              <a:t> условия поставок с обязательным и </a:t>
            </a:r>
            <a:r>
              <a:rPr lang="ru-RU" sz="2800" u="sng" dirty="0" smtClean="0">
                <a:solidFill>
                  <a:srgbClr val="0070C0"/>
                </a:solidFill>
              </a:rPr>
              <a:t>полным удовлетворением </a:t>
            </a:r>
            <a:r>
              <a:rPr lang="ru-RU" sz="2800" dirty="0" smtClean="0">
                <a:solidFill>
                  <a:srgbClr val="0070C0"/>
                </a:solidFill>
              </a:rPr>
              <a:t>потребности при равноправности факторов ОБЪЕМ = ЦЕНА = </a:t>
            </a:r>
          </a:p>
          <a:p>
            <a:r>
              <a:rPr lang="ru-RU" sz="2800" dirty="0" smtClean="0">
                <a:solidFill>
                  <a:srgbClr val="0070C0"/>
                </a:solidFill>
              </a:rPr>
              <a:t>КАЧЕСТВО = РАЦИОНАЛЬНОСТЬ = ЭФФЕКТИВНОСТЬ </a:t>
            </a:r>
            <a:endParaRPr lang="ru-RU" sz="28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52460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0070C0"/>
                </a:solidFill>
              </a:rPr>
              <a:t>Перечни утверждаемых балансов</a:t>
            </a:r>
            <a:br>
              <a:rPr lang="ru-RU" dirty="0" smtClean="0">
                <a:solidFill>
                  <a:srgbClr val="0070C0"/>
                </a:solidFill>
              </a:rPr>
            </a:br>
            <a:r>
              <a:rPr lang="ru-RU" dirty="0" smtClean="0">
                <a:solidFill>
                  <a:srgbClr val="0070C0"/>
                </a:solidFill>
              </a:rPr>
              <a:t>- стратегические – (1 из 2)</a:t>
            </a:r>
            <a:endParaRPr lang="ru-RU" dirty="0">
              <a:solidFill>
                <a:srgbClr val="0070C0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44260162"/>
              </p:ext>
            </p:extLst>
          </p:nvPr>
        </p:nvGraphicFramePr>
        <p:xfrm>
          <a:off x="467544" y="1196752"/>
          <a:ext cx="8352928" cy="504056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538360"/>
                <a:gridCol w="2084031"/>
                <a:gridCol w="3730537"/>
              </a:tblGrid>
              <a:tr h="50965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spc="-30" dirty="0">
                          <a:effectLst/>
                        </a:rPr>
                        <a:t>Наименование укрупненных </a:t>
                      </a:r>
                      <a:br>
                        <a:rPr lang="ru-RU" sz="1400" spc="-30" dirty="0">
                          <a:effectLst/>
                        </a:rPr>
                      </a:br>
                      <a:r>
                        <a:rPr lang="ru-RU" sz="1400" spc="-30" dirty="0">
                          <a:effectLst/>
                        </a:rPr>
                        <a:t>материальных балансов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331" marR="3533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spc="-30">
                          <a:effectLst/>
                        </a:rPr>
                        <a:t>Ответственные</a:t>
                      </a:r>
                      <a:endParaRPr lang="ru-RU" sz="140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spc="-30">
                          <a:effectLst/>
                        </a:rPr>
                        <a:t>разработчики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331" marR="3533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spc="-30" dirty="0">
                          <a:effectLst/>
                        </a:rPr>
                        <a:t>Обоснование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331" marR="35331" marT="0" marB="0" anchor="ctr"/>
                </a:tc>
              </a:tr>
              <a:tr h="76448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ru-RU" sz="1400" spc="-30">
                          <a:effectLst/>
                        </a:rPr>
                        <a:t>Баланс ресурсов и потребления </a:t>
                      </a:r>
                      <a:br>
                        <a:rPr lang="ru-RU" sz="1400" spc="-30">
                          <a:effectLst/>
                        </a:rPr>
                      </a:br>
                      <a:r>
                        <a:rPr lang="ru-RU" sz="1400" spc="-30">
                          <a:effectLst/>
                        </a:rPr>
                        <a:t>нефти и газового конденсата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331" marR="3533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ru-RU" sz="1400" spc="-30">
                          <a:effectLst/>
                        </a:rPr>
                        <a:t>Министерство экономики,</a:t>
                      </a:r>
                      <a:br>
                        <a:rPr lang="ru-RU" sz="1400" spc="-30">
                          <a:effectLst/>
                        </a:rPr>
                      </a:br>
                      <a:r>
                        <a:rPr lang="ru-RU" sz="1400" spc="-30">
                          <a:effectLst/>
                        </a:rPr>
                        <a:t>АО «Узбекнефтегаз», Министерство финансов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331" marR="35331" marT="0" marB="0" anchor="ctr"/>
                </a:tc>
                <a:tc rowSpan="5">
                  <a:txBody>
                    <a:bodyPr/>
                    <a:lstStyle/>
                    <a:p>
                      <a:pPr indent="171450" algn="just">
                        <a:lnSpc>
                          <a:spcPct val="107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uz-Cyrl-UZ" sz="1400" spc="-30" dirty="0">
                          <a:effectLst/>
                        </a:rPr>
                        <a:t>Утверждение необходимо по следующим причинам:</a:t>
                      </a:r>
                      <a:endParaRPr lang="ru-RU" sz="1400" dirty="0">
                        <a:effectLst/>
                      </a:endParaRPr>
                    </a:p>
                    <a:p>
                      <a:pPr indent="171450" algn="just">
                        <a:lnSpc>
                          <a:spcPct val="107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uz-Cyrl-UZ" sz="1400" spc="-30" dirty="0">
                          <a:effectLst/>
                        </a:rPr>
                        <a:t>- ограниченность местных ресурсов, что приводит к импорту сырья для удовлетворения потребности;</a:t>
                      </a:r>
                      <a:endParaRPr lang="ru-RU" sz="1400" dirty="0">
                        <a:effectLst/>
                      </a:endParaRPr>
                    </a:p>
                    <a:p>
                      <a:pPr indent="171450" algn="just">
                        <a:lnSpc>
                          <a:spcPct val="107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uz-Cyrl-UZ" sz="1400" spc="-30" dirty="0">
                          <a:effectLst/>
                        </a:rPr>
                        <a:t>- преждевременности полного внедрения рыночных механизмов удовлетворения потребности ввиду наличия прямых потребителей (бюджет, стратегические предприятия, государственные программы развития);</a:t>
                      </a:r>
                      <a:endParaRPr lang="ru-RU" sz="1400" dirty="0">
                        <a:effectLst/>
                      </a:endParaRPr>
                    </a:p>
                    <a:p>
                      <a:pPr indent="171450" algn="just">
                        <a:lnSpc>
                          <a:spcPct val="107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uz-Cyrl-UZ" sz="1400" spc="-30" dirty="0">
                          <a:effectLst/>
                        </a:rPr>
                        <a:t>- балансы носят социальный характер (приоритетность удовлетворения нужд населения</a:t>
                      </a:r>
                      <a:r>
                        <a:rPr lang="ru-RU" sz="1400" spc="-30" dirty="0">
                          <a:effectLst/>
                        </a:rPr>
                        <a:t> с учетом </a:t>
                      </a:r>
                      <a:r>
                        <a:rPr lang="uz-Cyrl-UZ" sz="1400" spc="-30" dirty="0">
                          <a:effectLst/>
                        </a:rPr>
                        <a:t>поэтапного сокращения поставок природного газа);</a:t>
                      </a:r>
                      <a:endParaRPr lang="ru-RU" sz="1400" dirty="0">
                        <a:effectLst/>
                      </a:endParaRPr>
                    </a:p>
                    <a:p>
                      <a:pPr indent="171450" algn="just">
                        <a:lnSpc>
                          <a:spcPct val="107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uz-Cyrl-UZ" sz="1400" spc="-30" dirty="0">
                          <a:effectLst/>
                        </a:rPr>
                        <a:t>- наличие экспортных обязательств.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331" marR="35331" marT="0" marB="0"/>
                </a:tc>
              </a:tr>
              <a:tr h="101931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200"/>
                        </a:spcAft>
                      </a:pPr>
                      <a:r>
                        <a:rPr lang="ru-RU" sz="1400" spc="-30">
                          <a:effectLst/>
                        </a:rPr>
                        <a:t>Баланс ресурсов и потребления сырья потребления на переработку для производства нефтепродуктов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331" marR="3533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ru-RU" sz="1400" spc="-30" dirty="0">
                          <a:effectLst/>
                        </a:rPr>
                        <a:t>Министерство экономики,</a:t>
                      </a:r>
                      <a:br>
                        <a:rPr lang="ru-RU" sz="1400" spc="-30" dirty="0">
                          <a:effectLst/>
                        </a:rPr>
                      </a:br>
                      <a:r>
                        <a:rPr lang="ru-RU" sz="1400" spc="-30" dirty="0">
                          <a:effectLst/>
                        </a:rPr>
                        <a:t>АО «Узбекнефтегаз», Министерство финансов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331" marR="35331" marT="0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6448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200"/>
                        </a:spcAft>
                      </a:pPr>
                      <a:r>
                        <a:rPr lang="ru-RU" sz="1400" spc="-30">
                          <a:effectLst/>
                        </a:rPr>
                        <a:t>Баланс ресурсов и потребления нефтепродуктов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331" marR="3533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ru-RU" sz="1400" spc="-30">
                          <a:effectLst/>
                        </a:rPr>
                        <a:t>Министерство экономики,</a:t>
                      </a:r>
                      <a:br>
                        <a:rPr lang="ru-RU" sz="1400" spc="-30">
                          <a:effectLst/>
                        </a:rPr>
                      </a:br>
                      <a:r>
                        <a:rPr lang="ru-RU" sz="1400" spc="-30">
                          <a:effectLst/>
                        </a:rPr>
                        <a:t>АО «Узбекнефтегаз», Министерство финансов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331" marR="35331" marT="0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0965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200"/>
                        </a:spcAft>
                      </a:pPr>
                      <a:r>
                        <a:rPr lang="ru-RU" sz="1400" spc="-30">
                          <a:effectLst/>
                        </a:rPr>
                        <a:t>Баланс ресурсов и потребления природного газа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331" marR="3533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ru-RU" sz="1400" spc="-30">
                          <a:effectLst/>
                        </a:rPr>
                        <a:t>Министерство экономики,</a:t>
                      </a:r>
                      <a:br>
                        <a:rPr lang="ru-RU" sz="1400" spc="-30">
                          <a:effectLst/>
                        </a:rPr>
                      </a:br>
                      <a:r>
                        <a:rPr lang="ru-RU" sz="1400" spc="-30">
                          <a:effectLst/>
                        </a:rPr>
                        <a:t>АО «Узбекнефтегаз»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331" marR="35331" marT="0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47296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ru-RU" sz="1400" spc="-30">
                          <a:effectLst/>
                        </a:rPr>
                        <a:t>Баланс производства и потребления </a:t>
                      </a:r>
                      <a:br>
                        <a:rPr lang="ru-RU" sz="1400" spc="-30">
                          <a:effectLst/>
                        </a:rPr>
                      </a:br>
                      <a:r>
                        <a:rPr lang="ru-RU" sz="1400" spc="-30">
                          <a:effectLst/>
                        </a:rPr>
                        <a:t>газа сжиженного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331" marR="3533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ru-RU" sz="1400" spc="-30" dirty="0">
                          <a:effectLst/>
                        </a:rPr>
                        <a:t>Министерство экономики,</a:t>
                      </a:r>
                      <a:br>
                        <a:rPr lang="ru-RU" sz="1400" spc="-30" dirty="0">
                          <a:effectLst/>
                        </a:rPr>
                      </a:br>
                      <a:r>
                        <a:rPr lang="ru-RU" sz="1400" spc="-30" dirty="0">
                          <a:effectLst/>
                        </a:rPr>
                        <a:t>АО «Узбекнефтегаз»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331" marR="35331" marT="0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03534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0070C0"/>
                </a:solidFill>
              </a:rPr>
              <a:t>Перечни утверждаемых балансов</a:t>
            </a:r>
            <a:br>
              <a:rPr lang="ru-RU" dirty="0" smtClean="0">
                <a:solidFill>
                  <a:srgbClr val="0070C0"/>
                </a:solidFill>
              </a:rPr>
            </a:br>
            <a:r>
              <a:rPr lang="ru-RU" dirty="0" smtClean="0">
                <a:solidFill>
                  <a:srgbClr val="0070C0"/>
                </a:solidFill>
              </a:rPr>
              <a:t>- стратегические – (2 из 2)</a:t>
            </a:r>
            <a:endParaRPr lang="ru-RU" dirty="0">
              <a:solidFill>
                <a:srgbClr val="0070C0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73449920"/>
              </p:ext>
            </p:extLst>
          </p:nvPr>
        </p:nvGraphicFramePr>
        <p:xfrm>
          <a:off x="467544" y="1196752"/>
          <a:ext cx="8496945" cy="499713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582125"/>
                <a:gridCol w="2119963"/>
                <a:gridCol w="3794857"/>
              </a:tblGrid>
              <a:tr h="24344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spc="-30" dirty="0">
                          <a:effectLst/>
                        </a:rPr>
                        <a:t>Наименование укрупненных </a:t>
                      </a:r>
                      <a:br>
                        <a:rPr lang="ru-RU" sz="1400" spc="-30" dirty="0">
                          <a:effectLst/>
                        </a:rPr>
                      </a:br>
                      <a:r>
                        <a:rPr lang="ru-RU" sz="1400" spc="-30" dirty="0">
                          <a:effectLst/>
                        </a:rPr>
                        <a:t>материальных балансов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331" marR="3533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spc="-30">
                          <a:effectLst/>
                        </a:rPr>
                        <a:t>Ответственные</a:t>
                      </a:r>
                      <a:endParaRPr lang="ru-RU" sz="140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spc="-30">
                          <a:effectLst/>
                        </a:rPr>
                        <a:t>разработчики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331" marR="3533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spc="-30" dirty="0">
                          <a:effectLst/>
                        </a:rPr>
                        <a:t>Обоснование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331" marR="35331" marT="0" marB="0" anchor="ctr"/>
                </a:tc>
              </a:tr>
              <a:tr h="75569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200"/>
                        </a:spcAft>
                      </a:pPr>
                      <a:r>
                        <a:rPr lang="ru-RU" sz="1400" spc="-30" dirty="0">
                          <a:effectLst/>
                        </a:rPr>
                        <a:t>Баланс использования продовольственной пшеницы из </a:t>
                      </a:r>
                      <a:r>
                        <a:rPr lang="ru-RU" sz="1400" spc="-30" dirty="0" err="1">
                          <a:effectLst/>
                        </a:rPr>
                        <a:t>госресурсов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331" marR="3533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ru-RU" sz="1400" spc="-30" dirty="0">
                          <a:effectLst/>
                        </a:rPr>
                        <a:t>Министерство экономики,</a:t>
                      </a:r>
                      <a:br>
                        <a:rPr lang="ru-RU" sz="1400" spc="-30" dirty="0">
                          <a:effectLst/>
                        </a:rPr>
                      </a:br>
                      <a:r>
                        <a:rPr lang="ru-RU" sz="1400" spc="-30" dirty="0">
                          <a:effectLst/>
                        </a:rPr>
                        <a:t>АК «</a:t>
                      </a:r>
                      <a:r>
                        <a:rPr lang="ru-RU" sz="1400" spc="-30" dirty="0" err="1">
                          <a:effectLst/>
                        </a:rPr>
                        <a:t>Уздонмахсулот</a:t>
                      </a:r>
                      <a:r>
                        <a:rPr lang="ru-RU" sz="1400" spc="-30" dirty="0">
                          <a:effectLst/>
                        </a:rPr>
                        <a:t>»,</a:t>
                      </a:r>
                      <a:br>
                        <a:rPr lang="ru-RU" sz="1400" spc="-30" dirty="0">
                          <a:effectLst/>
                        </a:rPr>
                      </a:br>
                      <a:r>
                        <a:rPr lang="ru-RU" sz="1400" spc="-30" dirty="0">
                          <a:effectLst/>
                        </a:rPr>
                        <a:t>Государственная хлебная </a:t>
                      </a:r>
                      <a:r>
                        <a:rPr lang="ru-RU" sz="1400" spc="-30" dirty="0" smtClean="0">
                          <a:effectLst/>
                        </a:rPr>
                        <a:t>инспекция, Госкомстат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331" marR="35331" marT="0" marB="0"/>
                </a:tc>
                <a:tc>
                  <a:txBody>
                    <a:bodyPr/>
                    <a:lstStyle/>
                    <a:p>
                      <a:pPr indent="171450" algn="just">
                        <a:lnSpc>
                          <a:spcPct val="107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ru-RU" sz="1400" spc="-30" dirty="0" smtClean="0">
                          <a:effectLst/>
                        </a:rPr>
                        <a:t>В </a:t>
                      </a:r>
                      <a:r>
                        <a:rPr lang="ru-RU" sz="1400" spc="-30" dirty="0">
                          <a:effectLst/>
                        </a:rPr>
                        <a:t>целях обеспечения продовольственной безопасности страны.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331" marR="35331" marT="0" marB="0"/>
                </a:tc>
              </a:tr>
              <a:tr h="146361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uz-Cyrl-UZ" sz="1400" spc="-30">
                          <a:effectLst/>
                        </a:rPr>
                        <a:t>Баланс производства и потребления электроэнергии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331" marR="3533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ru-RU" sz="1400" spc="-30" dirty="0">
                          <a:effectLst/>
                        </a:rPr>
                        <a:t>Министерство экономики,</a:t>
                      </a:r>
                      <a:br>
                        <a:rPr lang="ru-RU" sz="1400" spc="-30" dirty="0">
                          <a:effectLst/>
                        </a:rPr>
                      </a:br>
                      <a:r>
                        <a:rPr lang="ru-RU" sz="1400" spc="-30" dirty="0">
                          <a:effectLst/>
                        </a:rPr>
                        <a:t>АО «</a:t>
                      </a:r>
                      <a:r>
                        <a:rPr lang="ru-RU" sz="1400" spc="-30" dirty="0" err="1">
                          <a:effectLst/>
                        </a:rPr>
                        <a:t>Узбекэнерго</a:t>
                      </a:r>
                      <a:r>
                        <a:rPr lang="ru-RU" sz="1400" spc="-30" dirty="0">
                          <a:effectLst/>
                        </a:rPr>
                        <a:t>», </a:t>
                      </a:r>
                      <a:br>
                        <a:rPr lang="ru-RU" sz="1400" spc="-30" dirty="0">
                          <a:effectLst/>
                        </a:rPr>
                      </a:br>
                      <a:r>
                        <a:rPr lang="ru-RU" sz="1400" spc="-30" dirty="0">
                          <a:effectLst/>
                        </a:rPr>
                        <a:t>Министерство финансов, АО «</a:t>
                      </a:r>
                      <a:r>
                        <a:rPr lang="ru-RU" sz="1400" spc="-30" dirty="0" err="1">
                          <a:effectLst/>
                        </a:rPr>
                        <a:t>Узбекгидроэнерго</a:t>
                      </a:r>
                      <a:r>
                        <a:rPr lang="ru-RU" sz="1400" spc="-30" dirty="0">
                          <a:effectLst/>
                        </a:rPr>
                        <a:t>», АО «</a:t>
                      </a:r>
                      <a:r>
                        <a:rPr lang="ru-RU" sz="1400" spc="-30" dirty="0" err="1">
                          <a:effectLst/>
                        </a:rPr>
                        <a:t>Узбекуголь</a:t>
                      </a:r>
                      <a:r>
                        <a:rPr lang="ru-RU" sz="1400" spc="-30" dirty="0">
                          <a:effectLst/>
                        </a:rPr>
                        <a:t>», </a:t>
                      </a:r>
                      <a:br>
                        <a:rPr lang="ru-RU" sz="1400" spc="-30" dirty="0">
                          <a:effectLst/>
                        </a:rPr>
                      </a:br>
                      <a:r>
                        <a:rPr lang="ru-RU" sz="1400" spc="-30" dirty="0">
                          <a:effectLst/>
                        </a:rPr>
                        <a:t>ГИ «Узгосэнергонадзор»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331" marR="35331" marT="0" marB="0" anchor="ctr"/>
                </a:tc>
                <a:tc>
                  <a:txBody>
                    <a:bodyPr/>
                    <a:lstStyle/>
                    <a:p>
                      <a:pPr indent="171450" algn="just">
                        <a:lnSpc>
                          <a:spcPct val="107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ru-RU" sz="1400" spc="-30" dirty="0" smtClean="0">
                          <a:effectLst/>
                        </a:rPr>
                        <a:t>-</a:t>
                      </a:r>
                      <a:r>
                        <a:rPr lang="ru-RU" sz="1400" spc="-30" dirty="0">
                          <a:effectLst/>
                        </a:rPr>
                        <a:t> преждевременности полного внедрения рыночных механизмов удовлетворения потребности ввиду наличия прямых потребителей (бюджет, стратегические предприятия, государственные программы развития), а также значительных объемов технологических и коммерческих потерь;</a:t>
                      </a:r>
                      <a:endParaRPr lang="ru-RU" sz="1400" dirty="0">
                        <a:effectLst/>
                      </a:endParaRPr>
                    </a:p>
                    <a:p>
                      <a:pPr indent="171450" algn="just">
                        <a:lnSpc>
                          <a:spcPct val="107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ru-RU" sz="1400" spc="-30" dirty="0">
                          <a:effectLst/>
                        </a:rPr>
                        <a:t>- </a:t>
                      </a:r>
                      <a:r>
                        <a:rPr lang="ru-RU" sz="1400" spc="-30" dirty="0" smtClean="0">
                          <a:effectLst/>
                        </a:rPr>
                        <a:t>носят </a:t>
                      </a:r>
                      <a:r>
                        <a:rPr lang="ru-RU" sz="1400" spc="-30" dirty="0">
                          <a:effectLst/>
                        </a:rPr>
                        <a:t>социальный характер (приоритетность удовлетворения нужд населения);</a:t>
                      </a:r>
                      <a:endParaRPr lang="ru-RU" sz="1400" dirty="0">
                        <a:effectLst/>
                      </a:endParaRPr>
                    </a:p>
                    <a:p>
                      <a:pPr indent="171450" algn="just">
                        <a:lnSpc>
                          <a:spcPct val="107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ru-RU" sz="1400" spc="-30" dirty="0">
                          <a:effectLst/>
                        </a:rPr>
                        <a:t>- расширение практики импорта и обязательства по экспорту.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331" marR="35331" marT="0" marB="0"/>
                </a:tc>
              </a:tr>
              <a:tr h="53978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ru-RU" sz="1400" spc="-30">
                          <a:effectLst/>
                        </a:rPr>
                        <a:t>Баланс производства и потребления угля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331" marR="3533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ru-RU" sz="1400" spc="-30">
                          <a:effectLst/>
                        </a:rPr>
                        <a:t>Министерство экономики,</a:t>
                      </a:r>
                      <a:br>
                        <a:rPr lang="ru-RU" sz="1400" spc="-30">
                          <a:effectLst/>
                        </a:rPr>
                      </a:br>
                      <a:r>
                        <a:rPr lang="ru-RU" sz="1400" spc="-30">
                          <a:effectLst/>
                        </a:rPr>
                        <a:t>АО «Узбекуголь»,</a:t>
                      </a:r>
                      <a:br>
                        <a:rPr lang="ru-RU" sz="1400" spc="-30">
                          <a:effectLst/>
                        </a:rPr>
                      </a:br>
                      <a:r>
                        <a:rPr lang="ru-RU" sz="1400" spc="-30">
                          <a:effectLst/>
                        </a:rPr>
                        <a:t>АО «Узбекэнерго», Министерство финансов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331" marR="35331" marT="0" marB="0" anchor="ctr"/>
                </a:tc>
                <a:tc>
                  <a:txBody>
                    <a:bodyPr/>
                    <a:lstStyle/>
                    <a:p>
                      <a:pPr indent="171450" algn="just">
                        <a:lnSpc>
                          <a:spcPct val="107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ru-RU" sz="1400" spc="-30" dirty="0" smtClean="0">
                          <a:effectLst/>
                        </a:rPr>
                        <a:t>Социальная направленность (</a:t>
                      </a:r>
                      <a:r>
                        <a:rPr lang="ru-RU" sz="1400" spc="-30" dirty="0">
                          <a:effectLst/>
                        </a:rPr>
                        <a:t>приоритетность удовлетворения нужд населения) с учетом поэтапного сокращения поставок природного газа.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331" marR="35331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79828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0070C0"/>
                </a:solidFill>
              </a:rPr>
              <a:t>Перечни утверждаемых балансов</a:t>
            </a:r>
            <a:br>
              <a:rPr lang="ru-RU" dirty="0" smtClean="0">
                <a:solidFill>
                  <a:srgbClr val="0070C0"/>
                </a:solidFill>
              </a:rPr>
            </a:br>
            <a:r>
              <a:rPr lang="ru-RU" dirty="0" smtClean="0">
                <a:solidFill>
                  <a:srgbClr val="0070C0"/>
                </a:solidFill>
              </a:rPr>
              <a:t>- межотраслевые – (1 из 3)</a:t>
            </a:r>
            <a:endParaRPr lang="ru-RU" dirty="0">
              <a:solidFill>
                <a:srgbClr val="0070C0"/>
              </a:solidFill>
            </a:endParaRP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8875589"/>
              </p:ext>
            </p:extLst>
          </p:nvPr>
        </p:nvGraphicFramePr>
        <p:xfrm>
          <a:off x="395536" y="1196752"/>
          <a:ext cx="8496944" cy="512381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566615"/>
                <a:gridCol w="2130138"/>
                <a:gridCol w="3800191"/>
              </a:tblGrid>
              <a:tr h="18798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spc="-30" dirty="0">
                          <a:effectLst/>
                        </a:rPr>
                        <a:t>Наименование укрупненных </a:t>
                      </a:r>
                      <a:br>
                        <a:rPr lang="ru-RU" sz="1400" spc="-30" dirty="0">
                          <a:effectLst/>
                        </a:rPr>
                      </a:br>
                      <a:r>
                        <a:rPr lang="ru-RU" sz="1400" spc="-30" dirty="0">
                          <a:effectLst/>
                        </a:rPr>
                        <a:t>материальных балансов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212" marR="2921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spc="-30">
                          <a:effectLst/>
                        </a:rPr>
                        <a:t>Ответственные</a:t>
                      </a:r>
                      <a:endParaRPr lang="ru-RU" sz="140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spc="-30">
                          <a:effectLst/>
                        </a:rPr>
                        <a:t>разработчики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212" marR="2921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spc="-30" dirty="0">
                          <a:effectLst/>
                        </a:rPr>
                        <a:t>Обоснование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212" marR="29212" marT="0" marB="0" anchor="ctr"/>
                </a:tc>
              </a:tr>
              <a:tr h="62680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200"/>
                        </a:spcAft>
                      </a:pPr>
                      <a:r>
                        <a:rPr lang="ru-RU" sz="1400" spc="-30">
                          <a:effectLst/>
                        </a:rPr>
                        <a:t>Баланс производства и потребления минеральных удобрений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212" marR="2921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ru-RU" sz="1400" spc="-30">
                          <a:effectLst/>
                        </a:rPr>
                        <a:t>Министерство экономики,</a:t>
                      </a:r>
                      <a:br>
                        <a:rPr lang="ru-RU" sz="1400" spc="-30">
                          <a:effectLst/>
                        </a:rPr>
                      </a:br>
                      <a:r>
                        <a:rPr lang="ru-RU" sz="1400" spc="-30">
                          <a:effectLst/>
                        </a:rPr>
                        <a:t>АО «Узкимесаноат», </a:t>
                      </a:r>
                      <a:br>
                        <a:rPr lang="ru-RU" sz="1400" spc="-30">
                          <a:effectLst/>
                        </a:rPr>
                      </a:br>
                      <a:r>
                        <a:rPr lang="ru-RU" sz="1400" spc="-30">
                          <a:effectLst/>
                        </a:rPr>
                        <a:t>Министерство сельского хозяйства, Министерство финансов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212" marR="29212" marT="0" marB="0" anchor="ctr"/>
                </a:tc>
                <a:tc>
                  <a:txBody>
                    <a:bodyPr/>
                    <a:lstStyle/>
                    <a:p>
                      <a:pPr indent="177165" algn="just">
                        <a:lnSpc>
                          <a:spcPct val="107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ru-RU" sz="1400" spc="-30">
                          <a:effectLst/>
                        </a:rPr>
                        <a:t>Утверждение необходимо, с учётом наличия возрастающей потребности на минеральные удобрения, как на внутреннем, так и на внешнем рынках. </a:t>
                      </a:r>
                      <a:endParaRPr lang="ru-RU" sz="1400">
                        <a:effectLst/>
                      </a:endParaRPr>
                    </a:p>
                    <a:p>
                      <a:pPr indent="177165" algn="just">
                        <a:lnSpc>
                          <a:spcPct val="107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ru-RU" sz="1400" spc="-30">
                          <a:effectLst/>
                        </a:rPr>
                        <a:t>За I квартал т.г. прогноз  реализации минеральных удобрений через биржевые торги выполнен на 108,0%, экспорт -104,5%. 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212" marR="29212" marT="0" marB="0"/>
                </a:tc>
              </a:tr>
              <a:tr h="58352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200"/>
                        </a:spcAft>
                      </a:pPr>
                      <a:r>
                        <a:rPr lang="ru-RU" sz="1400" spc="-30">
                          <a:effectLst/>
                        </a:rPr>
                        <a:t>Баланс производства и поставки </a:t>
                      </a:r>
                      <a:br>
                        <a:rPr lang="ru-RU" sz="1400" spc="-30">
                          <a:effectLst/>
                        </a:rPr>
                      </a:br>
                      <a:r>
                        <a:rPr lang="ru-RU" sz="1400" spc="-30">
                          <a:effectLst/>
                        </a:rPr>
                        <a:t>хлопка-волокна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212" marR="2921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ru-RU" sz="1400" spc="-30" dirty="0">
                          <a:effectLst/>
                        </a:rPr>
                        <a:t>Министерство экономики,</a:t>
                      </a:r>
                      <a:br>
                        <a:rPr lang="ru-RU" sz="1400" spc="-30" dirty="0">
                          <a:effectLst/>
                        </a:rPr>
                      </a:br>
                      <a:r>
                        <a:rPr lang="ru-RU" sz="1400" spc="-30" dirty="0">
                          <a:effectLst/>
                        </a:rPr>
                        <a:t>АО «</a:t>
                      </a:r>
                      <a:r>
                        <a:rPr lang="ru-RU" sz="1400" spc="-30" dirty="0" err="1">
                          <a:effectLst/>
                        </a:rPr>
                        <a:t>Узпахтасаноат</a:t>
                      </a:r>
                      <a:r>
                        <a:rPr lang="ru-RU" sz="1400" spc="-30" dirty="0">
                          <a:effectLst/>
                        </a:rPr>
                        <a:t>», Узбекский центр сертификации хлопкового волокна «</a:t>
                      </a:r>
                      <a:r>
                        <a:rPr lang="ru-RU" sz="1400" spc="-30" dirty="0" err="1">
                          <a:effectLst/>
                        </a:rPr>
                        <a:t>Сифат</a:t>
                      </a:r>
                      <a:r>
                        <a:rPr lang="ru-RU" sz="1400" spc="-30" dirty="0">
                          <a:effectLst/>
                        </a:rPr>
                        <a:t>», </a:t>
                      </a:r>
                      <a:r>
                        <a:rPr lang="ru-RU" sz="1400" spc="-30" dirty="0" smtClean="0">
                          <a:effectLst/>
                        </a:rPr>
                        <a:t>Госкомстат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212" marR="29212" marT="0" marB="0" anchor="ctr"/>
                </a:tc>
                <a:tc>
                  <a:txBody>
                    <a:bodyPr/>
                    <a:lstStyle/>
                    <a:p>
                      <a:pPr indent="177165" algn="just">
                        <a:lnSpc>
                          <a:spcPct val="107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ru-RU" sz="1400" spc="-30" dirty="0">
                          <a:effectLst/>
                        </a:rPr>
                        <a:t>Утверждение необходимо, в целях первоочередной обеспечения местных текстильных предприятий хлопковым волокнам. 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212" marR="29212" marT="0" marB="0"/>
                </a:tc>
              </a:tr>
              <a:tr h="58352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ru-RU" sz="1400" spc="-30">
                          <a:effectLst/>
                        </a:rPr>
                        <a:t>Баланс производства и потребления проката черных металлов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212" marR="2921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ru-RU" sz="1400" spc="-30">
                          <a:effectLst/>
                        </a:rPr>
                        <a:t>Министерство экономики,</a:t>
                      </a:r>
                      <a:br>
                        <a:rPr lang="ru-RU" sz="1400" spc="-30">
                          <a:effectLst/>
                        </a:rPr>
                      </a:br>
                      <a:r>
                        <a:rPr lang="ru-RU" sz="1400" spc="-30">
                          <a:effectLst/>
                        </a:rPr>
                        <a:t>АО «Узметкомбинат», </a:t>
                      </a:r>
                      <a:br>
                        <a:rPr lang="ru-RU" sz="1400" spc="-30">
                          <a:effectLst/>
                        </a:rPr>
                      </a:br>
                      <a:r>
                        <a:rPr lang="ru-RU" sz="1400" spc="-30">
                          <a:effectLst/>
                        </a:rPr>
                        <a:t>Министерство финансов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212" marR="29212" marT="0" marB="0" anchor="ctr"/>
                </a:tc>
                <a:tc>
                  <a:txBody>
                    <a:bodyPr/>
                    <a:lstStyle/>
                    <a:p>
                      <a:pPr indent="177165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spc="-30" dirty="0">
                          <a:effectLst/>
                        </a:rPr>
                        <a:t>Предлагается с 1 января 2019 года утвердить распоряжением Кабинета Министров, </a:t>
                      </a:r>
                      <a:r>
                        <a:rPr lang="uz-Cyrl-UZ" sz="1400" spc="-30" dirty="0">
                          <a:effectLst/>
                        </a:rPr>
                        <a:t>по следующим причинам:</a:t>
                      </a:r>
                      <a:endParaRPr lang="ru-RU" sz="1400" dirty="0">
                        <a:effectLst/>
                      </a:endParaRPr>
                    </a:p>
                    <a:p>
                      <a:pPr indent="17145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z-Cyrl-UZ" sz="1400" spc="-30" dirty="0">
                          <a:effectLst/>
                        </a:rPr>
                        <a:t>ограниченность местных ресурсов, что приводит к импорту сырья для удовлетворения потребности;</a:t>
                      </a:r>
                      <a:endParaRPr lang="ru-RU" sz="1400" dirty="0">
                        <a:effectLst/>
                      </a:endParaRPr>
                    </a:p>
                    <a:p>
                      <a:pPr indent="177165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spc="-30" dirty="0">
                          <a:effectLst/>
                        </a:rPr>
                        <a:t>в целях определения объема выставления металлопроката на биржевые торги. 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212" marR="29212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1672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0070C0"/>
                </a:solidFill>
              </a:rPr>
              <a:t>Перечни утверждаемых балансов</a:t>
            </a:r>
            <a:br>
              <a:rPr lang="ru-RU" dirty="0" smtClean="0">
                <a:solidFill>
                  <a:srgbClr val="0070C0"/>
                </a:solidFill>
              </a:rPr>
            </a:br>
            <a:r>
              <a:rPr lang="ru-RU" dirty="0" smtClean="0">
                <a:solidFill>
                  <a:srgbClr val="0070C0"/>
                </a:solidFill>
              </a:rPr>
              <a:t>- межотраслевые – (2 из 3)</a:t>
            </a:r>
            <a:endParaRPr lang="ru-RU" dirty="0">
              <a:solidFill>
                <a:srgbClr val="0070C0"/>
              </a:solidFill>
            </a:endParaRP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10950926"/>
              </p:ext>
            </p:extLst>
          </p:nvPr>
        </p:nvGraphicFramePr>
        <p:xfrm>
          <a:off x="395536" y="1196752"/>
          <a:ext cx="8496944" cy="489553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566615"/>
                <a:gridCol w="2130138"/>
                <a:gridCol w="3800191"/>
              </a:tblGrid>
              <a:tr h="18798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spc="-30" dirty="0">
                          <a:effectLst/>
                        </a:rPr>
                        <a:t>Наименование укрупненных </a:t>
                      </a:r>
                      <a:br>
                        <a:rPr lang="ru-RU" sz="1400" spc="-30" dirty="0">
                          <a:effectLst/>
                        </a:rPr>
                      </a:br>
                      <a:r>
                        <a:rPr lang="ru-RU" sz="1400" spc="-30" dirty="0">
                          <a:effectLst/>
                        </a:rPr>
                        <a:t>материальных балансов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212" marR="2921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spc="-30">
                          <a:effectLst/>
                        </a:rPr>
                        <a:t>Ответственные</a:t>
                      </a:r>
                      <a:endParaRPr lang="ru-RU" sz="140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spc="-30">
                          <a:effectLst/>
                        </a:rPr>
                        <a:t>разработчики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212" marR="2921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spc="-30" dirty="0">
                          <a:effectLst/>
                        </a:rPr>
                        <a:t>Обоснование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212" marR="29212" marT="0" marB="0" anchor="ctr"/>
                </a:tc>
              </a:tr>
              <a:tr h="112697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ru-RU" sz="1400" spc="-30" dirty="0">
                          <a:effectLst/>
                        </a:rPr>
                        <a:t>Баланс производства и потребления цемента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212" marR="2921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ru-RU" sz="1400" spc="-30">
                          <a:effectLst/>
                        </a:rPr>
                        <a:t>Министерство экономики,</a:t>
                      </a:r>
                      <a:br>
                        <a:rPr lang="ru-RU" sz="1400" spc="-30">
                          <a:effectLst/>
                        </a:rPr>
                      </a:br>
                      <a:r>
                        <a:rPr lang="ru-RU" sz="1400" spc="-30">
                          <a:effectLst/>
                        </a:rPr>
                        <a:t>АО «Узстройматериалы»,</a:t>
                      </a:r>
                      <a:br>
                        <a:rPr lang="ru-RU" sz="1400" spc="-30">
                          <a:effectLst/>
                        </a:rPr>
                      </a:br>
                      <a:r>
                        <a:rPr lang="ru-RU" sz="1400" spc="-30">
                          <a:effectLst/>
                        </a:rPr>
                        <a:t>АО «Алмалыкский ГМК»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212" marR="29212" marT="0" marB="0" anchor="ctr"/>
                </a:tc>
                <a:tc>
                  <a:txBody>
                    <a:bodyPr/>
                    <a:lstStyle/>
                    <a:p>
                      <a:pPr indent="177165" algn="just">
                        <a:lnSpc>
                          <a:spcPct val="107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ru-RU" sz="1400" spc="-30" dirty="0">
                          <a:effectLst/>
                        </a:rPr>
                        <a:t>В период 2018-2020 годы предусмотрено ввод в эксплуатацию 13 новых предприятий (в Республике Каракалпакстан-2, Сурхандарьинской-2, Самаркандской-1, Навоийской-2, Наманганской-2, Андижанской-2, Ферганской-2 областях) по производству цемента общей проектной мощностью 7,1 млн.тонн (действующая мощность 9,1 млн.тонн). </a:t>
                      </a:r>
                      <a:endParaRPr lang="ru-RU" sz="1400" dirty="0">
                        <a:effectLst/>
                      </a:endParaRPr>
                    </a:p>
                    <a:p>
                      <a:pPr indent="177165" algn="just">
                        <a:lnSpc>
                          <a:spcPct val="107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ru-RU" sz="1400" spc="-30" dirty="0">
                          <a:effectLst/>
                        </a:rPr>
                        <a:t>В связи с значительным увеличением мощностей по производству цемента в 2020 году, а также удовлетворением потребности республики в цементе предлагается начиная с 1 января 2021 года перейти на расчетный баланс.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212" marR="29212" marT="0" marB="0"/>
                </a:tc>
              </a:tr>
              <a:tr h="50016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200"/>
                        </a:spcAft>
                      </a:pPr>
                      <a:r>
                        <a:rPr lang="ru-RU" sz="1400" spc="-30">
                          <a:effectLst/>
                        </a:rPr>
                        <a:t>Баланс производства и потребления масла растительного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212" marR="2921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ru-RU" sz="1400" spc="-30">
                          <a:effectLst/>
                        </a:rPr>
                        <a:t>Министерство экономики,</a:t>
                      </a:r>
                      <a:br>
                        <a:rPr lang="ru-RU" sz="1400" spc="-30">
                          <a:effectLst/>
                        </a:rPr>
                      </a:br>
                      <a:r>
                        <a:rPr lang="ru-RU" sz="1400" spc="-30">
                          <a:effectLst/>
                        </a:rPr>
                        <a:t>АО «Узпахта</a:t>
                      </a:r>
                      <a:r>
                        <a:rPr lang="uz-Cyrl-UZ" sz="1400" spc="-30">
                          <a:effectLst/>
                        </a:rPr>
                        <a:t>ёг</a:t>
                      </a:r>
                      <a:r>
                        <a:rPr lang="ru-RU" sz="1400" spc="-30">
                          <a:effectLst/>
                        </a:rPr>
                        <a:t>»,</a:t>
                      </a:r>
                      <a:br>
                        <a:rPr lang="ru-RU" sz="1400" spc="-30">
                          <a:effectLst/>
                        </a:rPr>
                      </a:br>
                      <a:r>
                        <a:rPr lang="ru-RU" sz="1400" spc="-30">
                          <a:effectLst/>
                        </a:rPr>
                        <a:t>АО «Узпахтасаноат»,</a:t>
                      </a:r>
                      <a:br>
                        <a:rPr lang="ru-RU" sz="1400" spc="-30">
                          <a:effectLst/>
                        </a:rPr>
                      </a:br>
                      <a:r>
                        <a:rPr lang="ru-RU" sz="1400" spc="-30">
                          <a:effectLst/>
                        </a:rPr>
                        <a:t>Узбекский центр </a:t>
                      </a:r>
                      <a:br>
                        <a:rPr lang="ru-RU" sz="1400" spc="-30">
                          <a:effectLst/>
                        </a:rPr>
                      </a:br>
                      <a:r>
                        <a:rPr lang="ru-RU" sz="1400" spc="-30">
                          <a:effectLst/>
                        </a:rPr>
                        <a:t>сертификации хлопкового волокна «Сифат»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212" marR="29212" marT="0" marB="0" anchor="ctr"/>
                </a:tc>
                <a:tc>
                  <a:txBody>
                    <a:bodyPr/>
                    <a:lstStyle/>
                    <a:p>
                      <a:pPr indent="177165" algn="just">
                        <a:lnSpc>
                          <a:spcPct val="107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ru-RU" sz="1400" spc="-30" dirty="0">
                          <a:effectLst/>
                        </a:rPr>
                        <a:t>Предлагается с 1 января 2019 года утвердить решением коллегии Минэкономики, в целях определения объёма выставления масла растительного на биржевые торги.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212" marR="29212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77657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0070C0"/>
                </a:solidFill>
              </a:rPr>
              <a:t>Перечни утверждаемых балансов</a:t>
            </a:r>
            <a:br>
              <a:rPr lang="ru-RU" dirty="0" smtClean="0">
                <a:solidFill>
                  <a:srgbClr val="0070C0"/>
                </a:solidFill>
              </a:rPr>
            </a:br>
            <a:r>
              <a:rPr lang="ru-RU" dirty="0" smtClean="0">
                <a:solidFill>
                  <a:srgbClr val="0070C0"/>
                </a:solidFill>
              </a:rPr>
              <a:t>- межотраслевые – (3 из 3)</a:t>
            </a:r>
            <a:endParaRPr lang="ru-RU" dirty="0">
              <a:solidFill>
                <a:srgbClr val="0070C0"/>
              </a:solidFill>
            </a:endParaRP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25849685"/>
              </p:ext>
            </p:extLst>
          </p:nvPr>
        </p:nvGraphicFramePr>
        <p:xfrm>
          <a:off x="395536" y="1196752"/>
          <a:ext cx="8496944" cy="453650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566615"/>
                <a:gridCol w="2130138"/>
                <a:gridCol w="3800191"/>
              </a:tblGrid>
              <a:tr h="69792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spc="-30" dirty="0">
                          <a:effectLst/>
                        </a:rPr>
                        <a:t>Наименование укрупненных </a:t>
                      </a:r>
                      <a:br>
                        <a:rPr lang="ru-RU" sz="1400" spc="-30" dirty="0">
                          <a:effectLst/>
                        </a:rPr>
                      </a:br>
                      <a:r>
                        <a:rPr lang="ru-RU" sz="1400" spc="-30" dirty="0">
                          <a:effectLst/>
                        </a:rPr>
                        <a:t>материальных балансов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212" marR="2921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spc="-30">
                          <a:effectLst/>
                        </a:rPr>
                        <a:t>Ответственные</a:t>
                      </a:r>
                      <a:endParaRPr lang="ru-RU" sz="140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spc="-30">
                          <a:effectLst/>
                        </a:rPr>
                        <a:t>разработчики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212" marR="2921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spc="-30" dirty="0">
                          <a:effectLst/>
                        </a:rPr>
                        <a:t>Обоснование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212" marR="29212" marT="0" marB="0" anchor="ctr"/>
                </a:tc>
              </a:tr>
              <a:tr h="244273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ru-RU" sz="1400" spc="-30" dirty="0">
                          <a:effectLst/>
                        </a:rPr>
                        <a:t>Баланс производства и потребления медной продукции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212" marR="2921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ru-RU" sz="1400" spc="-30">
                          <a:effectLst/>
                        </a:rPr>
                        <a:t>Министерство экономики,</a:t>
                      </a:r>
                      <a:br>
                        <a:rPr lang="ru-RU" sz="1400" spc="-30">
                          <a:effectLst/>
                        </a:rPr>
                      </a:br>
                      <a:r>
                        <a:rPr lang="ru-RU" sz="1400" spc="-30">
                          <a:effectLst/>
                        </a:rPr>
                        <a:t>АО «Алмалыкский ГМК», </a:t>
                      </a:r>
                      <a:br>
                        <a:rPr lang="ru-RU" sz="1400" spc="-30">
                          <a:effectLst/>
                        </a:rPr>
                      </a:br>
                      <a:r>
                        <a:rPr lang="ru-RU" sz="1400" spc="-30">
                          <a:effectLst/>
                        </a:rPr>
                        <a:t>АО «Ташрангметзавод»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212" marR="29212" marT="0" marB="0" anchor="ctr"/>
                </a:tc>
                <a:tc>
                  <a:txBody>
                    <a:bodyPr/>
                    <a:lstStyle/>
                    <a:p>
                      <a:pPr indent="177165" algn="just">
                        <a:lnSpc>
                          <a:spcPct val="107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ru-RU" sz="1400" spc="-30" dirty="0">
                          <a:effectLst/>
                        </a:rPr>
                        <a:t>Предлагается с 1 января 2019 года утвердить решением коллегии Минэкономики, в целях определения объёма выставления медной продукции на биржевые торги (потребность внутреннего </a:t>
                      </a:r>
                      <a:r>
                        <a:rPr lang="ru-RU" sz="1400" spc="-30" dirty="0" smtClean="0">
                          <a:effectLst/>
                        </a:rPr>
                        <a:t>рынка 62,0 </a:t>
                      </a:r>
                      <a:r>
                        <a:rPr lang="ru-RU" sz="1400" spc="-30" dirty="0" err="1">
                          <a:effectLst/>
                        </a:rPr>
                        <a:t>тыс.тн</a:t>
                      </a:r>
                      <a:r>
                        <a:rPr lang="ru-RU" sz="1400" spc="-30" dirty="0">
                          <a:effectLst/>
                        </a:rPr>
                        <a:t>), с учётом наличия потребности на внешнем рынках. 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212" marR="29212" marT="0" marB="0" anchor="ctr"/>
                </a:tc>
              </a:tr>
              <a:tr h="69792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ru-RU" sz="1400" spc="-30" dirty="0">
                          <a:effectLst/>
                        </a:rPr>
                        <a:t>Баланс производства и потребления полиэтилена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212" marR="2921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ru-RU" sz="1400" spc="-30" dirty="0">
                          <a:effectLst/>
                        </a:rPr>
                        <a:t>Министерство экономики,</a:t>
                      </a:r>
                      <a:br>
                        <a:rPr lang="ru-RU" sz="1400" spc="-30" dirty="0">
                          <a:effectLst/>
                        </a:rPr>
                      </a:br>
                      <a:r>
                        <a:rPr lang="ru-RU" sz="1400" spc="-30" dirty="0">
                          <a:effectLst/>
                        </a:rPr>
                        <a:t>АО «Узбекнефтегаз»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212" marR="29212" marT="0" marB="0" anchor="ctr"/>
                </a:tc>
                <a:tc rowSpan="2">
                  <a:txBody>
                    <a:bodyPr/>
                    <a:lstStyle/>
                    <a:p>
                      <a:pPr indent="177165" algn="just">
                        <a:lnSpc>
                          <a:spcPct val="107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uz-Cyrl-UZ" sz="1400" spc="-30">
                          <a:effectLst/>
                        </a:rPr>
                        <a:t>Утверждение необходимо ввиду ограниченности ресурсов, продолжающихся фактов прямых поставок.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212" marR="29212" marT="0" marB="0" anchor="ctr"/>
                </a:tc>
              </a:tr>
              <a:tr h="69792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ru-RU" sz="1400" spc="-30" dirty="0">
                          <a:effectLst/>
                        </a:rPr>
                        <a:t>Баланс производства и потребления полипропилена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212" marR="2921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ru-RU" sz="1400" spc="-30" dirty="0">
                          <a:effectLst/>
                        </a:rPr>
                        <a:t>Министерство экономики,</a:t>
                      </a:r>
                      <a:br>
                        <a:rPr lang="ru-RU" sz="1400" spc="-30" dirty="0">
                          <a:effectLst/>
                        </a:rPr>
                      </a:br>
                      <a:r>
                        <a:rPr lang="ru-RU" sz="1400" spc="-30" dirty="0">
                          <a:effectLst/>
                        </a:rPr>
                        <a:t>АО «Узбекнефтегаз»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212" marR="29212" marT="0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77179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325</TotalTime>
  <Words>934</Words>
  <Application>Microsoft Office PowerPoint</Application>
  <PresentationFormat>Экран (4:3)</PresentationFormat>
  <Paragraphs>185</Paragraphs>
  <Slides>16</Slides>
  <Notes>1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8" baseType="lpstr">
      <vt:lpstr>Тема Office</vt:lpstr>
      <vt:lpstr>Лист</vt:lpstr>
      <vt:lpstr>Вопросы либерализации товарных рынков по предприятиям ТЭК, факторы и механизмы изучения спроса и предложения на энергоресурсы</vt:lpstr>
      <vt:lpstr>Ваше видение БАЛАНСА: - цель -   - принцип -</vt:lpstr>
      <vt:lpstr>Причины для составления баланса</vt:lpstr>
      <vt:lpstr>Цель балансов (в условиях ограниченных ресурсов)</vt:lpstr>
      <vt:lpstr>Перечни утверждаемых балансов - стратегические – (1 из 2)</vt:lpstr>
      <vt:lpstr>Перечни утверждаемых балансов - стратегические – (2 из 2)</vt:lpstr>
      <vt:lpstr>Перечни утверждаемых балансов - межотраслевые – (1 из 3)</vt:lpstr>
      <vt:lpstr>Перечни утверждаемых балансов - межотраслевые – (2 из 3)</vt:lpstr>
      <vt:lpstr>Перечни утверждаемых балансов - межотраслевые – (3 из 3)</vt:lpstr>
      <vt:lpstr>Перечни утверждаемых балансов - отраслевые – (1 из 2)</vt:lpstr>
      <vt:lpstr>Перечни утверждаемых балансов - отраслевые – (2 из 2)</vt:lpstr>
      <vt:lpstr>Пример - определение потребности в электроэнергии</vt:lpstr>
      <vt:lpstr>Презентация PowerPoint</vt:lpstr>
      <vt:lpstr>Почему энергосбережение?</vt:lpstr>
      <vt:lpstr>Почему энергосбережение?</vt:lpstr>
      <vt:lpstr>Вопросы, комментарии, предложения?  Даже возражения приветствуются!</vt:lpstr>
    </vt:vector>
  </TitlesOfParts>
  <Company>SamForum.ws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Рахматуллаев Хуршид Хотамджанович</dc:creator>
  <cp:lastModifiedBy>Рахматуллаев Хуршид Хотамджанович</cp:lastModifiedBy>
  <cp:revision>30</cp:revision>
  <dcterms:created xsi:type="dcterms:W3CDTF">2018-06-11T12:37:04Z</dcterms:created>
  <dcterms:modified xsi:type="dcterms:W3CDTF">2018-06-18T10:12:11Z</dcterms:modified>
</cp:coreProperties>
</file>