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088" autoAdjust="0"/>
    <p:restoredTop sz="94660"/>
  </p:normalViewPr>
  <p:slideViewPr>
    <p:cSldViewPr>
      <p:cViewPr varScale="1">
        <p:scale>
          <a:sx n="68" d="100"/>
          <a:sy n="68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0;.&#1086;&#1087;&#1088;&#1086;&#1089;\2018\0806-%20&#1089;&#1074;&#1077;&#1088;&#1082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'2.2.1 (2)'!$C$4:$C$5</c:f>
              <c:strCache>
                <c:ptCount val="1"/>
                <c:pt idx="0">
                  <c:v>апрель-май 2016г.</c:v>
                </c:pt>
              </c:strCache>
            </c:strRef>
          </c:tx>
          <c:dLbls>
            <c:showVal val="1"/>
          </c:dLbls>
          <c:cat>
            <c:strRef>
              <c:f>'2.2.1 (2)'!$B$6:$B$9</c:f>
              <c:strCache>
                <c:ptCount val="4"/>
                <c:pt idx="0">
                  <c:v>Состояние транспортной инфраструктуры</c:v>
                </c:pt>
                <c:pt idx="1">
                  <c:v>Услуги дошкольного образования</c:v>
                </c:pt>
                <c:pt idx="2">
                  <c:v>Уровень занятости населения</c:v>
                </c:pt>
                <c:pt idx="3">
                  <c:v>Питьевая вода</c:v>
                </c:pt>
              </c:strCache>
            </c:strRef>
          </c:cat>
          <c:val>
            <c:numRef>
              <c:f>'2.2.1 (2)'!$C$6:$C$9</c:f>
              <c:numCache>
                <c:formatCode>0.0</c:formatCode>
                <c:ptCount val="4"/>
                <c:pt idx="0">
                  <c:v>33.4</c:v>
                </c:pt>
                <c:pt idx="1">
                  <c:v>31.3</c:v>
                </c:pt>
                <c:pt idx="2">
                  <c:v>28.1</c:v>
                </c:pt>
                <c:pt idx="3">
                  <c:v>26.6</c:v>
                </c:pt>
              </c:numCache>
            </c:numRef>
          </c:val>
        </c:ser>
        <c:ser>
          <c:idx val="1"/>
          <c:order val="1"/>
          <c:tx>
            <c:strRef>
              <c:f>'2.2.1 (2)'!$D$4:$D$5</c:f>
              <c:strCache>
                <c:ptCount val="1"/>
                <c:pt idx="0">
                  <c:v>апрель-май 2017г.</c:v>
                </c:pt>
              </c:strCache>
            </c:strRef>
          </c:tx>
          <c:dLbls>
            <c:showVal val="1"/>
          </c:dLbls>
          <c:cat>
            <c:strRef>
              <c:f>'2.2.1 (2)'!$B$6:$B$9</c:f>
              <c:strCache>
                <c:ptCount val="4"/>
                <c:pt idx="0">
                  <c:v>Состояние транспортной инфраструктуры</c:v>
                </c:pt>
                <c:pt idx="1">
                  <c:v>Услуги дошкольного образования</c:v>
                </c:pt>
                <c:pt idx="2">
                  <c:v>Уровень занятости населения</c:v>
                </c:pt>
                <c:pt idx="3">
                  <c:v>Питьевая вода</c:v>
                </c:pt>
              </c:strCache>
            </c:strRef>
          </c:cat>
          <c:val>
            <c:numRef>
              <c:f>'2.2.1 (2)'!$D$6:$D$9</c:f>
              <c:numCache>
                <c:formatCode>0.0</c:formatCode>
                <c:ptCount val="4"/>
                <c:pt idx="0">
                  <c:v>35.9</c:v>
                </c:pt>
                <c:pt idx="1">
                  <c:v>34.5</c:v>
                </c:pt>
                <c:pt idx="2">
                  <c:v>34.300000000000004</c:v>
                </c:pt>
                <c:pt idx="3">
                  <c:v>22.8</c:v>
                </c:pt>
              </c:numCache>
            </c:numRef>
          </c:val>
        </c:ser>
        <c:ser>
          <c:idx val="2"/>
          <c:order val="2"/>
          <c:tx>
            <c:strRef>
              <c:f>'2.2.1 (2)'!$E$4:$E$5</c:f>
              <c:strCache>
                <c:ptCount val="1"/>
                <c:pt idx="0">
                  <c:v>апрель-май 2018г.</c:v>
                </c:pt>
              </c:strCache>
            </c:strRef>
          </c:tx>
          <c:dLbls>
            <c:showVal val="1"/>
          </c:dLbls>
          <c:cat>
            <c:strRef>
              <c:f>'2.2.1 (2)'!$B$6:$B$9</c:f>
              <c:strCache>
                <c:ptCount val="4"/>
                <c:pt idx="0">
                  <c:v>Состояние транспортной инфраструктуры</c:v>
                </c:pt>
                <c:pt idx="1">
                  <c:v>Услуги дошкольного образования</c:v>
                </c:pt>
                <c:pt idx="2">
                  <c:v>Уровень занятости населения</c:v>
                </c:pt>
                <c:pt idx="3">
                  <c:v>Питьевая вода</c:v>
                </c:pt>
              </c:strCache>
            </c:strRef>
          </c:cat>
          <c:val>
            <c:numRef>
              <c:f>'2.2.1 (2)'!$E$6:$E$9</c:f>
              <c:numCache>
                <c:formatCode>0.0</c:formatCode>
                <c:ptCount val="4"/>
                <c:pt idx="0" formatCode="General">
                  <c:v>38.5</c:v>
                </c:pt>
                <c:pt idx="1">
                  <c:v>35</c:v>
                </c:pt>
                <c:pt idx="2" formatCode="General">
                  <c:v>29.2</c:v>
                </c:pt>
                <c:pt idx="3" formatCode="General">
                  <c:v>26.6</c:v>
                </c:pt>
              </c:numCache>
            </c:numRef>
          </c:val>
        </c:ser>
        <c:axId val="76225920"/>
        <c:axId val="110206976"/>
      </c:barChart>
      <c:catAx>
        <c:axId val="76225920"/>
        <c:scaling>
          <c:orientation val="minMax"/>
        </c:scaling>
        <c:axPos val="b"/>
        <c:majorTickMark val="none"/>
        <c:tickLblPos val="low"/>
        <c:crossAx val="110206976"/>
        <c:crosses val="autoZero"/>
        <c:auto val="1"/>
        <c:lblAlgn val="ctr"/>
        <c:lblOffset val="100"/>
      </c:catAx>
      <c:valAx>
        <c:axId val="110206976"/>
        <c:scaling>
          <c:orientation val="minMax"/>
        </c:scaling>
        <c:axPos val="l"/>
        <c:majorGridlines/>
        <c:numFmt formatCode="0.0" sourceLinked="1"/>
        <c:tickLblPos val="nextTo"/>
        <c:crossAx val="7622592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06.07.2018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ФОРМИРОВАНИЕ СОЦИАЛЬНЫХ РИСКОВ,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ПОТРЕБНОСТЕЙ И НУЖД НАСЕЛЕНИЯ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(результаты обследования, апрель-май 2018 г.)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4714884"/>
            <a:ext cx="5057788" cy="99535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Института Прогнозирования и Макроэкономических исследований: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Ахмедов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Турсун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Мухитович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4" y="6143644"/>
            <a:ext cx="2659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Ташкент – 2018,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ию</a:t>
            </a:r>
            <a:r>
              <a:rPr lang="uz-Cyrl-UZ" sz="200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939784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3.1.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Выводы.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сельской местности потенциальных рисков высокой и повышенной напряженности значительно больше, чем в городах, что требует особого учета мнения и потребностей сельского населения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наблюдается увеличение разрыва между городом и селом по обеспеченности газом и топливом, электроэнергией, питьевой водой, услуги бытового обслуживания и дошкольного образования;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недоучет демографического фактора приводит к усилению перегруженности детских садов и первоначальных классов  в общеобразовательных школах;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значительных рост формирования новых молодых семей приводит к увеличению спроса на жилье, особенно в городской местности;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возникла определённая напряженность потребности зарубежных и внутренних туристов в гостиничных услугах, в частности в Самарканде, Бухаре и Хиве;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из-за высокого инфляционного ожидания населения ставится вопрос относительно повышения заработной платы бюджетных работников, а также о целесообразности регулирования цен на основные социально–значимые товары и услуги;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остается нерешенной отмечаемая населением проблема с отдаленностью размещенных объектов социальной инфраструктуры.</a:t>
            </a:r>
          </a:p>
          <a:p>
            <a:pPr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3.2.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Рекомендации.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высокий уровень неудовлетворенности низким качеством местных автомобильных и пешеходных дорог (особенно в сельской местности, а в городах -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махаллях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требует четкого разграничения ответственности между Госкомитетом Республики Узбекистан по автомобильным дорогам и местными органами власти;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наряду с традиционными методами, требует устойчивого развития нестандартных и трудоемких сфер приложения труда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надомничество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семейный бизнес, размещение филиалов и цехов крупных предприятий на селе и др.); дальнейшего расширения организации высокотехнологичных рабочих мест с достойной оплатой  труда для молодежи;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необходимо разработать новые национальные и региональные стандарты и правила строительства и размещения объектов социальной инфраструктуры с учетом природно-климатических особенностей территорий, а также схемы их рационального размещения, исходя  из генеральных планов по планировке и застройке городов и населенных пунктов;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реализуемые меры должны  основываться на разработанной единой стратегии их развития на долгосрочную перспективу (до 2030 года), в целом по стране и в разрезе регионов, для выявления наиболее системных проблем, определения приоритетных направлений мобилизации финансовых и людских ресурсов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часности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жилищно-коммуналных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услуг;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необходимым является обязательный учет тенденций изменения возрастного состава населения всеми государственными и негосударственными структурами при разработке целевых программ, инвестиционных проектов и их экспертиза, исходя из  демографического прогноза.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1643050"/>
            <a:ext cx="7498080" cy="417672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714356"/>
            <a:ext cx="5543560" cy="78581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ОБЩИЕ ПОЛОЖЕНИЯ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91174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 исследования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непосредственно вытекает из Стратегии действий по пяти приоритетные направлениям на 2017-1021 гг.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исследования.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целью настоящего исследования является выявление основных компонентов и факторов социальных рисков и нужд населения.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Методология исследования.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Основным инструментом мониторинга являлось выборочное обследование домашних хозяйств, которое было проведено в апреле-мае 2018 года на основе анкеты и ее специального приложения.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Объем выборочной совокупности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составил 3500 единиц домохозяйств. Обследование было проведено в Республике Каракалпакстан, во всех областях и г.Ташкенте, с охватом 350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махаллей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46 туманов и 14 городов.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СОЦИАЛЬНЫЕ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НУЖДЫ НАСЕЛЕНИЯ И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ПОТЕНЦИАЛЬНЫЕ РИСКИ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9286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2.1.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Оценка социального благополучия населения по важнейшим её составляющим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(результаты обследования, апрель-май 2018г.)</a:t>
            </a:r>
          </a:p>
          <a:p>
            <a:pPr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198471"/>
          <a:ext cx="8358245" cy="5659529"/>
        </p:xfrm>
        <a:graphic>
          <a:graphicData uri="http://schemas.openxmlformats.org/drawingml/2006/table">
            <a:tbl>
              <a:tblPr/>
              <a:tblGrid>
                <a:gridCol w="1170155"/>
                <a:gridCol w="3830505"/>
                <a:gridCol w="1285884"/>
                <a:gridCol w="1143008"/>
                <a:gridCol w="928693"/>
              </a:tblGrid>
              <a:tr h="1231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Компоненты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% от числа опрошенных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Удовлет-ворены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частично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удовле-творены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удовлет-ворены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Услуги образования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Дошкольное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35,0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Общее среднее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Среднее специальное, профессиональное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Высшее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62,1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11,5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Услуги здравоохранения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Медицинские услуги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лекарственными средствами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Качество коммунальных услуг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Питьевая вода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Электроэнергия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65,3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Природный (сжиженный) газ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Топливо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Прочие коммунальные услуги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Качество бытовых услуг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Услуги торговли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Состояние жилищных условий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Состояние транспортной инфраструктуры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34,1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VIII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Качество банковско-финансовых  услуг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IX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Пенсии и социальные пособия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Уровень занятости населения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29,2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XI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Социальная стабильность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XII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Экологическая обстановка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58" marR="40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14287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Рейтинг потенциальных рисков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(по уровню неудовлетворенности)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(результаты обследования, апрель-май 2018г.)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85860"/>
          <a:ext cx="8572560" cy="5357818"/>
        </p:xfrm>
        <a:graphic>
          <a:graphicData uri="http://schemas.openxmlformats.org/drawingml/2006/table">
            <a:tbl>
              <a:tblPr/>
              <a:tblGrid>
                <a:gridCol w="5105816"/>
                <a:gridCol w="1798523"/>
                <a:gridCol w="1668221"/>
              </a:tblGrid>
              <a:tr h="2260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Социальная инфраструктура и услуги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Рейтинг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апрель-май2017г.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апрель-май2018г.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Транспортная инфраструктура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Детские дошкольные учреждения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Уровень занятости населения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Питьевая вода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лекарственными средствами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топливом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Коммунальные услуги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Медицинские услуги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 жильём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природным (сжиженным) газом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Средние и средние специальные, профессиональные образовательные учреждения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Высшие учебные заведения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Общеобразовательные  школы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Услуги банковско-финансовых учреждений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Услуги торговли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Экологическая обстановка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Услуги бытового обслуживания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Электроэнергия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Социальная стабильность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Пенсии и социальные пособия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01" marR="55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2.3.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Основные причины неудовлетворенности домохозяйств и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уровень напряженности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(результаты обследования, апрель-май 2018г.)</a:t>
            </a:r>
          </a:p>
          <a:p>
            <a:pPr algn="ctr"/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357298"/>
          <a:ext cx="8715436" cy="5299779"/>
        </p:xfrm>
        <a:graphic>
          <a:graphicData uri="http://schemas.openxmlformats.org/drawingml/2006/table">
            <a:tbl>
              <a:tblPr/>
              <a:tblGrid>
                <a:gridCol w="1500198"/>
                <a:gridCol w="2214578"/>
                <a:gridCol w="5000660"/>
              </a:tblGrid>
              <a:tr h="40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Группы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Индикаторы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Причины неудовлетворенности и удельный вес </a:t>
                      </a:r>
                      <a:b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основных причин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37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I-группа.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Высокий уровень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напряжен-ности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Транспортная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инфраструкту-ра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(38,5%)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Требуется капитальный ремонт местных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махаллинских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дорог (83,0%), недостаточное/полное отсутствие маршрутных направлений (12,9%), тарифы высокие (3,4%), нехватка топлива (бензина/газа) (0,7%).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2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Услуги дошкольного образования (35,0%)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Отсутствие учреждений детского дошкольного образования (43,2%), отдалённость от населенного пункта (17,3%), оплата высокая (17,1%), нет соответствующих условий (материально-техническая база и др.) (10,5%), воспитание на низком уровне (3,1%), сложности с  устройством детей в детский сад (8,8%).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647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II-группа.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Повышен-ный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уровень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напряжен-ности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Уровень занятости населения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Отсутствие постоянных рабочих мест (53,1%), низкая оплата труда (40,2%), несоответствие требованиям места работы квалификации населения при наличии рабочих мест (4,6%).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9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Обеспечен-ность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питьевой водой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Вода некачественная (соленая) (36,4%), водоснабжение нерегулярное (22,4%), дороговизна привозной воды (23,7%), большое расстояние до источника воды (17,5%).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Обеспечен-ность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лекарственны-ми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средствами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Отдаленность аптек (47,9%),  дороговизна лекарств (42,7%).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Обеспечен-ность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топливом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Нерегулярное  снабжение  углем (49,1%), дорого, тарифы  высокие (40,5%), отсутствие централизованного обеспечения (10,5%).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31" marR="11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57158" y="500042"/>
          <a:ext cx="850112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5857892"/>
            <a:ext cx="8929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2.1.  Динамика неудовлетворенность населения качеством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важнейших видов услуг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(результаты обследования, в %)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2.4.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социального благополучия населения 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важнейшим его составляющим в городской местности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(результаты обследования,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апрель-май 2018г.)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571612"/>
          <a:ext cx="8215371" cy="5212852"/>
        </p:xfrm>
        <a:graphic>
          <a:graphicData uri="http://schemas.openxmlformats.org/drawingml/2006/table">
            <a:tbl>
              <a:tblPr/>
              <a:tblGrid>
                <a:gridCol w="4230916"/>
                <a:gridCol w="1327604"/>
                <a:gridCol w="1327604"/>
                <a:gridCol w="1329247"/>
              </a:tblGrid>
              <a:tr h="597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Социальная инфраструктура и услуги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удовлетво-рительно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частично удовлетво-рительно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Неудовлет-ворительно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Транспортная инфраструктура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Уровень занятости населения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Дошкольное  образование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Топливо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Обеспеченность лекарственными средствами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Обеспеченность  земельными участками и жильем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Питьевая вода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Коммунальные услуги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53,9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30,1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Обеспеченность газом 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Общее среднее образование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Среднее специальное, профессиональное образование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Медицинские услуги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Высшее образование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Услуги банковско-финансовых учреждений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Услуги торговли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Электроэнергия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65,7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Экология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49,3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Социальная стабильность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Услуги бытового обслуживания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Пенсии и социальные пособия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14" marR="520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00100" y="500042"/>
            <a:ext cx="71388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2.5.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социального благополучия населения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важнейшим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 составляющим в сельской местности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(результаты обследования, апрель-май 2018г.)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571612"/>
          <a:ext cx="8001056" cy="5236228"/>
        </p:xfrm>
        <a:graphic>
          <a:graphicData uri="http://schemas.openxmlformats.org/drawingml/2006/table">
            <a:tbl>
              <a:tblPr/>
              <a:tblGrid>
                <a:gridCol w="4232559"/>
                <a:gridCol w="1142551"/>
                <a:gridCol w="1256166"/>
                <a:gridCol w="1369780"/>
              </a:tblGrid>
              <a:tr h="62001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Социальная инфраструктура и услуги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Удовлет-воритель-но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частично удовлетво-рительно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Неудовлет-ворительно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Дошкольное  образование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Транспортная инфраструктура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Питьевая вода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Обеспеченность лекарственными средствами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Уровень занятости населения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Медицинские услуги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Топливо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Коммунальные услуги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Обеспеченность газом 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Среднее специальное, профессиональное образование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Высшее образование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Услуги бытового обслуживания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Обеспеченность  земельными участками и жильем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Услуги банковско-финансовых учреждений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Общее среднее образование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Экология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Услуги торговли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Электроэнергия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64,7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Социальная стабильность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62,8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Пенсии и социальные пособия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49" marR="51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2.6.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Рейтинг потенциальных рисков по регионам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(результаты обследования, апрель-май 2018г.)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357297"/>
          <a:ext cx="8072494" cy="5154945"/>
        </p:xfrm>
        <a:graphic>
          <a:graphicData uri="http://schemas.openxmlformats.org/drawingml/2006/table">
            <a:tbl>
              <a:tblPr/>
              <a:tblGrid>
                <a:gridCol w="4972656"/>
                <a:gridCol w="3099838"/>
              </a:tblGrid>
              <a:tr h="6873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областей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Рейтинг </a:t>
                      </a:r>
                      <a:b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(апрель-май2017г.)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Сырдарьинская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Ферганская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Республика Каракалпакстан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г.Ташкент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Андижанская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Кашкадарьинская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Бухарская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Наманганская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Навоийская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Ташкентская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Джизакская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Самаркандская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3">
                <a:tc>
                  <a:txBody>
                    <a:bodyPr/>
                    <a:lstStyle/>
                    <a:p>
                      <a:pPr marL="1225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Сурхандарьинская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</TotalTime>
  <Words>1279</Words>
  <PresentationFormat>Экран (4:3)</PresentationFormat>
  <Paragraphs>415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ФОРМИРОВАНИЕ СОЦИАЛЬНЫХ РИСКОВ, ПОТРЕБНОСТЕЙ И НУЖД НАСЕЛЕНИЯ  (результаты обследования, апрель-май 2018 г.) </vt:lpstr>
      <vt:lpstr>I. ОБЩИЕ ПОЛОЖЕНИЯ</vt:lpstr>
      <vt:lpstr>II. СОЦИАЛЬНЫЕ НУЖДЫ НАСЕЛЕНИЯ И ПОТЕНЦИАЛЬНЫЕ РИСКИ  </vt:lpstr>
      <vt:lpstr>Слайд 4</vt:lpstr>
      <vt:lpstr>Слайд 5</vt:lpstr>
      <vt:lpstr>Слайд 6</vt:lpstr>
      <vt:lpstr>Слайд 7</vt:lpstr>
      <vt:lpstr>Слайд 8</vt:lpstr>
      <vt:lpstr>2.6. Рейтинг потенциальных рисков по регионам (результаты обследования, апрель-май 2018г.)</vt:lpstr>
      <vt:lpstr>III. ЗАКЛЮЧЕНИЕ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СОЦИАЛЬНЫХ РИСКОВ, ПОТРЕБНОСТЕЙ И НУЖД НАСЕЛЕНИЯ  (результаты обследования, апрель-май 2018 г.) </dc:title>
  <dc:creator>Behzod Utayev</dc:creator>
  <cp:lastModifiedBy>B.Utayev</cp:lastModifiedBy>
  <cp:revision>12</cp:revision>
  <dcterms:created xsi:type="dcterms:W3CDTF">2018-07-05T10:19:22Z</dcterms:created>
  <dcterms:modified xsi:type="dcterms:W3CDTF">2018-07-06T11:59:41Z</dcterms:modified>
</cp:coreProperties>
</file>