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8" r:id="rId2"/>
    <p:sldId id="262" r:id="rId3"/>
    <p:sldId id="257" r:id="rId4"/>
    <p:sldId id="271" r:id="rId5"/>
    <p:sldId id="274" r:id="rId6"/>
    <p:sldId id="276" r:id="rId7"/>
    <p:sldId id="263" r:id="rId8"/>
    <p:sldId id="267" r:id="rId9"/>
    <p:sldId id="264" r:id="rId10"/>
    <p:sldId id="277" r:id="rId11"/>
    <p:sldId id="27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24" autoAdjust="0"/>
  </p:normalViewPr>
  <p:slideViewPr>
    <p:cSldViewPr>
      <p:cViewPr varScale="1">
        <p:scale>
          <a:sx n="54" d="100"/>
          <a:sy n="54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B9883-C4EB-441A-9031-860C224D12B5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8EE00-1D80-49CF-9052-1759557BE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502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8EE00-1D80-49CF-9052-1759557BE07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271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24.01.2019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7284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24.01.2019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343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24.01.2019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595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24.01.2019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407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24.01.2019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9363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24.01.2019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039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24.01.2019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443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24.01.2019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017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24.01.2019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523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24.01.2019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844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24.01.2019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51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24.01.2019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92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292494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z-Cyrl-UZ" sz="3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“Саноат корхоналарида энергосамарадорликни ошириш” лойиҳаси – ҳудудларга хорижий инвестицияларни жалб этиш бўйича мақбул имкониятлар</a:t>
            </a:r>
            <a:endParaRPr lang="ru-RU" sz="3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13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251520" y="2132856"/>
            <a:ext cx="8892480" cy="4104432"/>
          </a:xfrm>
        </p:spPr>
        <p:txBody>
          <a:bodyPr>
            <a:noAutofit/>
          </a:bodyPr>
          <a:lstStyle/>
          <a:p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Ўзбекистон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Республикаси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Саноат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Иқтисодиет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Вазирлиги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сайтида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3500" u="sng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3500" u="sng" dirty="0">
                <a:latin typeface="Times New Roman" pitchFamily="18" charset="0"/>
                <a:cs typeface="Times New Roman" pitchFamily="18" charset="0"/>
              </a:rPr>
              <a:t>://mineconomy.uz/uz/uzeef</a:t>
            </a:r>
            <a:endParaRPr lang="ru-RU" sz="3500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uz-Cyrl-UZ" sz="3500" dirty="0" smtClean="0">
                <a:latin typeface="Times New Roman" pitchFamily="18" charset="0"/>
                <a:cs typeface="Times New Roman" pitchFamily="18" charset="0"/>
              </a:rPr>
              <a:t>Ўзбекистон </a:t>
            </a:r>
            <a:r>
              <a:rPr lang="uz-Cyrl-UZ" sz="3500" dirty="0">
                <a:latin typeface="Times New Roman" pitchFamily="18" charset="0"/>
                <a:cs typeface="Times New Roman" pitchFamily="18" charset="0"/>
              </a:rPr>
              <a:t>Республикаси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Савдо-саноат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палата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сайтида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500" u="sng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3500" u="sng" dirty="0">
                <a:latin typeface="Times New Roman" pitchFamily="18" charset="0"/>
                <a:cs typeface="Times New Roman" pitchFamily="18" charset="0"/>
              </a:rPr>
              <a:t>://www.chamber.uz/ru/news/3462</a:t>
            </a:r>
            <a:endParaRPr lang="en-US" sz="35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z-Cyrl-UZ" sz="3500" dirty="0" smtClean="0">
                <a:latin typeface="Times New Roman" pitchFamily="18" charset="0"/>
                <a:cs typeface="Times New Roman" pitchFamily="18" charset="0"/>
              </a:rPr>
              <a:t>Иштирок этувчи банклар сайтлари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2"/>
          <p:cNvSpPr>
            <a:spLocks noGrp="1"/>
          </p:cNvSpPr>
          <p:nvPr>
            <p:ph type="title" idx="4294967295"/>
          </p:nvPr>
        </p:nvSpPr>
        <p:spPr>
          <a:xfrm>
            <a:off x="323528" y="404813"/>
            <a:ext cx="8820472" cy="1252537"/>
          </a:xfrm>
        </p:spPr>
        <p:txBody>
          <a:bodyPr>
            <a:normAutofit fontScale="90000"/>
          </a:bodyPr>
          <a:lstStyle/>
          <a:p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ҚЎШИМЧА МАЪЛУМОТ УЧУН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09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323602" y="692696"/>
            <a:ext cx="8424862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Лойихани мувофиқлаштириш гуруҳи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71 232 64 71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71 232 64 97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71 232 64 19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Электрон почта: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uzeef4745@gmail.com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539552" y="5085184"/>
            <a:ext cx="8229600" cy="1252537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z-Cyrl-UZ" smtClean="0"/>
              <a:t>ЭЪТИБОРИНГИЗ УЧУН РАХМАТ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380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611560" y="1524000"/>
            <a:ext cx="8352928" cy="4713288"/>
          </a:xfrm>
        </p:spPr>
        <p:txBody>
          <a:bodyPr>
            <a:normAutofit fontScale="92500"/>
          </a:bodyPr>
          <a:lstStyle/>
          <a:p>
            <a:pPr lvl="0">
              <a:buClr>
                <a:srgbClr val="31B6FD"/>
              </a:buClr>
            </a:pPr>
            <a:r>
              <a:rPr lang="uz-Cyrl-UZ" sz="3000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Ялпи ички маҳсулотда энергоресурслар улушининг ривожланган давлатларга нисбатан  3 баробар юқорилиги;</a:t>
            </a:r>
          </a:p>
          <a:p>
            <a:pPr lvl="0" algn="just">
              <a:buClr>
                <a:srgbClr val="31B6FD"/>
              </a:buClr>
            </a:pPr>
            <a:r>
              <a:rPr lang="uz-Cyrl-UZ" sz="3000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Ишлаб чиқаришда эски энергосамарадорлиги паст,  жисмонан эскирган технологиялардан фойдаланишда давом этилаётганлиги;</a:t>
            </a:r>
          </a:p>
          <a:p>
            <a:pPr lvl="0" algn="just">
              <a:buClr>
                <a:srgbClr val="31B6FD"/>
              </a:buClr>
            </a:pPr>
            <a:r>
              <a:rPr lang="uz-Cyrl-UZ" sz="3000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Иқтисодиёт ва аҳолининг энергоресурсларга бўлган ошиб бораётган талабини қондириш;</a:t>
            </a:r>
          </a:p>
          <a:p>
            <a:pPr lvl="0" algn="just">
              <a:buClr>
                <a:srgbClr val="31B6FD"/>
              </a:buClr>
            </a:pPr>
            <a:r>
              <a:rPr lang="uz-Cyrl-UZ" sz="3000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Ишлаб чиқарилаётган маҳсулотнинг таннархини камайтириш ва рақобатбардошлигини ошириш;</a:t>
            </a:r>
          </a:p>
          <a:p>
            <a:pPr lvl="0" algn="just">
              <a:buClr>
                <a:srgbClr val="31B6FD"/>
              </a:buClr>
            </a:pPr>
            <a:endParaRPr lang="uz-Cyrl-UZ" dirty="0" smtClean="0">
              <a:solidFill>
                <a:srgbClr val="073E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31B6FD"/>
              </a:buClr>
            </a:pPr>
            <a:endParaRPr lang="uz-Cyrl-UZ" dirty="0" smtClean="0">
              <a:solidFill>
                <a:srgbClr val="073E87"/>
              </a:solidFill>
            </a:endParaRPr>
          </a:p>
          <a:p>
            <a:pPr lvl="0" algn="just">
              <a:buClr>
                <a:srgbClr val="31B6FD"/>
              </a:buClr>
            </a:pPr>
            <a:endParaRPr lang="uz-Cyrl-UZ" dirty="0" smtClean="0">
              <a:solidFill>
                <a:srgbClr val="073E87"/>
              </a:solidFill>
            </a:endParaRPr>
          </a:p>
          <a:p>
            <a:pPr lvl="0" algn="just">
              <a:buClr>
                <a:srgbClr val="31B6FD"/>
              </a:buClr>
            </a:pPr>
            <a:endParaRPr lang="uz-Cyrl-UZ" dirty="0" smtClean="0">
              <a:solidFill>
                <a:srgbClr val="073E87"/>
              </a:solidFill>
            </a:endParaRPr>
          </a:p>
          <a:p>
            <a:pPr lvl="0" algn="just">
              <a:buClr>
                <a:srgbClr val="31B6FD"/>
              </a:buClr>
            </a:pPr>
            <a:endParaRPr lang="ru-RU" dirty="0">
              <a:solidFill>
                <a:srgbClr val="073E87"/>
              </a:solidFill>
            </a:endParaRP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46856" y="338138"/>
            <a:ext cx="8229600" cy="1252537"/>
          </a:xfrm>
        </p:spPr>
        <p:txBody>
          <a:bodyPr>
            <a:noAutofit/>
          </a:bodyPr>
          <a:lstStyle/>
          <a:p>
            <a:pPr algn="ctr"/>
            <a:r>
              <a:rPr lang="uz-Cyrl-U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ЭНЕРГОСАМАРАДОРЛИКНИ ОШИРИШНИНГ</a:t>
            </a:r>
            <a:br>
              <a:rPr lang="uz-Cyrl-U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z-Cyrl-U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АСОСИЙ ОМИЛЛАРИ</a:t>
            </a:r>
            <a:br>
              <a:rPr lang="uz-Cyrl-U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z-Cyrl-U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75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107504" y="1377950"/>
            <a:ext cx="8856662" cy="5146675"/>
          </a:xfrm>
        </p:spPr>
        <p:txBody>
          <a:bodyPr>
            <a:noAutofit/>
          </a:bodyPr>
          <a:lstStyle/>
          <a:p>
            <a:pPr marL="301943" lvl="1" indent="0" algn="just">
              <a:buNone/>
            </a:pP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Жахон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банки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биргаликда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Latn-UZ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2011-2015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йилларда</a:t>
            </a:r>
            <a:r>
              <a:rPr lang="uz-Latn-UZ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Саноат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корхоналарининг</a:t>
            </a:r>
            <a:r>
              <a:rPr lang="uz-Latn-UZ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самарадорлигини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ошириш</a:t>
            </a:r>
            <a:r>
              <a:rPr lang="uz-Latn-UZ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uz-Cyrl-UZ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Лойиҳаси жорий </a:t>
            </a:r>
            <a:r>
              <a:rPr lang="uz-Cyrl-UZ" sz="3000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этилган </a:t>
            </a:r>
            <a:r>
              <a:rPr lang="uz-Cyrl-UZ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 2</a:t>
            </a:r>
            <a:r>
              <a:rPr lang="uz-Latn-UZ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</a:t>
            </a:r>
            <a:r>
              <a:rPr lang="uz-Latn-UZ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долл.  (1-Фаза)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ажратилган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01943" lvl="1" indent="0" algn="just">
              <a:buNone/>
            </a:pP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2013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йилда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қўшимча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млн.долларлик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(2-Фаза)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молиялаштириш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жорий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этилди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01943" lvl="1" indent="0" algn="just">
              <a:buNone/>
            </a:pP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Натижада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умумий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82 та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лойиҳа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амалга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оширилмоқда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йилига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505,1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млн.кВт.с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энергияси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ҳамда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187,3 млн.м3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табиий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газ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иқтисод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қилишга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имконият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яратади</a:t>
            </a:r>
            <a:r>
              <a:rPr lang="ru-RU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01943" lvl="1" indent="0" algn="just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07704" y="332656"/>
            <a:ext cx="54726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АМАЛГА  ОШИРИЛГАН ИШЛАР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29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24620159"/>
              </p:ext>
            </p:extLst>
          </p:nvPr>
        </p:nvGraphicFramePr>
        <p:xfrm>
          <a:off x="251520" y="548679"/>
          <a:ext cx="8712968" cy="62055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5744"/>
                <a:gridCol w="2576218"/>
                <a:gridCol w="718602"/>
                <a:gridCol w="732183"/>
                <a:gridCol w="1391147"/>
                <a:gridCol w="1437189"/>
                <a:gridCol w="1271885"/>
              </a:tblGrid>
              <a:tr h="76663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5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Ташкилотлар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номи</a:t>
                      </a:r>
                      <a:endParaRPr lang="ru-RU" sz="15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Лойиха</a:t>
                      </a:r>
                      <a:r>
                        <a:rPr lang="en-US" sz="15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5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ларни</a:t>
                      </a:r>
                      <a:r>
                        <a:rPr lang="ru-RU" sz="15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умумий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сони</a:t>
                      </a:r>
                      <a:endParaRPr lang="ru-RU" sz="15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Лойиха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қиймати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млн.долл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5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Энергия </a:t>
                      </a:r>
                      <a:r>
                        <a:rPr lang="ru-RU" sz="15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ресурсларини</a:t>
                      </a:r>
                      <a:r>
                        <a:rPr lang="ru-RU" sz="15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иқтисод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қилиниши</a:t>
                      </a:r>
                      <a:r>
                        <a:rPr lang="ru-RU" sz="15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йилига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5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08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Жами</a:t>
                      </a:r>
                      <a:endParaRPr lang="ru-RU" sz="15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 </a:t>
                      </a:r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жумладан</a:t>
                      </a:r>
                      <a:endParaRPr lang="ru-RU" sz="15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электр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-энергия, </a:t>
                      </a:r>
                      <a:r>
                        <a:rPr lang="ru-RU" sz="15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млн.кВт.с</a:t>
                      </a:r>
                      <a:endParaRPr lang="ru-RU" sz="15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табий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газ, </a:t>
                      </a:r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млн.куб.м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5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</a:tr>
              <a:tr h="8249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Жахон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банки </a:t>
                      </a:r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кредити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хисобидан</a:t>
                      </a:r>
                      <a:endParaRPr lang="ru-RU" sz="15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0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5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r>
                        <a:rPr lang="ru-RU" sz="15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Ўзбекнефтегаз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 АЖ</a:t>
                      </a:r>
                      <a:endParaRPr lang="ru-RU" sz="15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42,0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33,6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154,1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95,7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</a:tr>
              <a:tr h="350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5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Навоий</a:t>
                      </a:r>
                      <a:r>
                        <a:rPr lang="ru-RU" sz="15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ТМК</a:t>
                      </a:r>
                      <a:endParaRPr lang="ru-RU" sz="15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7,8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58,8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</a:tr>
              <a:tr h="350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5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Ўзбекэнерго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 АЖ</a:t>
                      </a:r>
                      <a:endParaRPr lang="ru-RU" sz="15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17,6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12,0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30,9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</a:tr>
              <a:tr h="350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5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r>
                        <a:rPr lang="ru-RU" sz="15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Ўзкимёсаноат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 АЖ</a:t>
                      </a:r>
                      <a:endParaRPr lang="ru-RU" sz="15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29,9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23,9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129,9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42,0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</a:tr>
              <a:tr h="350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5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Олмалиқ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ТМК</a:t>
                      </a:r>
                      <a:endParaRPr lang="ru-RU" sz="15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6,8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55,0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17,9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</a:tr>
              <a:tr h="350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5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Ўзметкомбинат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 АЖ</a:t>
                      </a:r>
                      <a:endParaRPr lang="ru-RU" sz="15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10,2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7,9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23,4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</a:tr>
              <a:tr h="4449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5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5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Ўзқурилишматериаллари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 АК</a:t>
                      </a:r>
                      <a:endParaRPr lang="ru-RU" sz="15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24,4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17,9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43,1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18,9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</a:tr>
              <a:tr h="350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5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Ўзпахтасаноат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 </a:t>
                      </a:r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Уюшмаси</a:t>
                      </a:r>
                      <a:endParaRPr lang="ru-RU" sz="15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</a:tr>
              <a:tr h="350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5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"</a:t>
                      </a:r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Ўзшароб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саноат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 ХК</a:t>
                      </a:r>
                      <a:endParaRPr lang="ru-RU" sz="15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</a:tr>
              <a:tr h="350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5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Озиқ-овқат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саноати</a:t>
                      </a:r>
                      <a:r>
                        <a:rPr lang="ru-RU" sz="15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уюшмаси</a:t>
                      </a:r>
                      <a:endParaRPr lang="ru-RU" sz="15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11,5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</a:tr>
              <a:tr h="350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5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УзКТЖМ</a:t>
                      </a:r>
                      <a:endParaRPr lang="ru-RU" sz="15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</a:tr>
              <a:tr h="2980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5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ЖАМИ</a:t>
                      </a:r>
                      <a:endParaRPr lang="ru-RU" sz="15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20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148,3</a:t>
                      </a:r>
                      <a:endParaRPr lang="ru-RU" sz="20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114,1</a:t>
                      </a:r>
                      <a:endParaRPr lang="ru-RU" sz="20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505,1</a:t>
                      </a:r>
                      <a:endParaRPr lang="ru-RU" sz="20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187,7</a:t>
                      </a:r>
                      <a:endParaRPr lang="ru-RU" sz="20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9" marR="4149" marT="4501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157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302840" y="338138"/>
            <a:ext cx="8229600" cy="1252537"/>
          </a:xfrm>
        </p:spPr>
        <p:txBody>
          <a:bodyPr>
            <a:noAutofit/>
          </a:bodyPr>
          <a:lstStyle/>
          <a:p>
            <a:pPr algn="ctr"/>
            <a:r>
              <a:rPr lang="uz-Cyrl-UZ" sz="3000" b="1" dirty="0" smtClean="0">
                <a:latin typeface="Times New Roman" pitchFamily="18" charset="0"/>
                <a:cs typeface="Times New Roman" pitchFamily="18" charset="0"/>
              </a:rPr>
              <a:t>2018 йилда ҳудудлар бўйича йирик корхоналар  ва кичик бизнеснинг саноат маҳсулотлари ишлаб чикаришдаги улуши,%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86495"/>
            <a:ext cx="8860385" cy="4982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46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914400" y="376238"/>
            <a:ext cx="8229600" cy="1252537"/>
          </a:xfrm>
        </p:spPr>
        <p:txBody>
          <a:bodyPr>
            <a:noAutofit/>
          </a:bodyPr>
          <a:lstStyle/>
          <a:p>
            <a:r>
              <a:rPr lang="uz-Cyrl-UZ" sz="3500" b="1" dirty="0" smtClean="0">
                <a:latin typeface="Times New Roman" pitchFamily="18" charset="0"/>
                <a:cs typeface="Times New Roman" pitchFamily="18" charset="0"/>
              </a:rPr>
              <a:t>2018 йилда асосий иқтисодий фаолият турларини саноат ишлаб чиқаришнинг ўсишига қўшган ҳиссаси</a:t>
            </a:r>
            <a:endParaRPr lang="ru-RU" sz="3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63" y="1869196"/>
            <a:ext cx="8696325" cy="460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873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251520" y="-9939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z-Cyrl-UZ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АМАЛГА ОШИРИЛГАН ИШЛАР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0" y="1052736"/>
            <a:ext cx="8820472" cy="5400600"/>
          </a:xfrm>
        </p:spPr>
        <p:txBody>
          <a:bodyPr>
            <a:noAutofit/>
          </a:bodyPr>
          <a:lstStyle/>
          <a:p>
            <a:pPr marL="301943" lvl="1" indent="0" algn="just">
              <a:buClr>
                <a:srgbClr val="31B6FD"/>
              </a:buClr>
              <a:buNone/>
            </a:pP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Иқтисодиёт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вазирлиги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томонидан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Жаҳон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банки 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билан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кичик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ишлаб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чиқариш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корхоналарни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ҳ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ам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қўллаб-қувватлаш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мақсадида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қўшимча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пул 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мабла</a:t>
            </a:r>
            <a:r>
              <a:rPr lang="uz-Cyrl-UZ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ғ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ларини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ажратиш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юзасидан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доимий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музокаралар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олиб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борилмоқда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01943" lvl="1" indent="0" algn="just">
              <a:buClr>
                <a:srgbClr val="31B6FD"/>
              </a:buClr>
              <a:buNone/>
            </a:pPr>
            <a:r>
              <a:rPr lang="ru-RU" sz="3000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Натижада</a:t>
            </a:r>
            <a:r>
              <a:rPr lang="ru-RU" sz="30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2018 </a:t>
            </a:r>
            <a:r>
              <a:rPr lang="ru-RU" sz="3000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йил</a:t>
            </a:r>
            <a:r>
              <a:rPr lang="ru-RU" sz="30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ru-RU" sz="3000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январида</a:t>
            </a:r>
            <a:r>
              <a:rPr lang="ru-RU" sz="30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Жаҳон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банкининг</a:t>
            </a:r>
            <a:r>
              <a:rPr lang="ru-RU" sz="30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директорлар</a:t>
            </a:r>
            <a:r>
              <a:rPr lang="ru-RU" sz="30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Кенгаши</a:t>
            </a:r>
            <a:r>
              <a:rPr lang="ru-RU" sz="30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томонидан</a:t>
            </a:r>
            <a:r>
              <a:rPr lang="ru-RU" sz="30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000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лойиҳа</a:t>
            </a:r>
            <a:r>
              <a:rPr lang="ru-RU" sz="30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доирасида</a:t>
            </a:r>
            <a:r>
              <a:rPr lang="ru-RU" sz="30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қўшимча</a:t>
            </a:r>
            <a:r>
              <a:rPr lang="ru-RU" sz="30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200 </a:t>
            </a:r>
            <a:r>
              <a:rPr lang="ru-RU" sz="3000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млн.долл</a:t>
            </a:r>
            <a:r>
              <a:rPr lang="ru-RU" sz="30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000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миқдорида</a:t>
            </a:r>
            <a:r>
              <a:rPr lang="ru-RU" sz="30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маблағ</a:t>
            </a:r>
            <a:r>
              <a:rPr lang="ru-RU" sz="30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ажратилиши</a:t>
            </a:r>
            <a:r>
              <a:rPr lang="ru-RU" sz="30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маъқулланди</a:t>
            </a:r>
            <a:r>
              <a:rPr lang="en-US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ва 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3000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йил</a:t>
            </a:r>
            <a:r>
              <a:rPr lang="ru-RU" sz="30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3000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октябрда</a:t>
            </a:r>
            <a:r>
              <a:rPr lang="ru-RU" sz="30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Вазирлар</a:t>
            </a:r>
            <a:r>
              <a:rPr lang="ru-RU" sz="30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Маҳкамасининг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№785 </a:t>
            </a:r>
            <a:r>
              <a:rPr lang="ru-RU" sz="3000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сонли</a:t>
            </a:r>
            <a:r>
              <a:rPr lang="ru-RU" sz="30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Қарори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қабул</a:t>
            </a:r>
            <a:r>
              <a:rPr lang="ru-RU" sz="30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қилинди</a:t>
            </a: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0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01943" lvl="1" indent="0" algn="just">
              <a:buClr>
                <a:srgbClr val="31B6FD"/>
              </a:buClr>
              <a:buNone/>
            </a:pPr>
            <a:endParaRPr lang="ru-RU" sz="3000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01943" lvl="1" indent="0" algn="just">
              <a:buClr>
                <a:srgbClr val="31B6FD"/>
              </a:buClr>
              <a:buNone/>
            </a:pP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1943" lvl="1" indent="0" algn="just">
              <a:buClr>
                <a:srgbClr val="31B6FD"/>
              </a:buClr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z-Cyrl-UZ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1943" lvl="1" indent="0" algn="just">
              <a:buClr>
                <a:srgbClr val="31B6FD"/>
              </a:buClr>
              <a:buNone/>
            </a:pPr>
            <a:r>
              <a:rPr lang="uz-Cyrl-UZ" sz="3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3000" dirty="0">
              <a:solidFill>
                <a:srgbClr val="073E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67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0" y="1628775"/>
            <a:ext cx="8785225" cy="4608513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200"/>
              </a:spcBef>
            </a:pPr>
            <a:r>
              <a:rPr lang="uz-Cyrl-U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Битта сублойиҳага </a:t>
            </a:r>
            <a:r>
              <a:rPr lang="uz-Cyrl-UZ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млн.долл.гача </a:t>
            </a:r>
            <a:r>
              <a:rPr lang="uz-Cyrl-U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 бир соҳадаги сублойиҳалар гуруҳига </a:t>
            </a:r>
            <a:r>
              <a:rPr lang="uz-Cyrl-UZ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млн.долл.гача </a:t>
            </a:r>
            <a:r>
              <a:rPr lang="uz-Cyrl-U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маблағлар ажратилиши;</a:t>
            </a:r>
          </a:p>
          <a:p>
            <a:pPr algn="just">
              <a:lnSpc>
                <a:spcPct val="120000"/>
              </a:lnSpc>
              <a:spcBef>
                <a:spcPts val="200"/>
              </a:spcBef>
            </a:pPr>
            <a:r>
              <a:rPr lang="uz-Cyrl-U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Корхона-ташкилотнинг охирги </a:t>
            </a:r>
            <a:r>
              <a:rPr lang="uz-Cyrl-UZ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2-йиллик молиявий </a:t>
            </a:r>
            <a:r>
              <a:rPr lang="uz-Cyrl-U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ҳисоботи фойда билан якулланган бўлиши;</a:t>
            </a:r>
          </a:p>
          <a:p>
            <a:pPr algn="just">
              <a:lnSpc>
                <a:spcPct val="120000"/>
              </a:lnSpc>
              <a:spcBef>
                <a:spcPts val="200"/>
              </a:spcBef>
            </a:pPr>
            <a:r>
              <a:rPr lang="uz-Cyrl-U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Амалга оширилаётган сублойиҳанинг энергосамадорлиги йиллик истеъмолидан  </a:t>
            </a:r>
            <a:r>
              <a:rPr lang="uz-Cyrl-UZ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20% дан кам </a:t>
            </a:r>
            <a:r>
              <a:rPr lang="uz-Cyrl-U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бўлмаслиги керак.</a:t>
            </a:r>
          </a:p>
          <a:p>
            <a:pPr>
              <a:spcBef>
                <a:spcPts val="200"/>
              </a:spcBef>
            </a:pPr>
            <a:endParaRPr lang="ru-RU" sz="3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30213" y="338138"/>
            <a:ext cx="8713787" cy="1252537"/>
          </a:xfrm>
        </p:spPr>
        <p:txBody>
          <a:bodyPr>
            <a:noAutofit/>
          </a:bodyPr>
          <a:lstStyle/>
          <a:p>
            <a:pPr algn="ctr"/>
            <a:r>
              <a:rPr lang="uz-Cyrl-UZ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ЛОЙИҲАЛАРНИ АМАЛГА ОШИРИШДАГИ </a:t>
            </a:r>
            <a:br>
              <a:rPr lang="uz-Cyrl-UZ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z-Cyrl-UZ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АСОСИЙ ТАЛАБЛАР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80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49576547"/>
              </p:ext>
            </p:extLst>
          </p:nvPr>
        </p:nvGraphicFramePr>
        <p:xfrm>
          <a:off x="0" y="1916832"/>
          <a:ext cx="9144000" cy="3782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2958480"/>
                <a:gridCol w="864096"/>
                <a:gridCol w="936104"/>
                <a:gridCol w="936104"/>
                <a:gridCol w="864096"/>
                <a:gridCol w="864096"/>
                <a:gridCol w="1187624"/>
              </a:tblGrid>
              <a:tr h="0">
                <a:tc>
                  <a:txBody>
                    <a:bodyPr/>
                    <a:lstStyle/>
                    <a:p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Тижорат Банки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Жами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9080">
                <a:tc>
                  <a:txBody>
                    <a:bodyPr/>
                    <a:lstStyle/>
                    <a:p>
                      <a:pPr algn="ctr"/>
                      <a:r>
                        <a:rPr lang="uz-Cyrl-UZ" sz="2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ЎзСКБ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8026">
                <a:tc>
                  <a:txBody>
                    <a:bodyPr/>
                    <a:lstStyle/>
                    <a:p>
                      <a:pPr algn="ctr"/>
                      <a:r>
                        <a:rPr lang="uz-Cyrl-UZ" sz="2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“Асакабанк”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uz-Cyrl-UZ" sz="2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ТИФ </a:t>
                      </a:r>
                      <a:r>
                        <a:rPr lang="ru-RU" sz="25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Миллий</a:t>
                      </a:r>
                      <a:r>
                        <a:rPr lang="ru-RU" sz="25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банки</a:t>
                      </a:r>
                      <a:endParaRPr lang="ru-RU" sz="25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9080">
                <a:tc>
                  <a:txBody>
                    <a:bodyPr/>
                    <a:lstStyle/>
                    <a:p>
                      <a:pPr algn="ctr"/>
                      <a:r>
                        <a:rPr lang="uz-Cyrl-UZ" sz="2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“Ҳамкорбанк”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9080">
                <a:tc>
                  <a:txBody>
                    <a:bodyPr/>
                    <a:lstStyle/>
                    <a:p>
                      <a:pPr algn="ctr"/>
                      <a:r>
                        <a:rPr lang="uz-Cyrl-UZ" sz="2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z-Cyrl-UZ" sz="2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kumimoji="0" lang="en-US" sz="25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Infinbank</a:t>
                      </a:r>
                      <a:r>
                        <a:rPr kumimoji="0" lang="uz-Cyrl-UZ" sz="2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”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9080">
                <a:tc>
                  <a:txBody>
                    <a:bodyPr/>
                    <a:lstStyle/>
                    <a:p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z-Cyrl-UZ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Asia</a:t>
                      </a:r>
                      <a:r>
                        <a:rPr lang="en-US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Alliance Bank</a:t>
                      </a:r>
                      <a:r>
                        <a:rPr lang="uz-Cyrl-UZ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302840" y="-99392"/>
            <a:ext cx="8229600" cy="1252537"/>
          </a:xfrm>
        </p:spPr>
        <p:txBody>
          <a:bodyPr>
            <a:normAutofit/>
          </a:bodyPr>
          <a:lstStyle/>
          <a:p>
            <a:pPr algn="ctr"/>
            <a:r>
              <a:rPr lang="uz-Cyrl-UZ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Иштирок этувчи тижорат банклар</a:t>
            </a:r>
            <a:endParaRPr lang="ru-RU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68344" y="1475492"/>
            <a:ext cx="1458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/>
              <a:t>м</a:t>
            </a:r>
            <a:r>
              <a:rPr lang="uz-Cyrl-UZ" b="1" dirty="0" smtClean="0"/>
              <a:t>лн.долл</a:t>
            </a:r>
            <a:r>
              <a:rPr lang="uz-Cyrl-UZ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870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1073</TotalTime>
  <Words>475</Words>
  <Application>Microsoft Office PowerPoint</Application>
  <PresentationFormat>Экран (4:3)</PresentationFormat>
  <Paragraphs>194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“Саноат корхоналарида энергосамарадорликни ошириш” лойиҳаси – ҳудудларга хорижий инвестицияларни жалб этиш бўйича мақбул имкониятлар</vt:lpstr>
      <vt:lpstr>ЭНЕРГОСАМАРАДОРЛИКНИ ОШИРИШНИНГ АСОСИЙ ОМИЛЛАРИ  </vt:lpstr>
      <vt:lpstr>Презентация PowerPoint</vt:lpstr>
      <vt:lpstr>Презентация PowerPoint</vt:lpstr>
      <vt:lpstr>2018 йилда ҳудудлар бўйича йирик корхоналар  ва кичик бизнеснинг саноат маҳсулотлари ишлаб чикаришдаги улуши,%</vt:lpstr>
      <vt:lpstr>2018 йилда асосий иқтисодий фаолият турларини саноат ишлаб чиқаришнинг ўсишига қўшган ҳиссаси</vt:lpstr>
      <vt:lpstr>АМАЛГА ОШИРИЛГАН ИШЛАР</vt:lpstr>
      <vt:lpstr>ЛОЙИҲАЛАРНИ АМАЛГА ОШИРИШДАГИ  АСОСИЙ ТАЛАБЛАР</vt:lpstr>
      <vt:lpstr>Иштирок этувчи тижорат банклар</vt:lpstr>
      <vt:lpstr>ҚЎШИМЧА МАЪЛУМОТ УЧУН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User</cp:lastModifiedBy>
  <cp:revision>74</cp:revision>
  <dcterms:created xsi:type="dcterms:W3CDTF">2019-01-14T10:35:38Z</dcterms:created>
  <dcterms:modified xsi:type="dcterms:W3CDTF">2019-01-24T06:39:20Z</dcterms:modified>
</cp:coreProperties>
</file>