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7"/>
  </p:notesMasterIdLst>
  <p:handoutMasterIdLst>
    <p:handoutMasterId r:id="rId28"/>
  </p:handoutMasterIdLst>
  <p:sldIdLst>
    <p:sldId id="951" r:id="rId2"/>
    <p:sldId id="1049" r:id="rId3"/>
    <p:sldId id="1031" r:id="rId4"/>
    <p:sldId id="1054" r:id="rId5"/>
    <p:sldId id="1053" r:id="rId6"/>
    <p:sldId id="1052" r:id="rId7"/>
    <p:sldId id="1024" r:id="rId8"/>
    <p:sldId id="1043" r:id="rId9"/>
    <p:sldId id="1050" r:id="rId10"/>
    <p:sldId id="1051" r:id="rId11"/>
    <p:sldId id="1048" r:id="rId12"/>
    <p:sldId id="1034" r:id="rId13"/>
    <p:sldId id="1037" r:id="rId14"/>
    <p:sldId id="1035" r:id="rId15"/>
    <p:sldId id="1038" r:id="rId16"/>
    <p:sldId id="1055" r:id="rId17"/>
    <p:sldId id="1056" r:id="rId18"/>
    <p:sldId id="1057" r:id="rId19"/>
    <p:sldId id="1058" r:id="rId20"/>
    <p:sldId id="1059" r:id="rId21"/>
    <p:sldId id="1060" r:id="rId22"/>
    <p:sldId id="1061" r:id="rId23"/>
    <p:sldId id="1062" r:id="rId24"/>
    <p:sldId id="1044" r:id="rId25"/>
    <p:sldId id="964" r:id="rId26"/>
  </p:sldIdLst>
  <p:sldSz cx="9144000" cy="7239000"/>
  <p:notesSz cx="9926638" cy="6797675"/>
  <p:defaultTextStyle>
    <a:defPPr>
      <a:defRPr lang="ru-RU"/>
    </a:defPPr>
    <a:lvl1pPr algn="l" rtl="0" fontAlgn="base">
      <a:spcBef>
        <a:spcPct val="0"/>
      </a:spcBef>
      <a:spcAft>
        <a:spcPct val="0"/>
      </a:spcAft>
      <a:defRPr sz="2200" kern="1200">
        <a:solidFill>
          <a:schemeClr val="tx1"/>
        </a:solidFill>
        <a:latin typeface="Arial" charset="0"/>
        <a:ea typeface="+mn-ea"/>
        <a:cs typeface="Arial" charset="0"/>
      </a:defRPr>
    </a:lvl1pPr>
    <a:lvl2pPr marL="457200" algn="l" rtl="0" fontAlgn="base">
      <a:spcBef>
        <a:spcPct val="0"/>
      </a:spcBef>
      <a:spcAft>
        <a:spcPct val="0"/>
      </a:spcAft>
      <a:defRPr sz="2200" kern="1200">
        <a:solidFill>
          <a:schemeClr val="tx1"/>
        </a:solidFill>
        <a:latin typeface="Arial" charset="0"/>
        <a:ea typeface="+mn-ea"/>
        <a:cs typeface="Arial" charset="0"/>
      </a:defRPr>
    </a:lvl2pPr>
    <a:lvl3pPr marL="914400" algn="l" rtl="0" fontAlgn="base">
      <a:spcBef>
        <a:spcPct val="0"/>
      </a:spcBef>
      <a:spcAft>
        <a:spcPct val="0"/>
      </a:spcAft>
      <a:defRPr sz="2200" kern="1200">
        <a:solidFill>
          <a:schemeClr val="tx1"/>
        </a:solidFill>
        <a:latin typeface="Arial" charset="0"/>
        <a:ea typeface="+mn-ea"/>
        <a:cs typeface="Arial" charset="0"/>
      </a:defRPr>
    </a:lvl3pPr>
    <a:lvl4pPr marL="1371600" algn="l" rtl="0" fontAlgn="base">
      <a:spcBef>
        <a:spcPct val="0"/>
      </a:spcBef>
      <a:spcAft>
        <a:spcPct val="0"/>
      </a:spcAft>
      <a:defRPr sz="2200" kern="1200">
        <a:solidFill>
          <a:schemeClr val="tx1"/>
        </a:solidFill>
        <a:latin typeface="Arial" charset="0"/>
        <a:ea typeface="+mn-ea"/>
        <a:cs typeface="Arial" charset="0"/>
      </a:defRPr>
    </a:lvl4pPr>
    <a:lvl5pPr marL="1828800" algn="l" rtl="0" fontAlgn="base">
      <a:spcBef>
        <a:spcPct val="0"/>
      </a:spcBef>
      <a:spcAft>
        <a:spcPct val="0"/>
      </a:spcAft>
      <a:defRPr sz="2200" kern="1200">
        <a:solidFill>
          <a:schemeClr val="tx1"/>
        </a:solidFill>
        <a:latin typeface="Arial" charset="0"/>
        <a:ea typeface="+mn-ea"/>
        <a:cs typeface="Arial" charset="0"/>
      </a:defRPr>
    </a:lvl5pPr>
    <a:lvl6pPr marL="2286000" algn="l" defTabSz="914400" rtl="0" eaLnBrk="1" latinLnBrk="0" hangingPunct="1">
      <a:defRPr sz="2200" kern="1200">
        <a:solidFill>
          <a:schemeClr val="tx1"/>
        </a:solidFill>
        <a:latin typeface="Arial" charset="0"/>
        <a:ea typeface="+mn-ea"/>
        <a:cs typeface="Arial" charset="0"/>
      </a:defRPr>
    </a:lvl6pPr>
    <a:lvl7pPr marL="2743200" algn="l" defTabSz="914400" rtl="0" eaLnBrk="1" latinLnBrk="0" hangingPunct="1">
      <a:defRPr sz="2200" kern="1200">
        <a:solidFill>
          <a:schemeClr val="tx1"/>
        </a:solidFill>
        <a:latin typeface="Arial" charset="0"/>
        <a:ea typeface="+mn-ea"/>
        <a:cs typeface="Arial" charset="0"/>
      </a:defRPr>
    </a:lvl7pPr>
    <a:lvl8pPr marL="3200400" algn="l" defTabSz="914400" rtl="0" eaLnBrk="1" latinLnBrk="0" hangingPunct="1">
      <a:defRPr sz="2200" kern="1200">
        <a:solidFill>
          <a:schemeClr val="tx1"/>
        </a:solidFill>
        <a:latin typeface="Arial" charset="0"/>
        <a:ea typeface="+mn-ea"/>
        <a:cs typeface="Arial" charset="0"/>
      </a:defRPr>
    </a:lvl8pPr>
    <a:lvl9pPr marL="3657600" algn="l" defTabSz="914400" rtl="0" eaLnBrk="1" latinLnBrk="0" hangingPunct="1">
      <a:defRPr sz="2200"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srgbClr val="CCECFF"/>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666633"/>
    <a:srgbClr val="800000"/>
    <a:srgbClr val="006600"/>
    <a:srgbClr val="0000FF"/>
    <a:srgbClr val="0190F1"/>
    <a:srgbClr val="014E7D"/>
    <a:srgbClr val="024B7C"/>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Светлый стиль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ED083AE6-46FA-4A59-8FB0-9F97EB10719F}" styleName="Светлый стиль 3 - акцент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617" autoAdjust="0"/>
    <p:restoredTop sz="99570" autoAdjust="0"/>
  </p:normalViewPr>
  <p:slideViewPr>
    <p:cSldViewPr snapToGrid="0">
      <p:cViewPr varScale="1">
        <p:scale>
          <a:sx n="83" d="100"/>
          <a:sy n="83" d="100"/>
        </p:scale>
        <p:origin x="-1788" y="-102"/>
      </p:cViewPr>
      <p:guideLst>
        <p:guide orient="horz" pos="2280"/>
        <p:guide pos="2880"/>
      </p:guideLst>
    </p:cSldViewPr>
  </p:slideViewPr>
  <p:outlineViewPr>
    <p:cViewPr>
      <p:scale>
        <a:sx n="25" d="100"/>
        <a:sy n="25" d="100"/>
      </p:scale>
      <p:origin x="0" y="0"/>
    </p:cViewPr>
    <p:sldLst>
      <p:sld r:id="rId1" collapse="1"/>
      <p:sld r:id="rId2" collapse="1"/>
    </p:sldLst>
  </p:outlineViewPr>
  <p:notesTextViewPr>
    <p:cViewPr>
      <p:scale>
        <a:sx n="100" d="100"/>
        <a:sy n="100" d="100"/>
      </p:scale>
      <p:origin x="0" y="0"/>
    </p:cViewPr>
  </p:notesTextViewPr>
  <p:sorterViewPr>
    <p:cViewPr>
      <p:scale>
        <a:sx n="50" d="100"/>
        <a:sy n="50" d="100"/>
      </p:scale>
      <p:origin x="0" y="0"/>
    </p:cViewPr>
  </p:sorterViewPr>
  <p:notesViewPr>
    <p:cSldViewPr snapToGrid="0">
      <p:cViewPr varScale="1">
        <p:scale>
          <a:sx n="34" d="100"/>
          <a:sy n="34" d="100"/>
        </p:scale>
        <p:origin x="-1542" y="-96"/>
      </p:cViewPr>
      <p:guideLst>
        <p:guide orient="horz" pos="1640"/>
        <p:guide pos="419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_rels/viewProps.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5915220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1" y="12769"/>
            <a:ext cx="4300062" cy="3383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8948" tIns="0" rIns="18948" bIns="0" numCol="1" anchor="t" anchorCtr="0" compatLnSpc="1">
            <a:prstTxWarp prst="textNoShape">
              <a:avLst/>
            </a:prstTxWarp>
          </a:bodyPr>
          <a:lstStyle>
            <a:lvl1pPr defTabSz="909638" eaLnBrk="0" hangingPunct="0">
              <a:defRPr sz="1000" i="1">
                <a:latin typeface="Times New Roman" pitchFamily="18" charset="0"/>
                <a:cs typeface="Arial" pitchFamily="34" charset="0"/>
              </a:defRPr>
            </a:lvl1pPr>
          </a:lstStyle>
          <a:p>
            <a:pPr>
              <a:defRPr/>
            </a:pPr>
            <a:endParaRPr lang="ru-RU"/>
          </a:p>
        </p:txBody>
      </p:sp>
      <p:sp>
        <p:nvSpPr>
          <p:cNvPr id="2051" name="Rectangle 3"/>
          <p:cNvSpPr>
            <a:spLocks noGrp="1" noChangeArrowheads="1"/>
          </p:cNvSpPr>
          <p:nvPr>
            <p:ph type="dt" idx="1"/>
          </p:nvPr>
        </p:nvSpPr>
        <p:spPr bwMode="auto">
          <a:xfrm>
            <a:off x="5626576" y="12769"/>
            <a:ext cx="4300062" cy="3383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8948" tIns="0" rIns="18948" bIns="0" numCol="1" anchor="t" anchorCtr="0" compatLnSpc="1">
            <a:prstTxWarp prst="textNoShape">
              <a:avLst/>
            </a:prstTxWarp>
          </a:bodyPr>
          <a:lstStyle>
            <a:lvl1pPr algn="r" defTabSz="909638" eaLnBrk="0" hangingPunct="0">
              <a:defRPr sz="1000" i="1">
                <a:latin typeface="Times New Roman" pitchFamily="18" charset="0"/>
                <a:cs typeface="Arial" pitchFamily="34" charset="0"/>
              </a:defRPr>
            </a:lvl1pPr>
          </a:lstStyle>
          <a:p>
            <a:pPr>
              <a:defRPr/>
            </a:pPr>
            <a:endParaRPr lang="ru-RU"/>
          </a:p>
        </p:txBody>
      </p:sp>
      <p:sp>
        <p:nvSpPr>
          <p:cNvPr id="28676" name="Rectangle 4"/>
          <p:cNvSpPr>
            <a:spLocks noGrp="1" noRot="1" noChangeAspect="1" noChangeArrowheads="1" noTextEdit="1"/>
          </p:cNvSpPr>
          <p:nvPr>
            <p:ph type="sldImg" idx="2"/>
          </p:nvPr>
        </p:nvSpPr>
        <p:spPr bwMode="auto">
          <a:xfrm>
            <a:off x="3370263" y="523875"/>
            <a:ext cx="3194050" cy="2530475"/>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1323340" y="3228857"/>
            <a:ext cx="7279958" cy="304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79" tIns="45790" rIns="91579" bIns="45790" numCol="1" anchor="t" anchorCtr="0" compatLnSpc="1">
            <a:prstTxWarp prst="textNoShape">
              <a:avLst/>
            </a:prstTxWarp>
          </a:bodyPr>
          <a:lstStyle/>
          <a:p>
            <a:pPr lvl="0"/>
            <a:r>
              <a:rPr lang="ru-RU" noProof="0" smtClean="0"/>
              <a:t>Click to edit Master text styles</a:t>
            </a:r>
          </a:p>
          <a:p>
            <a:pPr lvl="1"/>
            <a:r>
              <a:rPr lang="ru-RU" noProof="0" smtClean="0"/>
              <a:t>Second level</a:t>
            </a:r>
          </a:p>
          <a:p>
            <a:pPr lvl="2"/>
            <a:r>
              <a:rPr lang="ru-RU" noProof="0" smtClean="0"/>
              <a:t>Third level</a:t>
            </a:r>
          </a:p>
          <a:p>
            <a:pPr lvl="3"/>
            <a:r>
              <a:rPr lang="ru-RU" noProof="0" smtClean="0"/>
              <a:t>Fourth level</a:t>
            </a:r>
          </a:p>
          <a:p>
            <a:pPr lvl="4"/>
            <a:r>
              <a:rPr lang="ru-RU" noProof="0" smtClean="0"/>
              <a:t>Fifth level</a:t>
            </a:r>
          </a:p>
        </p:txBody>
      </p:sp>
      <p:sp>
        <p:nvSpPr>
          <p:cNvPr id="2054" name="Rectangle 6"/>
          <p:cNvSpPr>
            <a:spLocks noGrp="1" noChangeArrowheads="1"/>
          </p:cNvSpPr>
          <p:nvPr>
            <p:ph type="ftr" sz="quarter" idx="4"/>
          </p:nvPr>
        </p:nvSpPr>
        <p:spPr bwMode="auto">
          <a:xfrm>
            <a:off x="1" y="6444943"/>
            <a:ext cx="4300062" cy="3383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8948" tIns="0" rIns="18948" bIns="0" numCol="1" anchor="b" anchorCtr="0" compatLnSpc="1">
            <a:prstTxWarp prst="textNoShape">
              <a:avLst/>
            </a:prstTxWarp>
          </a:bodyPr>
          <a:lstStyle>
            <a:lvl1pPr defTabSz="909638" eaLnBrk="0" hangingPunct="0">
              <a:defRPr sz="1000" i="1">
                <a:latin typeface="Times New Roman" pitchFamily="18" charset="0"/>
                <a:cs typeface="Arial" pitchFamily="34" charset="0"/>
              </a:defRPr>
            </a:lvl1pPr>
          </a:lstStyle>
          <a:p>
            <a:pPr>
              <a:defRPr/>
            </a:pPr>
            <a:endParaRPr lang="ru-RU"/>
          </a:p>
        </p:txBody>
      </p:sp>
      <p:sp>
        <p:nvSpPr>
          <p:cNvPr id="2055" name="Rectangle 7"/>
          <p:cNvSpPr>
            <a:spLocks noGrp="1" noChangeArrowheads="1"/>
          </p:cNvSpPr>
          <p:nvPr>
            <p:ph type="sldNum" sz="quarter" idx="5"/>
          </p:nvPr>
        </p:nvSpPr>
        <p:spPr bwMode="auto">
          <a:xfrm>
            <a:off x="5626576" y="6444943"/>
            <a:ext cx="4300062" cy="3383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8948" tIns="0" rIns="18948" bIns="0" numCol="1" anchor="b" anchorCtr="0" compatLnSpc="1">
            <a:prstTxWarp prst="textNoShape">
              <a:avLst/>
            </a:prstTxWarp>
          </a:bodyPr>
          <a:lstStyle>
            <a:lvl1pPr algn="r" defTabSz="909638" eaLnBrk="0" hangingPunct="0">
              <a:defRPr sz="1000" i="1">
                <a:latin typeface="Times New Roman" pitchFamily="18" charset="0"/>
                <a:cs typeface="Arial" pitchFamily="34" charset="0"/>
              </a:defRPr>
            </a:lvl1pPr>
          </a:lstStyle>
          <a:p>
            <a:pPr>
              <a:defRPr/>
            </a:pPr>
            <a:fld id="{BBA7D7BB-B04B-4B00-A1EF-3C2982E25452}" type="slidenum">
              <a:rPr lang="ru-RU"/>
              <a:pPr>
                <a:defRPr/>
              </a:pPr>
              <a:t>‹#›</a:t>
            </a:fld>
            <a:endParaRPr lang="ru-RU"/>
          </a:p>
        </p:txBody>
      </p:sp>
    </p:spTree>
    <p:extLst>
      <p:ext uri="{BB962C8B-B14F-4D97-AF65-F5344CB8AC3E}">
        <p14:creationId xmlns:p14="http://schemas.microsoft.com/office/powerpoint/2010/main" val="118549615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Arial" pitchFamily="34"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Arial" pitchFamily="34"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Arial" pitchFamily="34"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Arial" pitchFamily="34"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lvl1pPr defTabSz="909638" eaLnBrk="0" hangingPunct="0">
              <a:defRPr sz="2200">
                <a:solidFill>
                  <a:schemeClr val="tx1"/>
                </a:solidFill>
                <a:latin typeface="Arial" charset="0"/>
                <a:cs typeface="Arial" charset="0"/>
              </a:defRPr>
            </a:lvl1pPr>
            <a:lvl2pPr marL="742950" indent="-285750" defTabSz="909638" eaLnBrk="0" hangingPunct="0">
              <a:defRPr sz="2200">
                <a:solidFill>
                  <a:schemeClr val="tx1"/>
                </a:solidFill>
                <a:latin typeface="Arial" charset="0"/>
                <a:cs typeface="Arial" charset="0"/>
              </a:defRPr>
            </a:lvl2pPr>
            <a:lvl3pPr marL="1143000" indent="-228600" defTabSz="909638" eaLnBrk="0" hangingPunct="0">
              <a:defRPr sz="2200">
                <a:solidFill>
                  <a:schemeClr val="tx1"/>
                </a:solidFill>
                <a:latin typeface="Arial" charset="0"/>
                <a:cs typeface="Arial" charset="0"/>
              </a:defRPr>
            </a:lvl3pPr>
            <a:lvl4pPr marL="1600200" indent="-228600" defTabSz="909638" eaLnBrk="0" hangingPunct="0">
              <a:defRPr sz="2200">
                <a:solidFill>
                  <a:schemeClr val="tx1"/>
                </a:solidFill>
                <a:latin typeface="Arial" charset="0"/>
                <a:cs typeface="Arial" charset="0"/>
              </a:defRPr>
            </a:lvl4pPr>
            <a:lvl5pPr marL="2057400" indent="-228600" defTabSz="909638" eaLnBrk="0" hangingPunct="0">
              <a:defRPr sz="2200">
                <a:solidFill>
                  <a:schemeClr val="tx1"/>
                </a:solidFill>
                <a:latin typeface="Arial" charset="0"/>
                <a:cs typeface="Arial" charset="0"/>
              </a:defRPr>
            </a:lvl5pPr>
            <a:lvl6pPr marL="2514600" indent="-228600" defTabSz="909638" eaLnBrk="0" fontAlgn="base" hangingPunct="0">
              <a:spcBef>
                <a:spcPct val="0"/>
              </a:spcBef>
              <a:spcAft>
                <a:spcPct val="0"/>
              </a:spcAft>
              <a:defRPr sz="2200">
                <a:solidFill>
                  <a:schemeClr val="tx1"/>
                </a:solidFill>
                <a:latin typeface="Arial" charset="0"/>
                <a:cs typeface="Arial" charset="0"/>
              </a:defRPr>
            </a:lvl6pPr>
            <a:lvl7pPr marL="2971800" indent="-228600" defTabSz="909638" eaLnBrk="0" fontAlgn="base" hangingPunct="0">
              <a:spcBef>
                <a:spcPct val="0"/>
              </a:spcBef>
              <a:spcAft>
                <a:spcPct val="0"/>
              </a:spcAft>
              <a:defRPr sz="2200">
                <a:solidFill>
                  <a:schemeClr val="tx1"/>
                </a:solidFill>
                <a:latin typeface="Arial" charset="0"/>
                <a:cs typeface="Arial" charset="0"/>
              </a:defRPr>
            </a:lvl7pPr>
            <a:lvl8pPr marL="3429000" indent="-228600" defTabSz="909638" eaLnBrk="0" fontAlgn="base" hangingPunct="0">
              <a:spcBef>
                <a:spcPct val="0"/>
              </a:spcBef>
              <a:spcAft>
                <a:spcPct val="0"/>
              </a:spcAft>
              <a:defRPr sz="2200">
                <a:solidFill>
                  <a:schemeClr val="tx1"/>
                </a:solidFill>
                <a:latin typeface="Arial" charset="0"/>
                <a:cs typeface="Arial" charset="0"/>
              </a:defRPr>
            </a:lvl8pPr>
            <a:lvl9pPr marL="3886200" indent="-228600" defTabSz="909638" eaLnBrk="0" fontAlgn="base" hangingPunct="0">
              <a:spcBef>
                <a:spcPct val="0"/>
              </a:spcBef>
              <a:spcAft>
                <a:spcPct val="0"/>
              </a:spcAft>
              <a:defRPr sz="2200">
                <a:solidFill>
                  <a:schemeClr val="tx1"/>
                </a:solidFill>
                <a:latin typeface="Arial" charset="0"/>
                <a:cs typeface="Arial" charset="0"/>
              </a:defRPr>
            </a:lvl9pPr>
          </a:lstStyle>
          <a:p>
            <a:fld id="{38D8D530-FACA-4172-AC19-0350D83493FB}" type="slidenum">
              <a:rPr lang="ru-RU" sz="1000" smtClean="0">
                <a:latin typeface="Times New Roman" pitchFamily="18" charset="0"/>
              </a:rPr>
              <a:pPr/>
              <a:t>1</a:t>
            </a:fld>
            <a:endParaRPr lang="ru-RU" sz="1000" smtClean="0">
              <a:latin typeface="Times New Roman" pitchFamily="18" charset="0"/>
            </a:endParaRPr>
          </a:p>
        </p:txBody>
      </p:sp>
      <p:sp>
        <p:nvSpPr>
          <p:cNvPr id="29699" name="Rectangle 2"/>
          <p:cNvSpPr>
            <a:spLocks noGrp="1" noRot="1" noChangeAspect="1" noChangeArrowheads="1" noTextEdit="1"/>
          </p:cNvSpPr>
          <p:nvPr>
            <p:ph type="sldImg"/>
          </p:nvPr>
        </p:nvSpPr>
        <p:spPr>
          <a:xfrm>
            <a:off x="3357563" y="511175"/>
            <a:ext cx="3214687" cy="2546350"/>
          </a:xfrm>
          <a:ln/>
        </p:spPr>
      </p:sp>
      <p:sp>
        <p:nvSpPr>
          <p:cNvPr id="29700" name="Rectangle 3"/>
          <p:cNvSpPr>
            <a:spLocks noGrp="1" noChangeArrowheads="1"/>
          </p:cNvSpPr>
          <p:nvPr>
            <p:ph type="body" idx="1"/>
          </p:nvPr>
        </p:nvSpPr>
        <p:spPr>
          <a:xfrm>
            <a:off x="991713" y="3228856"/>
            <a:ext cx="7943214" cy="3058076"/>
          </a:xfrm>
          <a:noFill/>
        </p:spPr>
        <p:txBody>
          <a:bodyPr/>
          <a:lstStyle/>
          <a:p>
            <a:pPr eaLnBrk="1" hangingPunct="1"/>
            <a:endParaRPr lang="ru-RU" smtClean="0">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lvl1pPr defTabSz="909638" eaLnBrk="0" hangingPunct="0">
              <a:defRPr sz="2200">
                <a:solidFill>
                  <a:schemeClr val="tx1"/>
                </a:solidFill>
                <a:latin typeface="Arial" charset="0"/>
                <a:cs typeface="Arial" charset="0"/>
              </a:defRPr>
            </a:lvl1pPr>
            <a:lvl2pPr marL="742950" indent="-285750" defTabSz="909638" eaLnBrk="0" hangingPunct="0">
              <a:defRPr sz="2200">
                <a:solidFill>
                  <a:schemeClr val="tx1"/>
                </a:solidFill>
                <a:latin typeface="Arial" charset="0"/>
                <a:cs typeface="Arial" charset="0"/>
              </a:defRPr>
            </a:lvl2pPr>
            <a:lvl3pPr marL="1143000" indent="-228600" defTabSz="909638" eaLnBrk="0" hangingPunct="0">
              <a:defRPr sz="2200">
                <a:solidFill>
                  <a:schemeClr val="tx1"/>
                </a:solidFill>
                <a:latin typeface="Arial" charset="0"/>
                <a:cs typeface="Arial" charset="0"/>
              </a:defRPr>
            </a:lvl3pPr>
            <a:lvl4pPr marL="1600200" indent="-228600" defTabSz="909638" eaLnBrk="0" hangingPunct="0">
              <a:defRPr sz="2200">
                <a:solidFill>
                  <a:schemeClr val="tx1"/>
                </a:solidFill>
                <a:latin typeface="Arial" charset="0"/>
                <a:cs typeface="Arial" charset="0"/>
              </a:defRPr>
            </a:lvl4pPr>
            <a:lvl5pPr marL="2057400" indent="-228600" defTabSz="909638" eaLnBrk="0" hangingPunct="0">
              <a:defRPr sz="2200">
                <a:solidFill>
                  <a:schemeClr val="tx1"/>
                </a:solidFill>
                <a:latin typeface="Arial" charset="0"/>
                <a:cs typeface="Arial" charset="0"/>
              </a:defRPr>
            </a:lvl5pPr>
            <a:lvl6pPr marL="2514600" indent="-228600" defTabSz="909638" eaLnBrk="0" fontAlgn="base" hangingPunct="0">
              <a:spcBef>
                <a:spcPct val="0"/>
              </a:spcBef>
              <a:spcAft>
                <a:spcPct val="0"/>
              </a:spcAft>
              <a:defRPr sz="2200">
                <a:solidFill>
                  <a:schemeClr val="tx1"/>
                </a:solidFill>
                <a:latin typeface="Arial" charset="0"/>
                <a:cs typeface="Arial" charset="0"/>
              </a:defRPr>
            </a:lvl6pPr>
            <a:lvl7pPr marL="2971800" indent="-228600" defTabSz="909638" eaLnBrk="0" fontAlgn="base" hangingPunct="0">
              <a:spcBef>
                <a:spcPct val="0"/>
              </a:spcBef>
              <a:spcAft>
                <a:spcPct val="0"/>
              </a:spcAft>
              <a:defRPr sz="2200">
                <a:solidFill>
                  <a:schemeClr val="tx1"/>
                </a:solidFill>
                <a:latin typeface="Arial" charset="0"/>
                <a:cs typeface="Arial" charset="0"/>
              </a:defRPr>
            </a:lvl7pPr>
            <a:lvl8pPr marL="3429000" indent="-228600" defTabSz="909638" eaLnBrk="0" fontAlgn="base" hangingPunct="0">
              <a:spcBef>
                <a:spcPct val="0"/>
              </a:spcBef>
              <a:spcAft>
                <a:spcPct val="0"/>
              </a:spcAft>
              <a:defRPr sz="2200">
                <a:solidFill>
                  <a:schemeClr val="tx1"/>
                </a:solidFill>
                <a:latin typeface="Arial" charset="0"/>
                <a:cs typeface="Arial" charset="0"/>
              </a:defRPr>
            </a:lvl8pPr>
            <a:lvl9pPr marL="3886200" indent="-228600" defTabSz="909638" eaLnBrk="0" fontAlgn="base" hangingPunct="0">
              <a:spcBef>
                <a:spcPct val="0"/>
              </a:spcBef>
              <a:spcAft>
                <a:spcPct val="0"/>
              </a:spcAft>
              <a:defRPr sz="2200">
                <a:solidFill>
                  <a:schemeClr val="tx1"/>
                </a:solidFill>
                <a:latin typeface="Arial" charset="0"/>
                <a:cs typeface="Arial" charset="0"/>
              </a:defRPr>
            </a:lvl9pPr>
          </a:lstStyle>
          <a:p>
            <a:fld id="{C603C4AB-CE73-4ECB-828F-2A9E7F0BC258}" type="slidenum">
              <a:rPr lang="ru-RU" sz="1000" smtClean="0">
                <a:latin typeface="Times New Roman" pitchFamily="18" charset="0"/>
              </a:rPr>
              <a:pPr/>
              <a:t>25</a:t>
            </a:fld>
            <a:endParaRPr lang="ru-RU" sz="1000" smtClean="0">
              <a:latin typeface="Times New Roman" pitchFamily="18" charset="0"/>
            </a:endParaRPr>
          </a:p>
        </p:txBody>
      </p:sp>
      <p:sp>
        <p:nvSpPr>
          <p:cNvPr id="30723" name="Rectangle 2"/>
          <p:cNvSpPr>
            <a:spLocks noGrp="1" noRot="1" noChangeAspect="1" noChangeArrowheads="1" noTextEdit="1"/>
          </p:cNvSpPr>
          <p:nvPr>
            <p:ph type="sldImg"/>
          </p:nvPr>
        </p:nvSpPr>
        <p:spPr>
          <a:xfrm>
            <a:off x="3357563" y="511175"/>
            <a:ext cx="3214687" cy="2546350"/>
          </a:xfrm>
          <a:ln/>
        </p:spPr>
      </p:sp>
      <p:sp>
        <p:nvSpPr>
          <p:cNvPr id="30724" name="Rectangle 3"/>
          <p:cNvSpPr>
            <a:spLocks noGrp="1" noChangeArrowheads="1"/>
          </p:cNvSpPr>
          <p:nvPr>
            <p:ph type="body" idx="1"/>
          </p:nvPr>
        </p:nvSpPr>
        <p:spPr>
          <a:xfrm>
            <a:off x="991713" y="3228856"/>
            <a:ext cx="7943214" cy="3058076"/>
          </a:xfrm>
          <a:noFill/>
        </p:spPr>
        <p:txBody>
          <a:bodyPr/>
          <a:lstStyle/>
          <a:p>
            <a:pPr eaLnBrk="1" hangingPunct="1"/>
            <a:endParaRPr lang="ru-RU" smtClean="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7239000"/>
            <a:chOff x="0" y="0"/>
            <a:chExt cx="5760" cy="4320"/>
          </a:xfrm>
        </p:grpSpPr>
        <p:sp>
          <p:nvSpPr>
            <p:cNvPr id="5"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ru-RU" sz="2400">
                <a:latin typeface="Times New Roman" pitchFamily="18" charset="0"/>
              </a:endParaRPr>
            </a:p>
          </p:txBody>
        </p:sp>
        <p:sp>
          <p:nvSpPr>
            <p:cNvPr id="6" name="Rectangle 4"/>
            <p:cNvSpPr>
              <a:spLocks noChangeArrowheads="1"/>
            </p:cNvSpPr>
            <p:nvPr/>
          </p:nvSpPr>
          <p:spPr bwMode="hidden">
            <a:xfrm>
              <a:off x="1081" y="1065"/>
              <a:ext cx="4679" cy="159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ru-RU" sz="2400">
                <a:latin typeface="Times New Roman" pitchFamily="18" charset="0"/>
              </a:endParaRPr>
            </a:p>
          </p:txBody>
        </p:sp>
        <p:grpSp>
          <p:nvGrpSpPr>
            <p:cNvPr id="7" name="Group 5"/>
            <p:cNvGrpSpPr>
              <a:grpSpLocks/>
            </p:cNvGrpSpPr>
            <p:nvPr/>
          </p:nvGrpSpPr>
          <p:grpSpPr bwMode="auto">
            <a:xfrm>
              <a:off x="0" y="672"/>
              <a:ext cx="1806" cy="1989"/>
              <a:chOff x="0" y="672"/>
              <a:chExt cx="1806" cy="1989"/>
            </a:xfrm>
          </p:grpSpPr>
          <p:sp>
            <p:nvSpPr>
              <p:cNvPr id="8" name="Rectangle 6"/>
              <p:cNvSpPr>
                <a:spLocks noChangeArrowheads="1"/>
              </p:cNvSpPr>
              <p:nvPr userDrawn="1"/>
            </p:nvSpPr>
            <p:spPr bwMode="auto">
              <a:xfrm>
                <a:off x="361" y="2257"/>
                <a:ext cx="363" cy="404"/>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ru-RU" sz="2400">
                  <a:latin typeface="Times New Roman" pitchFamily="18" charset="0"/>
                </a:endParaRPr>
              </a:p>
            </p:txBody>
          </p:sp>
          <p:sp>
            <p:nvSpPr>
              <p:cNvPr id="9" name="Rectangle 7"/>
              <p:cNvSpPr>
                <a:spLocks noChangeArrowheads="1"/>
              </p:cNvSpPr>
              <p:nvPr userDrawn="1"/>
            </p:nvSpPr>
            <p:spPr bwMode="auto">
              <a:xfrm>
                <a:off x="1081" y="1065"/>
                <a:ext cx="362" cy="405"/>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ru-RU" sz="2400">
                  <a:latin typeface="Times New Roman" pitchFamily="18" charset="0"/>
                </a:endParaRPr>
              </a:p>
            </p:txBody>
          </p:sp>
          <p:sp>
            <p:nvSpPr>
              <p:cNvPr id="10" name="Rectangle 8"/>
              <p:cNvSpPr>
                <a:spLocks noChangeArrowheads="1"/>
              </p:cNvSpPr>
              <p:nvPr userDrawn="1"/>
            </p:nvSpPr>
            <p:spPr bwMode="auto">
              <a:xfrm>
                <a:off x="1437" y="672"/>
                <a:ext cx="369" cy="400"/>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ru-RU" sz="2400">
                  <a:latin typeface="Times New Roman" pitchFamily="18" charset="0"/>
                </a:endParaRPr>
              </a:p>
            </p:txBody>
          </p:sp>
          <p:sp>
            <p:nvSpPr>
              <p:cNvPr id="11" name="Rectangle 9"/>
              <p:cNvSpPr>
                <a:spLocks noChangeArrowheads="1"/>
              </p:cNvSpPr>
              <p:nvPr userDrawn="1"/>
            </p:nvSpPr>
            <p:spPr bwMode="auto">
              <a:xfrm>
                <a:off x="719" y="2257"/>
                <a:ext cx="368" cy="404"/>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ru-RU" sz="2400">
                  <a:latin typeface="Times New Roman" pitchFamily="18" charset="0"/>
                </a:endParaRPr>
              </a:p>
            </p:txBody>
          </p:sp>
          <p:sp>
            <p:nvSpPr>
              <p:cNvPr id="12" name="Rectangle 10"/>
              <p:cNvSpPr>
                <a:spLocks noChangeArrowheads="1"/>
              </p:cNvSpPr>
              <p:nvPr userDrawn="1"/>
            </p:nvSpPr>
            <p:spPr bwMode="auto">
              <a:xfrm>
                <a:off x="1437" y="1065"/>
                <a:ext cx="369" cy="40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ru-RU" sz="2400">
                  <a:latin typeface="Times New Roman" pitchFamily="18" charset="0"/>
                </a:endParaRPr>
              </a:p>
            </p:txBody>
          </p:sp>
          <p:sp>
            <p:nvSpPr>
              <p:cNvPr id="13" name="Rectangle 11"/>
              <p:cNvSpPr>
                <a:spLocks noChangeArrowheads="1"/>
              </p:cNvSpPr>
              <p:nvPr userDrawn="1"/>
            </p:nvSpPr>
            <p:spPr bwMode="auto">
              <a:xfrm>
                <a:off x="719" y="1464"/>
                <a:ext cx="368" cy="39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ru-RU" sz="2400">
                  <a:latin typeface="Times New Roman" pitchFamily="18" charset="0"/>
                </a:endParaRPr>
              </a:p>
            </p:txBody>
          </p:sp>
          <p:sp>
            <p:nvSpPr>
              <p:cNvPr id="14" name="Rectangle 12"/>
              <p:cNvSpPr>
                <a:spLocks noChangeArrowheads="1"/>
              </p:cNvSpPr>
              <p:nvPr userDrawn="1"/>
            </p:nvSpPr>
            <p:spPr bwMode="auto">
              <a:xfrm>
                <a:off x="0" y="1464"/>
                <a:ext cx="367" cy="399"/>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ru-RU" sz="2400">
                  <a:latin typeface="Times New Roman" pitchFamily="18" charset="0"/>
                </a:endParaRPr>
              </a:p>
            </p:txBody>
          </p:sp>
          <p:sp>
            <p:nvSpPr>
              <p:cNvPr id="15" name="Rectangle 13"/>
              <p:cNvSpPr>
                <a:spLocks noChangeArrowheads="1"/>
              </p:cNvSpPr>
              <p:nvPr userDrawn="1"/>
            </p:nvSpPr>
            <p:spPr bwMode="auto">
              <a:xfrm>
                <a:off x="1081" y="1464"/>
                <a:ext cx="362" cy="39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ru-RU" sz="2400">
                  <a:latin typeface="Times New Roman" pitchFamily="18" charset="0"/>
                </a:endParaRPr>
              </a:p>
            </p:txBody>
          </p:sp>
          <p:sp>
            <p:nvSpPr>
              <p:cNvPr id="16" name="Rectangle 14"/>
              <p:cNvSpPr>
                <a:spLocks noChangeArrowheads="1"/>
              </p:cNvSpPr>
              <p:nvPr userDrawn="1"/>
            </p:nvSpPr>
            <p:spPr bwMode="auto">
              <a:xfrm>
                <a:off x="361" y="1857"/>
                <a:ext cx="363" cy="4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ru-RU" sz="2400">
                  <a:latin typeface="Times New Roman" pitchFamily="18" charset="0"/>
                </a:endParaRPr>
              </a:p>
            </p:txBody>
          </p:sp>
          <p:sp>
            <p:nvSpPr>
              <p:cNvPr id="17" name="Rectangle 15"/>
              <p:cNvSpPr>
                <a:spLocks noChangeArrowheads="1"/>
              </p:cNvSpPr>
              <p:nvPr userDrawn="1"/>
            </p:nvSpPr>
            <p:spPr bwMode="auto">
              <a:xfrm>
                <a:off x="719" y="1857"/>
                <a:ext cx="368" cy="4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ru-RU" sz="2400">
                  <a:latin typeface="Times New Roman" pitchFamily="18" charset="0"/>
                </a:endParaRPr>
              </a:p>
            </p:txBody>
          </p:sp>
        </p:grpSp>
      </p:grpSp>
      <p:sp>
        <p:nvSpPr>
          <p:cNvPr id="1168403" name="Rectangle 19"/>
          <p:cNvSpPr>
            <a:spLocks noGrp="1" noChangeArrowheads="1"/>
          </p:cNvSpPr>
          <p:nvPr>
            <p:ph type="ctrTitle"/>
          </p:nvPr>
        </p:nvSpPr>
        <p:spPr>
          <a:xfrm>
            <a:off x="2971801" y="1930400"/>
            <a:ext cx="6019800" cy="2332038"/>
          </a:xfrm>
        </p:spPr>
        <p:txBody>
          <a:bodyPr/>
          <a:lstStyle>
            <a:lvl1pPr>
              <a:defRPr sz="5000">
                <a:solidFill>
                  <a:srgbClr val="FFFFFF"/>
                </a:solidFill>
              </a:defRPr>
            </a:lvl1pPr>
          </a:lstStyle>
          <a:p>
            <a:pPr lvl="0"/>
            <a:r>
              <a:rPr lang="ru-RU" noProof="0" smtClean="0"/>
              <a:t>Образец заголовка</a:t>
            </a:r>
          </a:p>
        </p:txBody>
      </p:sp>
      <p:sp>
        <p:nvSpPr>
          <p:cNvPr id="1168404" name="Rectangle 20"/>
          <p:cNvSpPr>
            <a:spLocks noGrp="1" noChangeArrowheads="1"/>
          </p:cNvSpPr>
          <p:nvPr>
            <p:ph type="subTitle" idx="1"/>
          </p:nvPr>
        </p:nvSpPr>
        <p:spPr>
          <a:xfrm>
            <a:off x="2971801" y="4503739"/>
            <a:ext cx="6019800" cy="1851025"/>
          </a:xfrm>
        </p:spPr>
        <p:txBody>
          <a:bodyPr/>
          <a:lstStyle>
            <a:lvl1pPr marL="0" indent="0">
              <a:buFont typeface="Wingdings" pitchFamily="2" charset="2"/>
              <a:buNone/>
              <a:defRPr sz="3400"/>
            </a:lvl1pPr>
          </a:lstStyle>
          <a:p>
            <a:pPr lvl="0"/>
            <a:r>
              <a:rPr lang="ru-RU" noProof="0" smtClean="0"/>
              <a:t>Образец подзаголовка</a:t>
            </a:r>
          </a:p>
        </p:txBody>
      </p:sp>
      <p:sp>
        <p:nvSpPr>
          <p:cNvPr id="18" name="Rectangle 16"/>
          <p:cNvSpPr>
            <a:spLocks noGrp="1" noChangeArrowheads="1"/>
          </p:cNvSpPr>
          <p:nvPr>
            <p:ph type="dt" sz="half" idx="10"/>
          </p:nvPr>
        </p:nvSpPr>
        <p:spPr>
          <a:xfrm>
            <a:off x="457200" y="6596063"/>
            <a:ext cx="2133600" cy="482600"/>
          </a:xfrm>
        </p:spPr>
        <p:txBody>
          <a:bodyPr/>
          <a:lstStyle>
            <a:lvl1pPr>
              <a:defRPr/>
            </a:lvl1pPr>
          </a:lstStyle>
          <a:p>
            <a:pPr>
              <a:defRPr/>
            </a:pPr>
            <a:endParaRPr lang="ru-RU"/>
          </a:p>
        </p:txBody>
      </p:sp>
      <p:sp>
        <p:nvSpPr>
          <p:cNvPr id="19" name="Rectangle 17"/>
          <p:cNvSpPr>
            <a:spLocks noGrp="1" noChangeArrowheads="1"/>
          </p:cNvSpPr>
          <p:nvPr>
            <p:ph type="ftr" sz="quarter" idx="11"/>
          </p:nvPr>
        </p:nvSpPr>
        <p:spPr/>
        <p:txBody>
          <a:bodyPr/>
          <a:lstStyle>
            <a:lvl1pPr>
              <a:defRPr/>
            </a:lvl1pPr>
          </a:lstStyle>
          <a:p>
            <a:pPr>
              <a:defRPr/>
            </a:pPr>
            <a:endParaRPr lang="ru-RU"/>
          </a:p>
        </p:txBody>
      </p:sp>
      <p:sp>
        <p:nvSpPr>
          <p:cNvPr id="20" name="Rectangle 18"/>
          <p:cNvSpPr>
            <a:spLocks noGrp="1" noChangeArrowheads="1"/>
          </p:cNvSpPr>
          <p:nvPr>
            <p:ph type="sldNum" sz="quarter" idx="12"/>
          </p:nvPr>
        </p:nvSpPr>
        <p:spPr/>
        <p:txBody>
          <a:bodyPr/>
          <a:lstStyle>
            <a:lvl1pPr>
              <a:defRPr/>
            </a:lvl1pPr>
          </a:lstStyle>
          <a:p>
            <a:pPr>
              <a:defRPr/>
            </a:pPr>
            <a:fld id="{FD718EE3-8F44-46B8-8591-E1AD998B19EC}" type="slidenum">
              <a:rPr lang="ru-RU"/>
              <a:pPr>
                <a:defRPr/>
              </a:pPr>
              <a:t>‹#›</a:t>
            </a:fld>
            <a:endParaRPr lang="ru-RU"/>
          </a:p>
        </p:txBody>
      </p:sp>
    </p:spTree>
    <p:extLst>
      <p:ext uri="{BB962C8B-B14F-4D97-AF65-F5344CB8AC3E}">
        <p14:creationId xmlns:p14="http://schemas.microsoft.com/office/powerpoint/2010/main" val="19814270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2"/>
          <p:cNvSpPr>
            <a:spLocks noGrp="1" noChangeArrowheads="1"/>
          </p:cNvSpPr>
          <p:nvPr>
            <p:ph type="ftr" sz="quarter" idx="10"/>
          </p:nvPr>
        </p:nvSpPr>
        <p:spPr>
          <a:ln/>
        </p:spPr>
        <p:txBody>
          <a:bodyPr/>
          <a:lstStyle>
            <a:lvl1pPr>
              <a:defRPr/>
            </a:lvl1pPr>
          </a:lstStyle>
          <a:p>
            <a:pPr>
              <a:defRPr/>
            </a:pPr>
            <a:endParaRPr lang="ru-RU"/>
          </a:p>
        </p:txBody>
      </p:sp>
      <p:sp>
        <p:nvSpPr>
          <p:cNvPr id="5" name="Rectangle 3"/>
          <p:cNvSpPr>
            <a:spLocks noGrp="1" noChangeArrowheads="1"/>
          </p:cNvSpPr>
          <p:nvPr>
            <p:ph type="sldNum" sz="quarter" idx="11"/>
          </p:nvPr>
        </p:nvSpPr>
        <p:spPr>
          <a:ln/>
        </p:spPr>
        <p:txBody>
          <a:bodyPr/>
          <a:lstStyle>
            <a:lvl1pPr>
              <a:defRPr/>
            </a:lvl1pPr>
          </a:lstStyle>
          <a:p>
            <a:pPr>
              <a:defRPr/>
            </a:pPr>
            <a:fld id="{AB07497F-71A4-4960-AF82-03733215B439}" type="slidenum">
              <a:rPr lang="ru-RU"/>
              <a:pPr>
                <a:defRPr/>
              </a:pPr>
              <a:t>‹#›</a:t>
            </a:fld>
            <a:endParaRPr lang="ru-RU"/>
          </a:p>
        </p:txBody>
      </p:sp>
      <p:sp>
        <p:nvSpPr>
          <p:cNvPr id="6" name="Rectangle 16"/>
          <p:cNvSpPr>
            <a:spLocks noGrp="1" noChangeArrowheads="1"/>
          </p:cNvSpPr>
          <p:nvPr>
            <p:ph type="dt" sz="half" idx="12"/>
          </p:nvPr>
        </p:nvSpPr>
        <p:spPr>
          <a:ln/>
        </p:spPr>
        <p:txBody>
          <a:bodyPr/>
          <a:lstStyle>
            <a:lvl1pPr>
              <a:defRPr/>
            </a:lvl1pPr>
          </a:lstStyle>
          <a:p>
            <a:pPr>
              <a:defRPr/>
            </a:pPr>
            <a:endParaRPr lang="ru-RU"/>
          </a:p>
        </p:txBody>
      </p:sp>
    </p:spTree>
    <p:extLst>
      <p:ext uri="{BB962C8B-B14F-4D97-AF65-F5344CB8AC3E}">
        <p14:creationId xmlns:p14="http://schemas.microsoft.com/office/powerpoint/2010/main" val="23631195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1" y="482600"/>
            <a:ext cx="2057400" cy="57102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1" y="482600"/>
            <a:ext cx="6019800" cy="57102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2"/>
          <p:cNvSpPr>
            <a:spLocks noGrp="1" noChangeArrowheads="1"/>
          </p:cNvSpPr>
          <p:nvPr>
            <p:ph type="ftr" sz="quarter" idx="10"/>
          </p:nvPr>
        </p:nvSpPr>
        <p:spPr>
          <a:ln/>
        </p:spPr>
        <p:txBody>
          <a:bodyPr/>
          <a:lstStyle>
            <a:lvl1pPr>
              <a:defRPr/>
            </a:lvl1pPr>
          </a:lstStyle>
          <a:p>
            <a:pPr>
              <a:defRPr/>
            </a:pPr>
            <a:endParaRPr lang="ru-RU"/>
          </a:p>
        </p:txBody>
      </p:sp>
      <p:sp>
        <p:nvSpPr>
          <p:cNvPr id="5" name="Rectangle 3"/>
          <p:cNvSpPr>
            <a:spLocks noGrp="1" noChangeArrowheads="1"/>
          </p:cNvSpPr>
          <p:nvPr>
            <p:ph type="sldNum" sz="quarter" idx="11"/>
          </p:nvPr>
        </p:nvSpPr>
        <p:spPr>
          <a:ln/>
        </p:spPr>
        <p:txBody>
          <a:bodyPr/>
          <a:lstStyle>
            <a:lvl1pPr>
              <a:defRPr/>
            </a:lvl1pPr>
          </a:lstStyle>
          <a:p>
            <a:pPr>
              <a:defRPr/>
            </a:pPr>
            <a:fld id="{CA635876-8996-416D-9A11-012384610B30}" type="slidenum">
              <a:rPr lang="ru-RU"/>
              <a:pPr>
                <a:defRPr/>
              </a:pPr>
              <a:t>‹#›</a:t>
            </a:fld>
            <a:endParaRPr lang="ru-RU"/>
          </a:p>
        </p:txBody>
      </p:sp>
      <p:sp>
        <p:nvSpPr>
          <p:cNvPr id="6" name="Rectangle 16"/>
          <p:cNvSpPr>
            <a:spLocks noGrp="1" noChangeArrowheads="1"/>
          </p:cNvSpPr>
          <p:nvPr>
            <p:ph type="dt" sz="half" idx="12"/>
          </p:nvPr>
        </p:nvSpPr>
        <p:spPr>
          <a:ln/>
        </p:spPr>
        <p:txBody>
          <a:bodyPr/>
          <a:lstStyle>
            <a:lvl1pPr>
              <a:defRPr/>
            </a:lvl1pPr>
          </a:lstStyle>
          <a:p>
            <a:pPr>
              <a:defRPr/>
            </a:pPr>
            <a:endParaRPr lang="ru-RU"/>
          </a:p>
        </p:txBody>
      </p:sp>
    </p:spTree>
    <p:extLst>
      <p:ext uri="{BB962C8B-B14F-4D97-AF65-F5344CB8AC3E}">
        <p14:creationId xmlns:p14="http://schemas.microsoft.com/office/powerpoint/2010/main" val="30779962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Заголовок, текст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82600"/>
            <a:ext cx="8229600" cy="1447800"/>
          </a:xfrm>
        </p:spPr>
        <p:txBody>
          <a:bodyPr/>
          <a:lstStyle/>
          <a:p>
            <a:r>
              <a:rPr lang="ru-RU" smtClean="0"/>
              <a:t>Образец заголовка</a:t>
            </a:r>
            <a:endParaRPr lang="ru-RU"/>
          </a:p>
        </p:txBody>
      </p:sp>
      <p:sp>
        <p:nvSpPr>
          <p:cNvPr id="3" name="Текст 2"/>
          <p:cNvSpPr>
            <a:spLocks noGrp="1"/>
          </p:cNvSpPr>
          <p:nvPr>
            <p:ph type="body" sz="half" idx="1"/>
          </p:nvPr>
        </p:nvSpPr>
        <p:spPr>
          <a:xfrm>
            <a:off x="457201" y="2090738"/>
            <a:ext cx="4038600" cy="41021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1" y="2090738"/>
            <a:ext cx="4038600" cy="41021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2"/>
          <p:cNvSpPr>
            <a:spLocks noGrp="1" noChangeArrowheads="1"/>
          </p:cNvSpPr>
          <p:nvPr>
            <p:ph type="ftr" sz="quarter" idx="10"/>
          </p:nvPr>
        </p:nvSpPr>
        <p:spPr>
          <a:ln/>
        </p:spPr>
        <p:txBody>
          <a:bodyPr/>
          <a:lstStyle>
            <a:lvl1pPr>
              <a:defRPr/>
            </a:lvl1pPr>
          </a:lstStyle>
          <a:p>
            <a:pPr>
              <a:defRPr/>
            </a:pPr>
            <a:endParaRPr lang="ru-RU"/>
          </a:p>
        </p:txBody>
      </p:sp>
      <p:sp>
        <p:nvSpPr>
          <p:cNvPr id="6" name="Rectangle 3"/>
          <p:cNvSpPr>
            <a:spLocks noGrp="1" noChangeArrowheads="1"/>
          </p:cNvSpPr>
          <p:nvPr>
            <p:ph type="sldNum" sz="quarter" idx="11"/>
          </p:nvPr>
        </p:nvSpPr>
        <p:spPr>
          <a:ln/>
        </p:spPr>
        <p:txBody>
          <a:bodyPr/>
          <a:lstStyle>
            <a:lvl1pPr>
              <a:defRPr/>
            </a:lvl1pPr>
          </a:lstStyle>
          <a:p>
            <a:pPr>
              <a:defRPr/>
            </a:pPr>
            <a:fld id="{265A943A-DB75-416C-88DB-D92394631E1B}" type="slidenum">
              <a:rPr lang="ru-RU"/>
              <a:pPr>
                <a:defRPr/>
              </a:pPr>
              <a:t>‹#›</a:t>
            </a:fld>
            <a:endParaRPr lang="ru-RU"/>
          </a:p>
        </p:txBody>
      </p:sp>
      <p:sp>
        <p:nvSpPr>
          <p:cNvPr id="7" name="Rectangle 16"/>
          <p:cNvSpPr>
            <a:spLocks noGrp="1" noChangeArrowheads="1"/>
          </p:cNvSpPr>
          <p:nvPr>
            <p:ph type="dt" sz="half" idx="12"/>
          </p:nvPr>
        </p:nvSpPr>
        <p:spPr>
          <a:ln/>
        </p:spPr>
        <p:txBody>
          <a:bodyPr/>
          <a:lstStyle>
            <a:lvl1pPr>
              <a:defRPr/>
            </a:lvl1pPr>
          </a:lstStyle>
          <a:p>
            <a:pPr>
              <a:defRPr/>
            </a:pPr>
            <a:endParaRPr lang="ru-RU"/>
          </a:p>
        </p:txBody>
      </p:sp>
    </p:spTree>
    <p:extLst>
      <p:ext uri="{BB962C8B-B14F-4D97-AF65-F5344CB8AC3E}">
        <p14:creationId xmlns:p14="http://schemas.microsoft.com/office/powerpoint/2010/main" val="33998153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2"/>
          <p:cNvSpPr>
            <a:spLocks noGrp="1" noChangeArrowheads="1"/>
          </p:cNvSpPr>
          <p:nvPr>
            <p:ph type="ftr" sz="quarter" idx="10"/>
          </p:nvPr>
        </p:nvSpPr>
        <p:spPr>
          <a:ln/>
        </p:spPr>
        <p:txBody>
          <a:bodyPr/>
          <a:lstStyle>
            <a:lvl1pPr>
              <a:defRPr/>
            </a:lvl1pPr>
          </a:lstStyle>
          <a:p>
            <a:pPr>
              <a:defRPr/>
            </a:pPr>
            <a:endParaRPr lang="ru-RU"/>
          </a:p>
        </p:txBody>
      </p:sp>
      <p:sp>
        <p:nvSpPr>
          <p:cNvPr id="5" name="Rectangle 3"/>
          <p:cNvSpPr>
            <a:spLocks noGrp="1" noChangeArrowheads="1"/>
          </p:cNvSpPr>
          <p:nvPr>
            <p:ph type="sldNum" sz="quarter" idx="11"/>
          </p:nvPr>
        </p:nvSpPr>
        <p:spPr>
          <a:ln/>
        </p:spPr>
        <p:txBody>
          <a:bodyPr/>
          <a:lstStyle>
            <a:lvl1pPr>
              <a:defRPr/>
            </a:lvl1pPr>
          </a:lstStyle>
          <a:p>
            <a:pPr>
              <a:defRPr/>
            </a:pPr>
            <a:fld id="{0504694C-31A6-4618-97B5-7B585F349B06}" type="slidenum">
              <a:rPr lang="ru-RU"/>
              <a:pPr>
                <a:defRPr/>
              </a:pPr>
              <a:t>‹#›</a:t>
            </a:fld>
            <a:endParaRPr lang="ru-RU"/>
          </a:p>
        </p:txBody>
      </p:sp>
      <p:sp>
        <p:nvSpPr>
          <p:cNvPr id="6" name="Rectangle 16"/>
          <p:cNvSpPr>
            <a:spLocks noGrp="1" noChangeArrowheads="1"/>
          </p:cNvSpPr>
          <p:nvPr>
            <p:ph type="dt" sz="half" idx="12"/>
          </p:nvPr>
        </p:nvSpPr>
        <p:spPr>
          <a:ln/>
        </p:spPr>
        <p:txBody>
          <a:bodyPr/>
          <a:lstStyle>
            <a:lvl1pPr>
              <a:defRPr/>
            </a:lvl1pPr>
          </a:lstStyle>
          <a:p>
            <a:pPr>
              <a:defRPr/>
            </a:pPr>
            <a:endParaRPr lang="ru-RU"/>
          </a:p>
        </p:txBody>
      </p:sp>
    </p:spTree>
    <p:extLst>
      <p:ext uri="{BB962C8B-B14F-4D97-AF65-F5344CB8AC3E}">
        <p14:creationId xmlns:p14="http://schemas.microsoft.com/office/powerpoint/2010/main" val="5921973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651376"/>
            <a:ext cx="7772400" cy="14382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3068639"/>
            <a:ext cx="7772400" cy="158273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2"/>
          <p:cNvSpPr>
            <a:spLocks noGrp="1" noChangeArrowheads="1"/>
          </p:cNvSpPr>
          <p:nvPr>
            <p:ph type="ftr" sz="quarter" idx="10"/>
          </p:nvPr>
        </p:nvSpPr>
        <p:spPr>
          <a:ln/>
        </p:spPr>
        <p:txBody>
          <a:bodyPr/>
          <a:lstStyle>
            <a:lvl1pPr>
              <a:defRPr/>
            </a:lvl1pPr>
          </a:lstStyle>
          <a:p>
            <a:pPr>
              <a:defRPr/>
            </a:pPr>
            <a:endParaRPr lang="ru-RU"/>
          </a:p>
        </p:txBody>
      </p:sp>
      <p:sp>
        <p:nvSpPr>
          <p:cNvPr id="5" name="Rectangle 3"/>
          <p:cNvSpPr>
            <a:spLocks noGrp="1" noChangeArrowheads="1"/>
          </p:cNvSpPr>
          <p:nvPr>
            <p:ph type="sldNum" sz="quarter" idx="11"/>
          </p:nvPr>
        </p:nvSpPr>
        <p:spPr>
          <a:ln/>
        </p:spPr>
        <p:txBody>
          <a:bodyPr/>
          <a:lstStyle>
            <a:lvl1pPr>
              <a:defRPr/>
            </a:lvl1pPr>
          </a:lstStyle>
          <a:p>
            <a:pPr>
              <a:defRPr/>
            </a:pPr>
            <a:fld id="{557323A9-15B3-468B-9FB4-6A27D9D969D6}" type="slidenum">
              <a:rPr lang="ru-RU"/>
              <a:pPr>
                <a:defRPr/>
              </a:pPr>
              <a:t>‹#›</a:t>
            </a:fld>
            <a:endParaRPr lang="ru-RU"/>
          </a:p>
        </p:txBody>
      </p:sp>
      <p:sp>
        <p:nvSpPr>
          <p:cNvPr id="6" name="Rectangle 16"/>
          <p:cNvSpPr>
            <a:spLocks noGrp="1" noChangeArrowheads="1"/>
          </p:cNvSpPr>
          <p:nvPr>
            <p:ph type="dt" sz="half" idx="12"/>
          </p:nvPr>
        </p:nvSpPr>
        <p:spPr>
          <a:ln/>
        </p:spPr>
        <p:txBody>
          <a:bodyPr/>
          <a:lstStyle>
            <a:lvl1pPr>
              <a:defRPr/>
            </a:lvl1pPr>
          </a:lstStyle>
          <a:p>
            <a:pPr>
              <a:defRPr/>
            </a:pPr>
            <a:endParaRPr lang="ru-RU"/>
          </a:p>
        </p:txBody>
      </p:sp>
    </p:spTree>
    <p:extLst>
      <p:ext uri="{BB962C8B-B14F-4D97-AF65-F5344CB8AC3E}">
        <p14:creationId xmlns:p14="http://schemas.microsoft.com/office/powerpoint/2010/main" val="8300395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1" y="2090738"/>
            <a:ext cx="4038600" cy="4102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1" y="2090738"/>
            <a:ext cx="4038600" cy="4102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2"/>
          <p:cNvSpPr>
            <a:spLocks noGrp="1" noChangeArrowheads="1"/>
          </p:cNvSpPr>
          <p:nvPr>
            <p:ph type="ftr" sz="quarter" idx="10"/>
          </p:nvPr>
        </p:nvSpPr>
        <p:spPr>
          <a:ln/>
        </p:spPr>
        <p:txBody>
          <a:bodyPr/>
          <a:lstStyle>
            <a:lvl1pPr>
              <a:defRPr/>
            </a:lvl1pPr>
          </a:lstStyle>
          <a:p>
            <a:pPr>
              <a:defRPr/>
            </a:pPr>
            <a:endParaRPr lang="ru-RU"/>
          </a:p>
        </p:txBody>
      </p:sp>
      <p:sp>
        <p:nvSpPr>
          <p:cNvPr id="6" name="Rectangle 3"/>
          <p:cNvSpPr>
            <a:spLocks noGrp="1" noChangeArrowheads="1"/>
          </p:cNvSpPr>
          <p:nvPr>
            <p:ph type="sldNum" sz="quarter" idx="11"/>
          </p:nvPr>
        </p:nvSpPr>
        <p:spPr>
          <a:ln/>
        </p:spPr>
        <p:txBody>
          <a:bodyPr/>
          <a:lstStyle>
            <a:lvl1pPr>
              <a:defRPr/>
            </a:lvl1pPr>
          </a:lstStyle>
          <a:p>
            <a:pPr>
              <a:defRPr/>
            </a:pPr>
            <a:fld id="{A84ACD60-39C9-4DF1-A7BD-15BECE89C00E}" type="slidenum">
              <a:rPr lang="ru-RU"/>
              <a:pPr>
                <a:defRPr/>
              </a:pPr>
              <a:t>‹#›</a:t>
            </a:fld>
            <a:endParaRPr lang="ru-RU"/>
          </a:p>
        </p:txBody>
      </p:sp>
      <p:sp>
        <p:nvSpPr>
          <p:cNvPr id="7" name="Rectangle 16"/>
          <p:cNvSpPr>
            <a:spLocks noGrp="1" noChangeArrowheads="1"/>
          </p:cNvSpPr>
          <p:nvPr>
            <p:ph type="dt" sz="half" idx="12"/>
          </p:nvPr>
        </p:nvSpPr>
        <p:spPr>
          <a:ln/>
        </p:spPr>
        <p:txBody>
          <a:bodyPr/>
          <a:lstStyle>
            <a:lvl1pPr>
              <a:defRPr/>
            </a:lvl1pPr>
          </a:lstStyle>
          <a:p>
            <a:pPr>
              <a:defRPr/>
            </a:pPr>
            <a:endParaRPr lang="ru-RU"/>
          </a:p>
        </p:txBody>
      </p:sp>
    </p:spTree>
    <p:extLst>
      <p:ext uri="{BB962C8B-B14F-4D97-AF65-F5344CB8AC3E}">
        <p14:creationId xmlns:p14="http://schemas.microsoft.com/office/powerpoint/2010/main" val="955581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90513"/>
            <a:ext cx="8229600" cy="12065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620838"/>
            <a:ext cx="4040188" cy="6746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295526"/>
            <a:ext cx="4040188" cy="41703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6" y="1620838"/>
            <a:ext cx="4041776" cy="6746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6" y="2295526"/>
            <a:ext cx="4041776" cy="41703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2"/>
          <p:cNvSpPr>
            <a:spLocks noGrp="1" noChangeArrowheads="1"/>
          </p:cNvSpPr>
          <p:nvPr>
            <p:ph type="ftr" sz="quarter" idx="10"/>
          </p:nvPr>
        </p:nvSpPr>
        <p:spPr>
          <a:ln/>
        </p:spPr>
        <p:txBody>
          <a:bodyPr/>
          <a:lstStyle>
            <a:lvl1pPr>
              <a:defRPr/>
            </a:lvl1pPr>
          </a:lstStyle>
          <a:p>
            <a:pPr>
              <a:defRPr/>
            </a:pPr>
            <a:endParaRPr lang="ru-RU"/>
          </a:p>
        </p:txBody>
      </p:sp>
      <p:sp>
        <p:nvSpPr>
          <p:cNvPr id="8" name="Rectangle 3"/>
          <p:cNvSpPr>
            <a:spLocks noGrp="1" noChangeArrowheads="1"/>
          </p:cNvSpPr>
          <p:nvPr>
            <p:ph type="sldNum" sz="quarter" idx="11"/>
          </p:nvPr>
        </p:nvSpPr>
        <p:spPr>
          <a:ln/>
        </p:spPr>
        <p:txBody>
          <a:bodyPr/>
          <a:lstStyle>
            <a:lvl1pPr>
              <a:defRPr/>
            </a:lvl1pPr>
          </a:lstStyle>
          <a:p>
            <a:pPr>
              <a:defRPr/>
            </a:pPr>
            <a:fld id="{BA02F8BF-C3A1-42B6-AC92-2C372297B42D}" type="slidenum">
              <a:rPr lang="ru-RU"/>
              <a:pPr>
                <a:defRPr/>
              </a:pPr>
              <a:t>‹#›</a:t>
            </a:fld>
            <a:endParaRPr lang="ru-RU"/>
          </a:p>
        </p:txBody>
      </p:sp>
      <p:sp>
        <p:nvSpPr>
          <p:cNvPr id="9" name="Rectangle 16"/>
          <p:cNvSpPr>
            <a:spLocks noGrp="1" noChangeArrowheads="1"/>
          </p:cNvSpPr>
          <p:nvPr>
            <p:ph type="dt" sz="half" idx="12"/>
          </p:nvPr>
        </p:nvSpPr>
        <p:spPr>
          <a:ln/>
        </p:spPr>
        <p:txBody>
          <a:bodyPr/>
          <a:lstStyle>
            <a:lvl1pPr>
              <a:defRPr/>
            </a:lvl1pPr>
          </a:lstStyle>
          <a:p>
            <a:pPr>
              <a:defRPr/>
            </a:pPr>
            <a:endParaRPr lang="ru-RU"/>
          </a:p>
        </p:txBody>
      </p:sp>
    </p:spTree>
    <p:extLst>
      <p:ext uri="{BB962C8B-B14F-4D97-AF65-F5344CB8AC3E}">
        <p14:creationId xmlns:p14="http://schemas.microsoft.com/office/powerpoint/2010/main" val="6253100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2"/>
          <p:cNvSpPr>
            <a:spLocks noGrp="1" noChangeArrowheads="1"/>
          </p:cNvSpPr>
          <p:nvPr>
            <p:ph type="ftr" sz="quarter" idx="10"/>
          </p:nvPr>
        </p:nvSpPr>
        <p:spPr>
          <a:ln/>
        </p:spPr>
        <p:txBody>
          <a:bodyPr/>
          <a:lstStyle>
            <a:lvl1pPr>
              <a:defRPr/>
            </a:lvl1pPr>
          </a:lstStyle>
          <a:p>
            <a:pPr>
              <a:defRPr/>
            </a:pPr>
            <a:endParaRPr lang="ru-RU"/>
          </a:p>
        </p:txBody>
      </p:sp>
      <p:sp>
        <p:nvSpPr>
          <p:cNvPr id="4" name="Rectangle 3"/>
          <p:cNvSpPr>
            <a:spLocks noGrp="1" noChangeArrowheads="1"/>
          </p:cNvSpPr>
          <p:nvPr>
            <p:ph type="sldNum" sz="quarter" idx="11"/>
          </p:nvPr>
        </p:nvSpPr>
        <p:spPr>
          <a:ln/>
        </p:spPr>
        <p:txBody>
          <a:bodyPr/>
          <a:lstStyle>
            <a:lvl1pPr>
              <a:defRPr/>
            </a:lvl1pPr>
          </a:lstStyle>
          <a:p>
            <a:pPr>
              <a:defRPr/>
            </a:pPr>
            <a:fld id="{4E14AB4D-2EF4-403E-B529-9A17EA3D4AC7}" type="slidenum">
              <a:rPr lang="ru-RU"/>
              <a:pPr>
                <a:defRPr/>
              </a:pPr>
              <a:t>‹#›</a:t>
            </a:fld>
            <a:endParaRPr lang="ru-RU"/>
          </a:p>
        </p:txBody>
      </p:sp>
      <p:sp>
        <p:nvSpPr>
          <p:cNvPr id="5" name="Rectangle 16"/>
          <p:cNvSpPr>
            <a:spLocks noGrp="1" noChangeArrowheads="1"/>
          </p:cNvSpPr>
          <p:nvPr>
            <p:ph type="dt" sz="half" idx="12"/>
          </p:nvPr>
        </p:nvSpPr>
        <p:spPr>
          <a:ln/>
        </p:spPr>
        <p:txBody>
          <a:bodyPr/>
          <a:lstStyle>
            <a:lvl1pPr>
              <a:defRPr/>
            </a:lvl1pPr>
          </a:lstStyle>
          <a:p>
            <a:pPr>
              <a:defRPr/>
            </a:pPr>
            <a:endParaRPr lang="ru-RU"/>
          </a:p>
        </p:txBody>
      </p:sp>
    </p:spTree>
    <p:extLst>
      <p:ext uri="{BB962C8B-B14F-4D97-AF65-F5344CB8AC3E}">
        <p14:creationId xmlns:p14="http://schemas.microsoft.com/office/powerpoint/2010/main" val="6284481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a:ln/>
        </p:spPr>
        <p:txBody>
          <a:bodyPr/>
          <a:lstStyle>
            <a:lvl1pPr>
              <a:defRPr/>
            </a:lvl1pPr>
          </a:lstStyle>
          <a:p>
            <a:pPr>
              <a:defRPr/>
            </a:pPr>
            <a:endParaRPr lang="ru-RU"/>
          </a:p>
        </p:txBody>
      </p:sp>
      <p:sp>
        <p:nvSpPr>
          <p:cNvPr id="3" name="Rectangle 3"/>
          <p:cNvSpPr>
            <a:spLocks noGrp="1" noChangeArrowheads="1"/>
          </p:cNvSpPr>
          <p:nvPr>
            <p:ph type="sldNum" sz="quarter" idx="11"/>
          </p:nvPr>
        </p:nvSpPr>
        <p:spPr>
          <a:ln/>
        </p:spPr>
        <p:txBody>
          <a:bodyPr/>
          <a:lstStyle>
            <a:lvl1pPr>
              <a:defRPr/>
            </a:lvl1pPr>
          </a:lstStyle>
          <a:p>
            <a:pPr>
              <a:defRPr/>
            </a:pPr>
            <a:fld id="{C34CD686-5243-4C07-8CFC-94B4CDA20DBD}" type="slidenum">
              <a:rPr lang="ru-RU"/>
              <a:pPr>
                <a:defRPr/>
              </a:pPr>
              <a:t>‹#›</a:t>
            </a:fld>
            <a:endParaRPr lang="ru-RU"/>
          </a:p>
        </p:txBody>
      </p:sp>
      <p:sp>
        <p:nvSpPr>
          <p:cNvPr id="4" name="Rectangle 16"/>
          <p:cNvSpPr>
            <a:spLocks noGrp="1" noChangeArrowheads="1"/>
          </p:cNvSpPr>
          <p:nvPr>
            <p:ph type="dt" sz="half" idx="12"/>
          </p:nvPr>
        </p:nvSpPr>
        <p:spPr>
          <a:ln/>
        </p:spPr>
        <p:txBody>
          <a:bodyPr/>
          <a:lstStyle>
            <a:lvl1pPr>
              <a:defRPr/>
            </a:lvl1pPr>
          </a:lstStyle>
          <a:p>
            <a:pPr>
              <a:defRPr/>
            </a:pPr>
            <a:endParaRPr lang="ru-RU"/>
          </a:p>
        </p:txBody>
      </p:sp>
    </p:spTree>
    <p:extLst>
      <p:ext uri="{BB962C8B-B14F-4D97-AF65-F5344CB8AC3E}">
        <p14:creationId xmlns:p14="http://schemas.microsoft.com/office/powerpoint/2010/main" val="3102163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1" y="288925"/>
            <a:ext cx="3008313" cy="12255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88925"/>
            <a:ext cx="5111750" cy="61769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1" y="1514476"/>
            <a:ext cx="3008313" cy="495141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2"/>
          <p:cNvSpPr>
            <a:spLocks noGrp="1" noChangeArrowheads="1"/>
          </p:cNvSpPr>
          <p:nvPr>
            <p:ph type="ftr" sz="quarter" idx="10"/>
          </p:nvPr>
        </p:nvSpPr>
        <p:spPr>
          <a:ln/>
        </p:spPr>
        <p:txBody>
          <a:bodyPr/>
          <a:lstStyle>
            <a:lvl1pPr>
              <a:defRPr/>
            </a:lvl1pPr>
          </a:lstStyle>
          <a:p>
            <a:pPr>
              <a:defRPr/>
            </a:pPr>
            <a:endParaRPr lang="ru-RU"/>
          </a:p>
        </p:txBody>
      </p:sp>
      <p:sp>
        <p:nvSpPr>
          <p:cNvPr id="6" name="Rectangle 3"/>
          <p:cNvSpPr>
            <a:spLocks noGrp="1" noChangeArrowheads="1"/>
          </p:cNvSpPr>
          <p:nvPr>
            <p:ph type="sldNum" sz="quarter" idx="11"/>
          </p:nvPr>
        </p:nvSpPr>
        <p:spPr>
          <a:ln/>
        </p:spPr>
        <p:txBody>
          <a:bodyPr/>
          <a:lstStyle>
            <a:lvl1pPr>
              <a:defRPr/>
            </a:lvl1pPr>
          </a:lstStyle>
          <a:p>
            <a:pPr>
              <a:defRPr/>
            </a:pPr>
            <a:fld id="{713A5065-4499-48F5-B283-A7F269B739D0}" type="slidenum">
              <a:rPr lang="ru-RU"/>
              <a:pPr>
                <a:defRPr/>
              </a:pPr>
              <a:t>‹#›</a:t>
            </a:fld>
            <a:endParaRPr lang="ru-RU"/>
          </a:p>
        </p:txBody>
      </p:sp>
      <p:sp>
        <p:nvSpPr>
          <p:cNvPr id="7" name="Rectangle 16"/>
          <p:cNvSpPr>
            <a:spLocks noGrp="1" noChangeArrowheads="1"/>
          </p:cNvSpPr>
          <p:nvPr>
            <p:ph type="dt" sz="half" idx="12"/>
          </p:nvPr>
        </p:nvSpPr>
        <p:spPr>
          <a:ln/>
        </p:spPr>
        <p:txBody>
          <a:bodyPr/>
          <a:lstStyle>
            <a:lvl1pPr>
              <a:defRPr/>
            </a:lvl1pPr>
          </a:lstStyle>
          <a:p>
            <a:pPr>
              <a:defRPr/>
            </a:pPr>
            <a:endParaRPr lang="ru-RU"/>
          </a:p>
        </p:txBody>
      </p:sp>
    </p:spTree>
    <p:extLst>
      <p:ext uri="{BB962C8B-B14F-4D97-AF65-F5344CB8AC3E}">
        <p14:creationId xmlns:p14="http://schemas.microsoft.com/office/powerpoint/2010/main" val="3048272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5067300"/>
            <a:ext cx="5486400" cy="59848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46113"/>
            <a:ext cx="5486400" cy="4343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665788"/>
            <a:ext cx="5486400" cy="8493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2"/>
          <p:cNvSpPr>
            <a:spLocks noGrp="1" noChangeArrowheads="1"/>
          </p:cNvSpPr>
          <p:nvPr>
            <p:ph type="ftr" sz="quarter" idx="10"/>
          </p:nvPr>
        </p:nvSpPr>
        <p:spPr>
          <a:ln/>
        </p:spPr>
        <p:txBody>
          <a:bodyPr/>
          <a:lstStyle>
            <a:lvl1pPr>
              <a:defRPr/>
            </a:lvl1pPr>
          </a:lstStyle>
          <a:p>
            <a:pPr>
              <a:defRPr/>
            </a:pPr>
            <a:endParaRPr lang="ru-RU"/>
          </a:p>
        </p:txBody>
      </p:sp>
      <p:sp>
        <p:nvSpPr>
          <p:cNvPr id="6" name="Rectangle 3"/>
          <p:cNvSpPr>
            <a:spLocks noGrp="1" noChangeArrowheads="1"/>
          </p:cNvSpPr>
          <p:nvPr>
            <p:ph type="sldNum" sz="quarter" idx="11"/>
          </p:nvPr>
        </p:nvSpPr>
        <p:spPr>
          <a:ln/>
        </p:spPr>
        <p:txBody>
          <a:bodyPr/>
          <a:lstStyle>
            <a:lvl1pPr>
              <a:defRPr/>
            </a:lvl1pPr>
          </a:lstStyle>
          <a:p>
            <a:pPr>
              <a:defRPr/>
            </a:pPr>
            <a:fld id="{D77DBCF8-2B07-479F-8E58-5E7EAAD0DC0B}" type="slidenum">
              <a:rPr lang="ru-RU"/>
              <a:pPr>
                <a:defRPr/>
              </a:pPr>
              <a:t>‹#›</a:t>
            </a:fld>
            <a:endParaRPr lang="ru-RU"/>
          </a:p>
        </p:txBody>
      </p:sp>
      <p:sp>
        <p:nvSpPr>
          <p:cNvPr id="7" name="Rectangle 16"/>
          <p:cNvSpPr>
            <a:spLocks noGrp="1" noChangeArrowheads="1"/>
          </p:cNvSpPr>
          <p:nvPr>
            <p:ph type="dt" sz="half" idx="12"/>
          </p:nvPr>
        </p:nvSpPr>
        <p:spPr>
          <a:ln/>
        </p:spPr>
        <p:txBody>
          <a:bodyPr/>
          <a:lstStyle>
            <a:lvl1pPr>
              <a:defRPr/>
            </a:lvl1pPr>
          </a:lstStyle>
          <a:p>
            <a:pPr>
              <a:defRPr/>
            </a:pPr>
            <a:endParaRPr lang="ru-RU"/>
          </a:p>
        </p:txBody>
      </p:sp>
    </p:spTree>
    <p:extLst>
      <p:ext uri="{BB962C8B-B14F-4D97-AF65-F5344CB8AC3E}">
        <p14:creationId xmlns:p14="http://schemas.microsoft.com/office/powerpoint/2010/main" val="2917143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67362" name="Rectangle 2"/>
          <p:cNvSpPr>
            <a:spLocks noGrp="1" noChangeArrowheads="1"/>
          </p:cNvSpPr>
          <p:nvPr>
            <p:ph type="ftr" sz="quarter" idx="3"/>
          </p:nvPr>
        </p:nvSpPr>
        <p:spPr bwMode="auto">
          <a:xfrm>
            <a:off x="3124200" y="6596063"/>
            <a:ext cx="2895600" cy="48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200">
                <a:latin typeface="Arial" pitchFamily="34" charset="0"/>
                <a:cs typeface="Arial" pitchFamily="34" charset="0"/>
              </a:defRPr>
            </a:lvl1pPr>
          </a:lstStyle>
          <a:p>
            <a:pPr>
              <a:defRPr/>
            </a:pPr>
            <a:endParaRPr lang="ru-RU"/>
          </a:p>
        </p:txBody>
      </p:sp>
      <p:sp>
        <p:nvSpPr>
          <p:cNvPr id="1167363" name="Rectangle 3"/>
          <p:cNvSpPr>
            <a:spLocks noGrp="1" noChangeArrowheads="1"/>
          </p:cNvSpPr>
          <p:nvPr>
            <p:ph type="sldNum" sz="quarter" idx="4"/>
          </p:nvPr>
        </p:nvSpPr>
        <p:spPr bwMode="auto">
          <a:xfrm>
            <a:off x="6553200" y="6596063"/>
            <a:ext cx="2133600" cy="48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Black" pitchFamily="34" charset="0"/>
                <a:cs typeface="Arial" pitchFamily="34" charset="0"/>
              </a:defRPr>
            </a:lvl1pPr>
          </a:lstStyle>
          <a:p>
            <a:pPr>
              <a:defRPr/>
            </a:pPr>
            <a:fld id="{21518ACA-26B9-42BD-B827-4C9A59C68819}" type="slidenum">
              <a:rPr lang="ru-RU"/>
              <a:pPr>
                <a:defRPr/>
              </a:pPr>
              <a:t>‹#›</a:t>
            </a:fld>
            <a:endParaRPr lang="ru-RU"/>
          </a:p>
        </p:txBody>
      </p:sp>
      <p:grpSp>
        <p:nvGrpSpPr>
          <p:cNvPr id="1028" name="Group 4"/>
          <p:cNvGrpSpPr>
            <a:grpSpLocks/>
          </p:cNvGrpSpPr>
          <p:nvPr/>
        </p:nvGrpSpPr>
        <p:grpSpPr bwMode="auto">
          <a:xfrm>
            <a:off x="0" y="0"/>
            <a:ext cx="9144000" cy="576263"/>
            <a:chOff x="0" y="0"/>
            <a:chExt cx="5760" cy="344"/>
          </a:xfrm>
        </p:grpSpPr>
        <p:sp>
          <p:nvSpPr>
            <p:cNvPr id="1032"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ru-RU" sz="2400">
                <a:latin typeface="Times New Roman" pitchFamily="18" charset="0"/>
              </a:endParaRPr>
            </a:p>
          </p:txBody>
        </p:sp>
        <p:sp>
          <p:nvSpPr>
            <p:cNvPr id="1033"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ru-RU" sz="2400">
                <a:latin typeface="Times New Roman" pitchFamily="18" charset="0"/>
              </a:endParaRPr>
            </a:p>
          </p:txBody>
        </p:sp>
        <p:sp>
          <p:nvSpPr>
            <p:cNvPr id="1034" name="Rectangle 7"/>
            <p:cNvSpPr>
              <a:spLocks noChangeArrowheads="1"/>
            </p:cNvSpPr>
            <p:nvPr/>
          </p:nvSpPr>
          <p:spPr bwMode="auto">
            <a:xfrm>
              <a:off x="258" y="85"/>
              <a:ext cx="87" cy="8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ru-RU" sz="1800">
                <a:solidFill>
                  <a:schemeClr val="hlink"/>
                </a:solidFill>
              </a:endParaRPr>
            </a:p>
          </p:txBody>
        </p:sp>
        <p:sp>
          <p:nvSpPr>
            <p:cNvPr id="1035" name="Rectangle 8"/>
            <p:cNvSpPr>
              <a:spLocks noChangeArrowheads="1"/>
            </p:cNvSpPr>
            <p:nvPr/>
          </p:nvSpPr>
          <p:spPr bwMode="auto">
            <a:xfrm>
              <a:off x="345" y="0"/>
              <a:ext cx="88"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ru-RU" sz="1800">
                <a:solidFill>
                  <a:schemeClr val="hlink"/>
                </a:solidFill>
              </a:endParaRPr>
            </a:p>
          </p:txBody>
        </p:sp>
        <p:sp>
          <p:nvSpPr>
            <p:cNvPr id="1036" name="Rectangle 9"/>
            <p:cNvSpPr>
              <a:spLocks noChangeArrowheads="1"/>
            </p:cNvSpPr>
            <p:nvPr/>
          </p:nvSpPr>
          <p:spPr bwMode="auto">
            <a:xfrm>
              <a:off x="345" y="85"/>
              <a:ext cx="88" cy="8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ru-RU" sz="1800">
                <a:solidFill>
                  <a:schemeClr val="accent2"/>
                </a:solidFill>
              </a:endParaRPr>
            </a:p>
          </p:txBody>
        </p:sp>
        <p:sp>
          <p:nvSpPr>
            <p:cNvPr id="1037" name="Rectangle 10"/>
            <p:cNvSpPr>
              <a:spLocks noChangeArrowheads="1"/>
            </p:cNvSpPr>
            <p:nvPr/>
          </p:nvSpPr>
          <p:spPr bwMode="auto">
            <a:xfrm>
              <a:off x="173" y="173"/>
              <a:ext cx="86"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ru-RU" sz="1800">
                <a:solidFill>
                  <a:schemeClr val="hlink"/>
                </a:solidFill>
              </a:endParaRPr>
            </a:p>
          </p:txBody>
        </p:sp>
        <p:sp>
          <p:nvSpPr>
            <p:cNvPr id="1038" name="Rectangle 11"/>
            <p:cNvSpPr>
              <a:spLocks noChangeArrowheads="1"/>
            </p:cNvSpPr>
            <p:nvPr/>
          </p:nvSpPr>
          <p:spPr bwMode="auto">
            <a:xfrm>
              <a:off x="83" y="86"/>
              <a:ext cx="89" cy="8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ru-RU" sz="2400">
                <a:latin typeface="Times New Roman" pitchFamily="18" charset="0"/>
              </a:endParaRPr>
            </a:p>
          </p:txBody>
        </p:sp>
        <p:sp>
          <p:nvSpPr>
            <p:cNvPr id="1039" name="Rectangle 12"/>
            <p:cNvSpPr>
              <a:spLocks noChangeArrowheads="1"/>
            </p:cNvSpPr>
            <p:nvPr/>
          </p:nvSpPr>
          <p:spPr bwMode="auto">
            <a:xfrm>
              <a:off x="258" y="171"/>
              <a:ext cx="87" cy="8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ru-RU" sz="1800">
                <a:solidFill>
                  <a:schemeClr val="accent2"/>
                </a:solidFill>
              </a:endParaRPr>
            </a:p>
          </p:txBody>
        </p:sp>
        <p:sp>
          <p:nvSpPr>
            <p:cNvPr id="1040" name="Rectangle 13"/>
            <p:cNvSpPr>
              <a:spLocks noChangeArrowheads="1"/>
            </p:cNvSpPr>
            <p:nvPr/>
          </p:nvSpPr>
          <p:spPr bwMode="auto">
            <a:xfrm>
              <a:off x="173" y="258"/>
              <a:ext cx="86" cy="8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ru-RU" sz="1800">
                <a:solidFill>
                  <a:schemeClr val="accent2"/>
                </a:solidFill>
              </a:endParaRPr>
            </a:p>
          </p:txBody>
        </p:sp>
      </p:grpSp>
      <p:sp>
        <p:nvSpPr>
          <p:cNvPr id="1029" name="Rectangle 14"/>
          <p:cNvSpPr>
            <a:spLocks noGrp="1" noChangeArrowheads="1"/>
          </p:cNvSpPr>
          <p:nvPr>
            <p:ph type="title"/>
          </p:nvPr>
        </p:nvSpPr>
        <p:spPr bwMode="auto">
          <a:xfrm>
            <a:off x="457200" y="482600"/>
            <a:ext cx="8229600" cy="144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30" name="Rectangle 15"/>
          <p:cNvSpPr>
            <a:spLocks noGrp="1" noChangeArrowheads="1"/>
          </p:cNvSpPr>
          <p:nvPr>
            <p:ph type="body" idx="1"/>
          </p:nvPr>
        </p:nvSpPr>
        <p:spPr bwMode="auto">
          <a:xfrm>
            <a:off x="457200" y="2090738"/>
            <a:ext cx="8229600" cy="4102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1167376" name="Rectangle 16"/>
          <p:cNvSpPr>
            <a:spLocks noGrp="1" noChangeArrowheads="1"/>
          </p:cNvSpPr>
          <p:nvPr>
            <p:ph type="dt" sz="half" idx="2"/>
          </p:nvPr>
        </p:nvSpPr>
        <p:spPr bwMode="auto">
          <a:xfrm>
            <a:off x="457200" y="6592888"/>
            <a:ext cx="2133600" cy="501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pitchFamily="34" charset="0"/>
                <a:cs typeface="Arial" pitchFamily="34" charset="0"/>
              </a:defRPr>
            </a:lvl1pPr>
          </a:lstStyle>
          <a:p>
            <a:pPr>
              <a:defRPr/>
            </a:pPr>
            <a:endParaRPr lang="ru-RU"/>
          </a:p>
        </p:txBody>
      </p:sp>
    </p:spTree>
  </p:cSld>
  <p:clrMap bg1="lt1" tx1="dk1" bg2="lt2" tx2="dk2" accent1="accent1" accent2="accent2" accent3="accent3" accent4="accent4" accent5="accent5" accent6="accent6" hlink="hlink" folHlink="folHlink"/>
  <p:sldLayoutIdLst>
    <p:sldLayoutId id="2147483736"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 id="2147483735" r:id="rId12"/>
  </p:sldLayoutIdLst>
  <p:txStyles>
    <p:title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pitchFamily="34" charset="0"/>
          <a:cs typeface="Arial" pitchFamily="34" charset="0"/>
        </a:defRPr>
      </a:lvl2pPr>
      <a:lvl3pPr algn="l" rtl="0" eaLnBrk="0" fontAlgn="base" hangingPunct="0">
        <a:spcBef>
          <a:spcPct val="0"/>
        </a:spcBef>
        <a:spcAft>
          <a:spcPct val="0"/>
        </a:spcAft>
        <a:defRPr sz="4400">
          <a:solidFill>
            <a:schemeClr val="tx1"/>
          </a:solidFill>
          <a:latin typeface="Arial" pitchFamily="34" charset="0"/>
          <a:cs typeface="Arial" pitchFamily="34" charset="0"/>
        </a:defRPr>
      </a:lvl3pPr>
      <a:lvl4pPr algn="l" rtl="0" eaLnBrk="0" fontAlgn="base" hangingPunct="0">
        <a:spcBef>
          <a:spcPct val="0"/>
        </a:spcBef>
        <a:spcAft>
          <a:spcPct val="0"/>
        </a:spcAft>
        <a:defRPr sz="4400">
          <a:solidFill>
            <a:schemeClr val="tx1"/>
          </a:solidFill>
          <a:latin typeface="Arial" pitchFamily="34" charset="0"/>
          <a:cs typeface="Arial" pitchFamily="34" charset="0"/>
        </a:defRPr>
      </a:lvl4pPr>
      <a:lvl5pPr algn="l" rtl="0" eaLnBrk="0" fontAlgn="base" hangingPunct="0">
        <a:spcBef>
          <a:spcPct val="0"/>
        </a:spcBef>
        <a:spcAft>
          <a:spcPct val="0"/>
        </a:spcAft>
        <a:defRPr sz="4400">
          <a:solidFill>
            <a:schemeClr val="tx1"/>
          </a:solidFill>
          <a:latin typeface="Arial" pitchFamily="34" charset="0"/>
          <a:cs typeface="Arial" pitchFamily="34" charset="0"/>
        </a:defRPr>
      </a:lvl5pPr>
      <a:lvl6pPr marL="457200" algn="l" rtl="0" fontAlgn="base">
        <a:spcBef>
          <a:spcPct val="0"/>
        </a:spcBef>
        <a:spcAft>
          <a:spcPct val="0"/>
        </a:spcAft>
        <a:defRPr sz="4400">
          <a:solidFill>
            <a:schemeClr val="tx1"/>
          </a:solidFill>
          <a:latin typeface="Arial" pitchFamily="34" charset="0"/>
          <a:cs typeface="Arial" pitchFamily="34" charset="0"/>
        </a:defRPr>
      </a:lvl6pPr>
      <a:lvl7pPr marL="914400" algn="l" rtl="0" fontAlgn="base">
        <a:spcBef>
          <a:spcPct val="0"/>
        </a:spcBef>
        <a:spcAft>
          <a:spcPct val="0"/>
        </a:spcAft>
        <a:defRPr sz="4400">
          <a:solidFill>
            <a:schemeClr val="tx1"/>
          </a:solidFill>
          <a:latin typeface="Arial" pitchFamily="34" charset="0"/>
          <a:cs typeface="Arial" pitchFamily="34" charset="0"/>
        </a:defRPr>
      </a:lvl7pPr>
      <a:lvl8pPr marL="1371600" algn="l" rtl="0" fontAlgn="base">
        <a:spcBef>
          <a:spcPct val="0"/>
        </a:spcBef>
        <a:spcAft>
          <a:spcPct val="0"/>
        </a:spcAft>
        <a:defRPr sz="4400">
          <a:solidFill>
            <a:schemeClr val="tx1"/>
          </a:solidFill>
          <a:latin typeface="Arial" pitchFamily="34" charset="0"/>
          <a:cs typeface="Arial" pitchFamily="34" charset="0"/>
        </a:defRPr>
      </a:lvl8pPr>
      <a:lvl9pPr marL="1828800" algn="l" rtl="0" fontAlgn="base">
        <a:spcBef>
          <a:spcPct val="0"/>
        </a:spcBef>
        <a:spcAft>
          <a:spcPct val="0"/>
        </a:spcAft>
        <a:defRPr sz="4400">
          <a:solidFill>
            <a:schemeClr val="tx1"/>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cs typeface="+mn-cs"/>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cs typeface="+mn-cs"/>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cs typeface="+mn-cs"/>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08322" name="Text Box 2"/>
          <p:cNvSpPr txBox="1">
            <a:spLocks noChangeArrowheads="1"/>
          </p:cNvSpPr>
          <p:nvPr/>
        </p:nvSpPr>
        <p:spPr bwMode="auto">
          <a:xfrm>
            <a:off x="2840038" y="2041525"/>
            <a:ext cx="5991225" cy="3046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r>
              <a:rPr lang="ru-RU" sz="3200" b="1" dirty="0">
                <a:solidFill>
                  <a:srgbClr val="FFFF00"/>
                </a:solidFill>
                <a:effectLst>
                  <a:outerShdw blurRad="38100" dist="38100" dir="2700000" algn="tl">
                    <a:srgbClr val="C0C0C0"/>
                  </a:outerShdw>
                </a:effectLst>
                <a:latin typeface="Times New Roman" pitchFamily="18" charset="0"/>
                <a:cs typeface="Arial" pitchFamily="34" charset="0"/>
              </a:rPr>
              <a:t>Подходы к макроэкономическому анализу и прогнозированию</a:t>
            </a:r>
          </a:p>
          <a:p>
            <a:pPr>
              <a:defRPr/>
            </a:pPr>
            <a:endParaRPr lang="ru-RU" sz="3200" b="1" dirty="0">
              <a:solidFill>
                <a:srgbClr val="FFFF00"/>
              </a:solidFill>
              <a:effectLst>
                <a:outerShdw blurRad="38100" dist="38100" dir="2700000" algn="tl">
                  <a:srgbClr val="C0C0C0"/>
                </a:outerShdw>
              </a:effectLst>
              <a:latin typeface="Times New Roman" pitchFamily="18" charset="0"/>
              <a:cs typeface="Arial" pitchFamily="34" charset="0"/>
            </a:endParaRPr>
          </a:p>
          <a:p>
            <a:pPr>
              <a:defRPr/>
            </a:pPr>
            <a:endParaRPr lang="ru-RU" sz="3200" b="1" dirty="0">
              <a:solidFill>
                <a:srgbClr val="FFFF00"/>
              </a:solidFill>
              <a:effectLst>
                <a:outerShdw blurRad="38100" dist="38100" dir="2700000" algn="tl">
                  <a:srgbClr val="C0C0C0"/>
                </a:outerShdw>
              </a:effectLst>
              <a:latin typeface="Times New Roman" pitchFamily="18" charset="0"/>
              <a:cs typeface="Arial" pitchFamily="34" charset="0"/>
            </a:endParaRPr>
          </a:p>
          <a:p>
            <a:pPr algn="ctr" eaLnBrk="0" hangingPunct="0">
              <a:defRPr/>
            </a:pPr>
            <a:endParaRPr lang="ru-RU" sz="3200" b="1" dirty="0">
              <a:solidFill>
                <a:srgbClr val="FFFF00"/>
              </a:solidFill>
              <a:effectLst>
                <a:outerShdw blurRad="38100" dist="38100" dir="2700000" algn="tl">
                  <a:srgbClr val="C0C0C0"/>
                </a:outerShdw>
              </a:effectLst>
              <a:latin typeface="Times New Roman" pitchFamily="18" charset="0"/>
              <a:cs typeface="Arial" pitchFamily="34" charset="0"/>
            </a:endParaRPr>
          </a:p>
        </p:txBody>
      </p:sp>
      <p:sp>
        <p:nvSpPr>
          <p:cNvPr id="1208323" name="Rectangle 3"/>
          <p:cNvSpPr>
            <a:spLocks noChangeArrowheads="1"/>
          </p:cNvSpPr>
          <p:nvPr/>
        </p:nvSpPr>
        <p:spPr bwMode="auto">
          <a:xfrm>
            <a:off x="396875" y="5829300"/>
            <a:ext cx="8747125" cy="1157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lnSpc>
                <a:spcPct val="80000"/>
              </a:lnSpc>
              <a:spcBef>
                <a:spcPct val="20000"/>
              </a:spcBef>
              <a:buClr>
                <a:schemeClr val="bg2"/>
              </a:buClr>
              <a:buSzPct val="75000"/>
              <a:buFont typeface="Wingdings" pitchFamily="2" charset="2"/>
              <a:buNone/>
              <a:defRPr/>
            </a:pPr>
            <a:r>
              <a:rPr lang="ru-RU" sz="1800" b="1">
                <a:solidFill>
                  <a:srgbClr val="800000"/>
                </a:solidFill>
                <a:effectLst>
                  <a:outerShdw blurRad="38100" dist="38100" dir="2700000" algn="tl">
                    <a:srgbClr val="C0C0C0"/>
                  </a:outerShdw>
                </a:effectLst>
                <a:latin typeface="Arial" pitchFamily="34" charset="0"/>
                <a:cs typeface="Arial" pitchFamily="34" charset="0"/>
              </a:rPr>
              <a:t>Файзуллаев Я.Ш.  </a:t>
            </a:r>
          </a:p>
          <a:p>
            <a:pPr algn="ctr">
              <a:lnSpc>
                <a:spcPct val="80000"/>
              </a:lnSpc>
              <a:spcBef>
                <a:spcPct val="20000"/>
              </a:spcBef>
              <a:buClr>
                <a:schemeClr val="bg2"/>
              </a:buClr>
              <a:buSzPct val="75000"/>
              <a:buFont typeface="Wingdings" pitchFamily="2" charset="2"/>
              <a:buNone/>
              <a:defRPr/>
            </a:pPr>
            <a:r>
              <a:rPr lang="ru-RU" sz="1800" b="1">
                <a:solidFill>
                  <a:srgbClr val="800000"/>
                </a:solidFill>
                <a:effectLst>
                  <a:outerShdw blurRad="38100" dist="38100" dir="2700000" algn="tl">
                    <a:srgbClr val="C0C0C0"/>
                  </a:outerShdw>
                </a:effectLst>
                <a:latin typeface="Arial" pitchFamily="34" charset="0"/>
                <a:cs typeface="Arial" pitchFamily="34" charset="0"/>
              </a:rPr>
              <a:t>Министерство экономики  </a:t>
            </a:r>
          </a:p>
          <a:p>
            <a:pPr algn="ctr">
              <a:lnSpc>
                <a:spcPct val="80000"/>
              </a:lnSpc>
              <a:spcBef>
                <a:spcPct val="20000"/>
              </a:spcBef>
              <a:buClr>
                <a:schemeClr val="bg2"/>
              </a:buClr>
              <a:buSzPct val="75000"/>
              <a:buFont typeface="Wingdings" pitchFamily="2" charset="2"/>
              <a:buNone/>
              <a:defRPr/>
            </a:pPr>
            <a:r>
              <a:rPr lang="ru-RU" sz="1800" b="1">
                <a:solidFill>
                  <a:srgbClr val="800000"/>
                </a:solidFill>
                <a:effectLst>
                  <a:outerShdw blurRad="38100" dist="38100" dir="2700000" algn="tl">
                    <a:srgbClr val="C0C0C0"/>
                  </a:outerShdw>
                </a:effectLst>
                <a:latin typeface="Arial" pitchFamily="34" charset="0"/>
                <a:cs typeface="Arial" pitchFamily="34" charset="0"/>
              </a:rPr>
              <a:t>Республики Узбекистан</a:t>
            </a:r>
          </a:p>
          <a:p>
            <a:pPr algn="ctr">
              <a:lnSpc>
                <a:spcPct val="80000"/>
              </a:lnSpc>
              <a:spcBef>
                <a:spcPct val="20000"/>
              </a:spcBef>
              <a:buClr>
                <a:schemeClr val="bg2"/>
              </a:buClr>
              <a:buSzPct val="75000"/>
              <a:buFont typeface="Wingdings" pitchFamily="2" charset="2"/>
              <a:buNone/>
              <a:defRPr/>
            </a:pPr>
            <a:endParaRPr lang="ru-RU" sz="1800" b="1">
              <a:solidFill>
                <a:srgbClr val="800000"/>
              </a:solidFill>
              <a:effectLst>
                <a:outerShdw blurRad="38100" dist="38100" dir="2700000" algn="tl">
                  <a:srgbClr val="C0C0C0"/>
                </a:outerShdw>
              </a:effectLst>
              <a:latin typeface="Arial" pitchFamily="34" charset="0"/>
              <a:cs typeface="Arial" pitchFamily="34" charset="0"/>
            </a:endParaRPr>
          </a:p>
        </p:txBody>
      </p:sp>
    </p:spTree>
  </p:cSld>
  <p:clrMapOvr>
    <a:masterClrMapping/>
  </p:clrMapOvr>
  <p:transition>
    <p:spli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284163"/>
            <a:ext cx="8491538" cy="1233487"/>
          </a:xfrm>
        </p:spPr>
        <p:txBody>
          <a:bodyPr/>
          <a:lstStyle/>
          <a:p>
            <a:pPr algn="ctr" eaLnBrk="1" hangingPunct="1"/>
            <a:r>
              <a:rPr lang="ru-RU" sz="4000" b="1" smtClean="0">
                <a:solidFill>
                  <a:srgbClr val="FF3300"/>
                </a:solidFill>
              </a:rPr>
              <a:t>Обеспечение согласованности макропоказателей </a:t>
            </a:r>
            <a:endParaRPr lang="ru-RU" sz="2000" smtClean="0"/>
          </a:p>
        </p:txBody>
      </p:sp>
      <p:sp>
        <p:nvSpPr>
          <p:cNvPr id="12291" name="Rectangle 3"/>
          <p:cNvSpPr>
            <a:spLocks noGrp="1" noChangeArrowheads="1"/>
          </p:cNvSpPr>
          <p:nvPr>
            <p:ph type="body" idx="1"/>
          </p:nvPr>
        </p:nvSpPr>
        <p:spPr>
          <a:xfrm>
            <a:off x="407988" y="1624013"/>
            <a:ext cx="8540750" cy="5399087"/>
          </a:xfrm>
        </p:spPr>
        <p:txBody>
          <a:bodyPr/>
          <a:lstStyle/>
          <a:p>
            <a:pPr eaLnBrk="1" hangingPunct="1"/>
            <a:r>
              <a:rPr lang="ru-RU" sz="2400" smtClean="0"/>
              <a:t>Анализ тенденций экономического роста и занятости</a:t>
            </a:r>
          </a:p>
          <a:p>
            <a:pPr eaLnBrk="1" hangingPunct="1"/>
            <a:r>
              <a:rPr lang="ru-RU" sz="2400" smtClean="0"/>
              <a:t>Анализ параметров структурных изменений в экономике</a:t>
            </a:r>
          </a:p>
          <a:p>
            <a:pPr eaLnBrk="1" hangingPunct="1"/>
            <a:r>
              <a:rPr lang="ru-RU" sz="2400" smtClean="0"/>
              <a:t>Анализ параметров макростабилизации</a:t>
            </a:r>
          </a:p>
          <a:p>
            <a:pPr eaLnBrk="1" hangingPunct="1"/>
            <a:r>
              <a:rPr lang="ru-RU" sz="2400" smtClean="0"/>
              <a:t>Анализ ресурсной базы экономики </a:t>
            </a:r>
          </a:p>
          <a:p>
            <a:pPr eaLnBrk="1" hangingPunct="1"/>
            <a:r>
              <a:rPr lang="ru-RU" sz="2400" smtClean="0"/>
              <a:t>Анализ внутреннего и внешнего спроса</a:t>
            </a:r>
          </a:p>
          <a:p>
            <a:pPr eaLnBrk="1" hangingPunct="1"/>
            <a:r>
              <a:rPr lang="ru-RU" sz="2400" smtClean="0"/>
              <a:t>Анализ баланса сбережений и инвестиций</a:t>
            </a:r>
          </a:p>
          <a:p>
            <a:pPr eaLnBrk="1" hangingPunct="1"/>
            <a:r>
              <a:rPr lang="ru-RU" sz="2400" smtClean="0"/>
              <a:t>Анализ счета текущих операций, счета капитала</a:t>
            </a:r>
          </a:p>
          <a:p>
            <a:pPr eaLnBrk="1" hangingPunct="1"/>
            <a:r>
              <a:rPr lang="ru-RU" sz="2400" smtClean="0"/>
              <a:t>Оценки влияния денег на инфляцию</a:t>
            </a:r>
          </a:p>
          <a:p>
            <a:pPr eaLnBrk="1" hangingPunct="1"/>
            <a:r>
              <a:rPr lang="ru-RU" sz="2400" smtClean="0"/>
              <a:t>Анализ изменения цен на товары и услуги  </a:t>
            </a:r>
          </a:p>
          <a:p>
            <a:pPr eaLnBrk="1" hangingPunct="1"/>
            <a:r>
              <a:rPr lang="ru-RU" sz="2400" smtClean="0"/>
              <a:t>Анализ сбалансированности денежной массы и ВВП</a:t>
            </a:r>
          </a:p>
          <a:p>
            <a:pPr eaLnBrk="1" hangingPunct="1"/>
            <a:r>
              <a:rPr lang="ru-RU" sz="2400" smtClean="0"/>
              <a:t>Анализ динамики внешнего долга и его преемственность и др</a:t>
            </a:r>
          </a:p>
          <a:p>
            <a:pPr lvl="1" eaLnBrk="1" hangingPunct="1"/>
            <a:endParaRPr lang="ru-RU" smtClean="0"/>
          </a:p>
          <a:p>
            <a:pPr lvl="1" eaLnBrk="1" hangingPunct="1"/>
            <a:endParaRPr lang="ru-RU"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30163" y="325438"/>
            <a:ext cx="9174163" cy="1092200"/>
          </a:xfrm>
        </p:spPr>
        <p:txBody>
          <a:bodyPr/>
          <a:lstStyle/>
          <a:p>
            <a:pPr algn="ctr" eaLnBrk="1" hangingPunct="1"/>
            <a:r>
              <a:rPr lang="ru-RU" sz="2800" smtClean="0"/>
              <a:t>Подходы к разработке прогнозов </a:t>
            </a:r>
            <a:endParaRPr lang="ru-RU" sz="4000" smtClean="0"/>
          </a:p>
        </p:txBody>
      </p:sp>
      <p:sp>
        <p:nvSpPr>
          <p:cNvPr id="13315" name="Rectangle 3"/>
          <p:cNvSpPr>
            <a:spLocks noGrp="1" noChangeArrowheads="1"/>
          </p:cNvSpPr>
          <p:nvPr>
            <p:ph type="body" idx="1"/>
          </p:nvPr>
        </p:nvSpPr>
        <p:spPr>
          <a:xfrm>
            <a:off x="317500" y="1425575"/>
            <a:ext cx="8826500" cy="6072188"/>
          </a:xfrm>
        </p:spPr>
        <p:txBody>
          <a:bodyPr/>
          <a:lstStyle/>
          <a:p>
            <a:pPr marL="812800" indent="-812800" defTabSz="966788" eaLnBrk="1" hangingPunct="1">
              <a:lnSpc>
                <a:spcPct val="80000"/>
              </a:lnSpc>
            </a:pPr>
            <a:r>
              <a:rPr lang="ru-RU" sz="2000" b="1" smtClean="0"/>
              <a:t>Использование факторно-ресурсного и целевого подхода, предусматривающие  выработку  конкретных мероприятий и этапность следующих действий:</a:t>
            </a:r>
          </a:p>
          <a:p>
            <a:pPr marL="812800" indent="-812800" defTabSz="966788" eaLnBrk="1" hangingPunct="1">
              <a:lnSpc>
                <a:spcPct val="80000"/>
              </a:lnSpc>
              <a:buFont typeface="Wingdings" pitchFamily="2" charset="2"/>
              <a:buNone/>
            </a:pPr>
            <a:endParaRPr lang="ru-RU" sz="2000" b="1" smtClean="0"/>
          </a:p>
          <a:p>
            <a:pPr marL="1195388" lvl="1" indent="-711200" defTabSz="966788" eaLnBrk="1" hangingPunct="1">
              <a:lnSpc>
                <a:spcPct val="80000"/>
              </a:lnSpc>
              <a:buFont typeface="Wingdings" pitchFamily="2" charset="2"/>
              <a:buAutoNum type="arabicPeriod"/>
            </a:pPr>
            <a:r>
              <a:rPr lang="ru-RU" sz="1800" b="1" smtClean="0"/>
              <a:t>анализ  достигнутого уровня экономического развития</a:t>
            </a:r>
            <a:r>
              <a:rPr lang="ru-RU" sz="1800" smtClean="0"/>
              <a:t>,  выявление тенденций и проблем, ранжирование их по остроте и важности, на которые целесообразно обратить особое внимание;</a:t>
            </a:r>
          </a:p>
          <a:p>
            <a:pPr marL="1195388" lvl="1" indent="-711200" defTabSz="966788" eaLnBrk="1" hangingPunct="1">
              <a:lnSpc>
                <a:spcPct val="80000"/>
              </a:lnSpc>
              <a:buFont typeface="Wingdings" pitchFamily="2" charset="2"/>
              <a:buAutoNum type="arabicPeriod"/>
            </a:pPr>
            <a:r>
              <a:rPr lang="ru-RU" sz="1800" b="1" smtClean="0"/>
              <a:t>обоснование ключевых факторов</a:t>
            </a:r>
            <a:r>
              <a:rPr lang="ru-RU" sz="1800" smtClean="0"/>
              <a:t>, условий и предпосылок, их воздействие на устойчивое и комплексное развитие экономики</a:t>
            </a:r>
          </a:p>
          <a:p>
            <a:pPr marL="1195388" lvl="1" indent="-711200" defTabSz="966788" eaLnBrk="1" hangingPunct="1">
              <a:lnSpc>
                <a:spcPct val="80000"/>
              </a:lnSpc>
              <a:buFont typeface="Wingdings" pitchFamily="2" charset="2"/>
              <a:buAutoNum type="arabicPeriod"/>
            </a:pPr>
            <a:r>
              <a:rPr lang="ru-RU" sz="1800" b="1" smtClean="0"/>
              <a:t>определение целей и задач</a:t>
            </a:r>
            <a:r>
              <a:rPr lang="ru-RU" sz="1800" smtClean="0"/>
              <a:t>;</a:t>
            </a:r>
          </a:p>
          <a:p>
            <a:pPr marL="1195388" lvl="1" indent="-711200" defTabSz="966788" eaLnBrk="1" hangingPunct="1">
              <a:lnSpc>
                <a:spcPct val="80000"/>
              </a:lnSpc>
              <a:buFont typeface="Wingdings" pitchFamily="2" charset="2"/>
              <a:buAutoNum type="arabicPeriod"/>
            </a:pPr>
            <a:r>
              <a:rPr lang="ru-RU" sz="1800" b="1" smtClean="0"/>
              <a:t>разработка основных приоритетов, факторно- целевых ориентиров</a:t>
            </a:r>
            <a:r>
              <a:rPr lang="ru-RU" sz="1800" smtClean="0"/>
              <a:t>, направленных на достижение поставленных целей и задач;</a:t>
            </a:r>
          </a:p>
          <a:p>
            <a:pPr marL="1195388" lvl="1" indent="-711200" defTabSz="966788" eaLnBrk="1" hangingPunct="1">
              <a:lnSpc>
                <a:spcPct val="80000"/>
              </a:lnSpc>
              <a:buFont typeface="Wingdings" pitchFamily="2" charset="2"/>
              <a:buAutoNum type="arabicPeriod"/>
            </a:pPr>
            <a:r>
              <a:rPr lang="ru-RU" sz="1800" b="1" smtClean="0"/>
              <a:t>выработка конкретных мероприятий</a:t>
            </a:r>
            <a:r>
              <a:rPr lang="ru-RU" sz="1800" smtClean="0"/>
              <a:t> по достижению намеченных целевых ориентиров;</a:t>
            </a:r>
          </a:p>
          <a:p>
            <a:pPr marL="1195388" lvl="1" indent="-711200" defTabSz="966788" eaLnBrk="1" hangingPunct="1">
              <a:lnSpc>
                <a:spcPct val="80000"/>
              </a:lnSpc>
              <a:buFont typeface="Wingdings" pitchFamily="2" charset="2"/>
              <a:buAutoNum type="arabicPeriod"/>
            </a:pPr>
            <a:r>
              <a:rPr lang="ru-RU" sz="1800" b="1" smtClean="0"/>
              <a:t>определение источников финансирования</a:t>
            </a:r>
            <a:r>
              <a:rPr lang="ru-RU" sz="1800" smtClean="0"/>
              <a:t> реализации поставленных задач.</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284163"/>
            <a:ext cx="8229600" cy="1447800"/>
          </a:xfrm>
        </p:spPr>
        <p:txBody>
          <a:bodyPr/>
          <a:lstStyle/>
          <a:p>
            <a:pPr algn="ctr" eaLnBrk="1" hangingPunct="1"/>
            <a:r>
              <a:rPr lang="ru-RU" sz="4000" b="1" smtClean="0">
                <a:solidFill>
                  <a:srgbClr val="FF3300"/>
                </a:solidFill>
                <a:latin typeface="Times New Roman" pitchFamily="18" charset="0"/>
                <a:cs typeface="Times New Roman" pitchFamily="18" charset="0"/>
              </a:rPr>
              <a:t>Промышленность </a:t>
            </a:r>
            <a:br>
              <a:rPr lang="ru-RU" sz="4000" b="1" smtClean="0">
                <a:solidFill>
                  <a:srgbClr val="FF3300"/>
                </a:solidFill>
                <a:latin typeface="Times New Roman" pitchFamily="18" charset="0"/>
                <a:cs typeface="Times New Roman" pitchFamily="18" charset="0"/>
              </a:rPr>
            </a:br>
            <a:endParaRPr lang="ru-RU" sz="2000" smtClean="0">
              <a:latin typeface="Times New Roman" pitchFamily="18" charset="0"/>
              <a:cs typeface="Times New Roman" pitchFamily="18" charset="0"/>
            </a:endParaRPr>
          </a:p>
        </p:txBody>
      </p:sp>
      <p:sp>
        <p:nvSpPr>
          <p:cNvPr id="14339" name="Rectangle 3"/>
          <p:cNvSpPr>
            <a:spLocks noGrp="1" noChangeArrowheads="1"/>
          </p:cNvSpPr>
          <p:nvPr>
            <p:ph type="body" idx="1"/>
          </p:nvPr>
        </p:nvSpPr>
        <p:spPr>
          <a:xfrm>
            <a:off x="630238" y="1665288"/>
            <a:ext cx="7685087" cy="5148262"/>
          </a:xfrm>
        </p:spPr>
        <p:txBody>
          <a:bodyPr/>
          <a:lstStyle/>
          <a:p>
            <a:pPr lvl="1" eaLnBrk="1" hangingPunct="1">
              <a:lnSpc>
                <a:spcPct val="80000"/>
              </a:lnSpc>
            </a:pPr>
            <a:r>
              <a:rPr lang="ru-RU" sz="1800" b="1" smtClean="0">
                <a:latin typeface="Times New Roman" pitchFamily="18" charset="0"/>
                <a:cs typeface="Times New Roman" pitchFamily="18" charset="0"/>
              </a:rPr>
              <a:t>Выпуск продукции (работ и услуг) в натуральном и стоимостном выражении;</a:t>
            </a:r>
          </a:p>
          <a:p>
            <a:pPr lvl="1" eaLnBrk="1" hangingPunct="1">
              <a:lnSpc>
                <a:spcPct val="80000"/>
              </a:lnSpc>
            </a:pPr>
            <a:endParaRPr lang="ru-RU" sz="1800" b="1" smtClean="0">
              <a:latin typeface="Times New Roman" pitchFamily="18" charset="0"/>
              <a:cs typeface="Times New Roman" pitchFamily="18" charset="0"/>
            </a:endParaRPr>
          </a:p>
          <a:p>
            <a:pPr lvl="2" eaLnBrk="1" hangingPunct="1">
              <a:lnSpc>
                <a:spcPct val="80000"/>
              </a:lnSpc>
            </a:pPr>
            <a:r>
              <a:rPr lang="ru-RU" sz="1800" b="1" smtClean="0">
                <a:latin typeface="Times New Roman" pitchFamily="18" charset="0"/>
                <a:cs typeface="Times New Roman" pitchFamily="18" charset="0"/>
              </a:rPr>
              <a:t>Уровень использования производственных мощностей</a:t>
            </a:r>
          </a:p>
          <a:p>
            <a:pPr lvl="2" eaLnBrk="1" hangingPunct="1">
              <a:lnSpc>
                <a:spcPct val="80000"/>
              </a:lnSpc>
            </a:pPr>
            <a:endParaRPr lang="ru-RU" sz="1800" b="1" smtClean="0">
              <a:latin typeface="Times New Roman" pitchFamily="18" charset="0"/>
              <a:cs typeface="Times New Roman" pitchFamily="18" charset="0"/>
            </a:endParaRPr>
          </a:p>
          <a:p>
            <a:pPr lvl="2" eaLnBrk="1" hangingPunct="1">
              <a:lnSpc>
                <a:spcPct val="80000"/>
              </a:lnSpc>
            </a:pPr>
            <a:r>
              <a:rPr lang="ru-RU" sz="1800" b="1" smtClean="0">
                <a:latin typeface="Times New Roman" pitchFamily="18" charset="0"/>
                <a:cs typeface="Times New Roman" pitchFamily="18" charset="0"/>
              </a:rPr>
              <a:t>Ввод новых мощностей</a:t>
            </a:r>
          </a:p>
          <a:p>
            <a:pPr lvl="2" eaLnBrk="1" hangingPunct="1">
              <a:lnSpc>
                <a:spcPct val="80000"/>
              </a:lnSpc>
            </a:pPr>
            <a:endParaRPr lang="ru-RU" sz="1800" b="1" smtClean="0">
              <a:latin typeface="Times New Roman" pitchFamily="18" charset="0"/>
              <a:cs typeface="Times New Roman" pitchFamily="18" charset="0"/>
            </a:endParaRPr>
          </a:p>
          <a:p>
            <a:pPr lvl="2" eaLnBrk="1" hangingPunct="1">
              <a:lnSpc>
                <a:spcPct val="80000"/>
              </a:lnSpc>
            </a:pPr>
            <a:r>
              <a:rPr lang="ru-RU" sz="1800" b="1" smtClean="0">
                <a:latin typeface="Times New Roman" pitchFamily="18" charset="0"/>
                <a:cs typeface="Times New Roman" pitchFamily="18" charset="0"/>
              </a:rPr>
              <a:t>Затраты труда и капитала на производство продукции</a:t>
            </a:r>
          </a:p>
          <a:p>
            <a:pPr lvl="2" eaLnBrk="1" hangingPunct="1">
              <a:lnSpc>
                <a:spcPct val="80000"/>
              </a:lnSpc>
            </a:pPr>
            <a:endParaRPr lang="ru-RU" sz="1800" b="1" smtClean="0">
              <a:latin typeface="Times New Roman" pitchFamily="18" charset="0"/>
              <a:cs typeface="Times New Roman" pitchFamily="18" charset="0"/>
            </a:endParaRPr>
          </a:p>
          <a:p>
            <a:pPr lvl="2" eaLnBrk="1" hangingPunct="1">
              <a:lnSpc>
                <a:spcPct val="80000"/>
              </a:lnSpc>
            </a:pPr>
            <a:r>
              <a:rPr lang="ru-RU" sz="1800" b="1" smtClean="0">
                <a:latin typeface="Times New Roman" pitchFamily="18" charset="0"/>
                <a:cs typeface="Times New Roman" pitchFamily="18" charset="0"/>
              </a:rPr>
              <a:t>Добавленная стоимость ( выпуск минус промежуточное потребление) </a:t>
            </a:r>
          </a:p>
          <a:p>
            <a:pPr eaLnBrk="1" hangingPunct="1">
              <a:lnSpc>
                <a:spcPct val="80000"/>
              </a:lnSpc>
            </a:pPr>
            <a:endParaRPr lang="ru-RU" sz="1800" b="1" smtClean="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57200" y="284163"/>
            <a:ext cx="8229600" cy="847725"/>
          </a:xfrm>
        </p:spPr>
        <p:txBody>
          <a:bodyPr/>
          <a:lstStyle/>
          <a:p>
            <a:pPr algn="ctr" eaLnBrk="1" hangingPunct="1"/>
            <a:r>
              <a:rPr lang="ru-RU" sz="4000" b="1" smtClean="0">
                <a:solidFill>
                  <a:srgbClr val="FF3300"/>
                </a:solidFill>
                <a:latin typeface="Times New Roman" pitchFamily="18" charset="0"/>
                <a:cs typeface="Times New Roman" pitchFamily="18" charset="0"/>
              </a:rPr>
              <a:t>Сельское хозяйство</a:t>
            </a:r>
            <a:br>
              <a:rPr lang="ru-RU" sz="4000" b="1" smtClean="0">
                <a:solidFill>
                  <a:srgbClr val="FF3300"/>
                </a:solidFill>
                <a:latin typeface="Times New Roman" pitchFamily="18" charset="0"/>
                <a:cs typeface="Times New Roman" pitchFamily="18" charset="0"/>
              </a:rPr>
            </a:br>
            <a:endParaRPr lang="ru-RU" sz="2000" smtClean="0">
              <a:latin typeface="Times New Roman" pitchFamily="18" charset="0"/>
              <a:cs typeface="Times New Roman" pitchFamily="18" charset="0"/>
            </a:endParaRPr>
          </a:p>
        </p:txBody>
      </p:sp>
      <p:sp>
        <p:nvSpPr>
          <p:cNvPr id="15363" name="Rectangle 3"/>
          <p:cNvSpPr>
            <a:spLocks noGrp="1" noChangeArrowheads="1"/>
          </p:cNvSpPr>
          <p:nvPr>
            <p:ph type="body" idx="1"/>
          </p:nvPr>
        </p:nvSpPr>
        <p:spPr>
          <a:xfrm>
            <a:off x="195263" y="1101725"/>
            <a:ext cx="8656637" cy="5148263"/>
          </a:xfrm>
        </p:spPr>
        <p:txBody>
          <a:bodyPr/>
          <a:lstStyle/>
          <a:p>
            <a:pPr lvl="1" eaLnBrk="1" hangingPunct="1">
              <a:lnSpc>
                <a:spcPct val="80000"/>
              </a:lnSpc>
            </a:pPr>
            <a:r>
              <a:rPr lang="ru-RU" sz="2400" b="1" dirty="0" smtClean="0">
                <a:latin typeface="Times New Roman" pitchFamily="18" charset="0"/>
                <a:cs typeface="Times New Roman" pitchFamily="18" charset="0"/>
              </a:rPr>
              <a:t>Выпуск сельского хозяйства :</a:t>
            </a:r>
          </a:p>
          <a:p>
            <a:pPr lvl="1" eaLnBrk="1" hangingPunct="1">
              <a:lnSpc>
                <a:spcPct val="80000"/>
              </a:lnSpc>
            </a:pPr>
            <a:endParaRPr lang="ru-RU" sz="2400" b="1" dirty="0" smtClean="0">
              <a:latin typeface="Times New Roman" pitchFamily="18" charset="0"/>
              <a:cs typeface="Times New Roman" pitchFamily="18" charset="0"/>
            </a:endParaRPr>
          </a:p>
          <a:p>
            <a:pPr lvl="2" eaLnBrk="1" hangingPunct="1">
              <a:lnSpc>
                <a:spcPct val="80000"/>
              </a:lnSpc>
            </a:pPr>
            <a:r>
              <a:rPr lang="ru-RU" sz="2000" dirty="0" smtClean="0">
                <a:latin typeface="Times New Roman" pitchFamily="18" charset="0"/>
                <a:cs typeface="Times New Roman" pitchFamily="18" charset="0"/>
              </a:rPr>
              <a:t>Фермерские хозяйства </a:t>
            </a:r>
          </a:p>
          <a:p>
            <a:pPr lvl="2" eaLnBrk="1" hangingPunct="1">
              <a:lnSpc>
                <a:spcPct val="80000"/>
              </a:lnSpc>
            </a:pPr>
            <a:r>
              <a:rPr lang="ru-RU" sz="2000" dirty="0" smtClean="0">
                <a:latin typeface="Times New Roman" pitchFamily="18" charset="0"/>
                <a:cs typeface="Times New Roman" pitchFamily="18" charset="0"/>
              </a:rPr>
              <a:t>Сельхозпредприятия</a:t>
            </a:r>
          </a:p>
          <a:p>
            <a:pPr lvl="2" eaLnBrk="1" hangingPunct="1">
              <a:lnSpc>
                <a:spcPct val="80000"/>
              </a:lnSpc>
            </a:pPr>
            <a:r>
              <a:rPr lang="ru-RU" sz="2000" dirty="0" smtClean="0">
                <a:latin typeface="Times New Roman" pitchFamily="18" charset="0"/>
                <a:cs typeface="Times New Roman" pitchFamily="18" charset="0"/>
              </a:rPr>
              <a:t>Дехканские хозяйства </a:t>
            </a:r>
          </a:p>
          <a:p>
            <a:pPr lvl="1" eaLnBrk="1" hangingPunct="1">
              <a:lnSpc>
                <a:spcPct val="80000"/>
              </a:lnSpc>
            </a:pPr>
            <a:endParaRPr lang="ru-RU" sz="2000" b="1" dirty="0" smtClean="0">
              <a:latin typeface="Times New Roman" pitchFamily="18" charset="0"/>
              <a:cs typeface="Times New Roman" pitchFamily="18" charset="0"/>
            </a:endParaRPr>
          </a:p>
          <a:p>
            <a:pPr lvl="1" eaLnBrk="1" hangingPunct="1">
              <a:lnSpc>
                <a:spcPct val="80000"/>
              </a:lnSpc>
            </a:pPr>
            <a:r>
              <a:rPr lang="ru-RU" sz="2400" b="1" dirty="0" smtClean="0">
                <a:latin typeface="Times New Roman" pitchFamily="18" charset="0"/>
                <a:cs typeface="Times New Roman" pitchFamily="18" charset="0"/>
              </a:rPr>
              <a:t>Посевные площади под культуры</a:t>
            </a:r>
          </a:p>
          <a:p>
            <a:pPr lvl="1" eaLnBrk="1" hangingPunct="1">
              <a:lnSpc>
                <a:spcPct val="80000"/>
              </a:lnSpc>
            </a:pPr>
            <a:endParaRPr lang="ru-RU" sz="2400" b="1" dirty="0" smtClean="0">
              <a:latin typeface="Times New Roman" pitchFamily="18" charset="0"/>
              <a:cs typeface="Times New Roman" pitchFamily="18" charset="0"/>
            </a:endParaRPr>
          </a:p>
          <a:p>
            <a:pPr lvl="1" eaLnBrk="1" hangingPunct="1">
              <a:lnSpc>
                <a:spcPct val="80000"/>
              </a:lnSpc>
            </a:pPr>
            <a:r>
              <a:rPr lang="ru-RU" sz="2400" b="1" dirty="0" smtClean="0">
                <a:latin typeface="Times New Roman" pitchFamily="18" charset="0"/>
                <a:cs typeface="Times New Roman" pitchFamily="18" charset="0"/>
              </a:rPr>
              <a:t>Мелиоративное состояния земель</a:t>
            </a:r>
          </a:p>
          <a:p>
            <a:pPr lvl="1" eaLnBrk="1" hangingPunct="1">
              <a:lnSpc>
                <a:spcPct val="80000"/>
              </a:lnSpc>
            </a:pPr>
            <a:endParaRPr lang="ru-RU" sz="2400" b="1" dirty="0" smtClean="0">
              <a:latin typeface="Times New Roman" pitchFamily="18" charset="0"/>
              <a:cs typeface="Times New Roman" pitchFamily="18" charset="0"/>
            </a:endParaRPr>
          </a:p>
          <a:p>
            <a:pPr lvl="1" eaLnBrk="1" hangingPunct="1">
              <a:lnSpc>
                <a:spcPct val="80000"/>
              </a:lnSpc>
            </a:pPr>
            <a:r>
              <a:rPr lang="ru-RU" sz="2400" b="1" dirty="0" smtClean="0">
                <a:latin typeface="Times New Roman" pitchFamily="18" charset="0"/>
                <a:cs typeface="Times New Roman" pitchFamily="18" charset="0"/>
              </a:rPr>
              <a:t>Прогнозы </a:t>
            </a:r>
            <a:r>
              <a:rPr lang="ru-RU" sz="2400" b="1" dirty="0" err="1" smtClean="0">
                <a:latin typeface="Times New Roman" pitchFamily="18" charset="0"/>
                <a:cs typeface="Times New Roman" pitchFamily="18" charset="0"/>
              </a:rPr>
              <a:t>водообеспеченнности</a:t>
            </a:r>
            <a:endParaRPr lang="ru-RU" sz="2400" b="1" dirty="0" smtClean="0">
              <a:latin typeface="Times New Roman" pitchFamily="18" charset="0"/>
              <a:cs typeface="Times New Roman" pitchFamily="18" charset="0"/>
            </a:endParaRPr>
          </a:p>
          <a:p>
            <a:pPr lvl="1" eaLnBrk="1" hangingPunct="1">
              <a:lnSpc>
                <a:spcPct val="80000"/>
              </a:lnSpc>
            </a:pPr>
            <a:endParaRPr lang="ru-RU" sz="2400" b="1" dirty="0" smtClean="0">
              <a:latin typeface="Times New Roman" pitchFamily="18" charset="0"/>
              <a:cs typeface="Times New Roman" pitchFamily="18" charset="0"/>
            </a:endParaRPr>
          </a:p>
          <a:p>
            <a:pPr lvl="1" eaLnBrk="1" hangingPunct="1">
              <a:lnSpc>
                <a:spcPct val="80000"/>
              </a:lnSpc>
            </a:pPr>
            <a:r>
              <a:rPr lang="ru-RU" sz="2400" b="1" dirty="0" smtClean="0">
                <a:latin typeface="Times New Roman" pitchFamily="18" charset="0"/>
                <a:cs typeface="Times New Roman" pitchFamily="18" charset="0"/>
              </a:rPr>
              <a:t>Урожайность </a:t>
            </a:r>
            <a:r>
              <a:rPr lang="ru-RU" sz="2400" b="1" dirty="0" err="1" smtClean="0">
                <a:latin typeface="Times New Roman" pitchFamily="18" charset="0"/>
                <a:cs typeface="Times New Roman" pitchFamily="18" charset="0"/>
              </a:rPr>
              <a:t>сельхозкультур</a:t>
            </a:r>
            <a:endParaRPr lang="ru-RU" sz="2400" b="1" dirty="0" smtClean="0">
              <a:latin typeface="Times New Roman" pitchFamily="18" charset="0"/>
              <a:cs typeface="Times New Roman" pitchFamily="18" charset="0"/>
            </a:endParaRPr>
          </a:p>
          <a:p>
            <a:pPr lvl="1" eaLnBrk="1" hangingPunct="1">
              <a:lnSpc>
                <a:spcPct val="80000"/>
              </a:lnSpc>
            </a:pPr>
            <a:r>
              <a:rPr lang="ru-RU" sz="2400" b="1" dirty="0" smtClean="0">
                <a:latin typeface="Times New Roman" pitchFamily="18" charset="0"/>
                <a:cs typeface="Times New Roman" pitchFamily="18" charset="0"/>
              </a:rPr>
              <a:t>Добавленная стоимость ( выпуск минус промежуточное потребление) </a:t>
            </a:r>
          </a:p>
          <a:p>
            <a:pPr lvl="1" eaLnBrk="1" hangingPunct="1">
              <a:lnSpc>
                <a:spcPct val="80000"/>
              </a:lnSpc>
            </a:pPr>
            <a:endParaRPr lang="ru-RU" sz="2400" b="1" dirty="0" smtClean="0">
              <a:latin typeface="Times New Roman" pitchFamily="18" charset="0"/>
              <a:cs typeface="Times New Roman" pitchFamily="18" charset="0"/>
            </a:endParaRPr>
          </a:p>
          <a:p>
            <a:pPr lvl="1" eaLnBrk="1" hangingPunct="1">
              <a:lnSpc>
                <a:spcPct val="80000"/>
              </a:lnSpc>
            </a:pPr>
            <a:r>
              <a:rPr lang="ru-RU" sz="2400" b="1" dirty="0" smtClean="0">
                <a:latin typeface="Times New Roman" pitchFamily="18" charset="0"/>
                <a:cs typeface="Times New Roman" pitchFamily="18" charset="0"/>
              </a:rPr>
              <a:t>Уровень переработки сельхозпродукции</a:t>
            </a:r>
          </a:p>
          <a:p>
            <a:pPr lvl="1" eaLnBrk="1" hangingPunct="1">
              <a:lnSpc>
                <a:spcPct val="80000"/>
              </a:lnSpc>
              <a:buFont typeface="Wingdings" pitchFamily="2" charset="2"/>
              <a:buNone/>
            </a:pPr>
            <a:endParaRPr lang="ru-RU" sz="2400" b="1" dirty="0" smtClean="0">
              <a:latin typeface="Times New Roman" pitchFamily="18" charset="0"/>
              <a:cs typeface="Times New Roman" pitchFamily="18" charset="0"/>
            </a:endParaRPr>
          </a:p>
          <a:p>
            <a:pPr eaLnBrk="1" hangingPunct="1">
              <a:lnSpc>
                <a:spcPct val="80000"/>
              </a:lnSpc>
            </a:pPr>
            <a:endParaRPr lang="ru-RU" sz="2800" b="1"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11163" y="728663"/>
            <a:ext cx="8229600" cy="676275"/>
          </a:xfrm>
        </p:spPr>
        <p:txBody>
          <a:bodyPr/>
          <a:lstStyle/>
          <a:p>
            <a:pPr algn="ctr" eaLnBrk="1" hangingPunct="1"/>
            <a:r>
              <a:rPr lang="ru-RU" sz="4000" b="1" dirty="0" smtClean="0">
                <a:solidFill>
                  <a:srgbClr val="FF3300"/>
                </a:solidFill>
                <a:latin typeface="Times New Roman" pitchFamily="18" charset="0"/>
                <a:cs typeface="Times New Roman" pitchFamily="18" charset="0"/>
              </a:rPr>
              <a:t>Прогнозы инвестиции</a:t>
            </a:r>
            <a:br>
              <a:rPr lang="ru-RU" sz="4000" b="1" dirty="0" smtClean="0">
                <a:solidFill>
                  <a:srgbClr val="FF3300"/>
                </a:solidFill>
                <a:latin typeface="Times New Roman" pitchFamily="18" charset="0"/>
                <a:cs typeface="Times New Roman" pitchFamily="18" charset="0"/>
              </a:rPr>
            </a:br>
            <a:endParaRPr lang="ru-RU" sz="2000" dirty="0" smtClean="0">
              <a:latin typeface="Times New Roman" pitchFamily="18" charset="0"/>
              <a:cs typeface="Times New Roman" pitchFamily="18" charset="0"/>
            </a:endParaRPr>
          </a:p>
        </p:txBody>
      </p:sp>
      <mc:AlternateContent xmlns:mc="http://schemas.openxmlformats.org/markup-compatibility/2006">
        <mc:Choice xmlns:a14="http://schemas.microsoft.com/office/drawing/2010/main" Requires="a14">
          <p:sp>
            <p:nvSpPr>
              <p:cNvPr id="6" name="Rectangle 3"/>
              <p:cNvSpPr txBox="1">
                <a:spLocks noChangeArrowheads="1"/>
              </p:cNvSpPr>
              <p:nvPr/>
            </p:nvSpPr>
            <p:spPr bwMode="auto">
              <a:xfrm>
                <a:off x="217170" y="1828800"/>
                <a:ext cx="8656637" cy="395478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cs typeface="+mn-cs"/>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cs typeface="+mn-cs"/>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cs typeface="+mn-cs"/>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9pPr>
              </a:lstStyle>
              <a:p>
                <a:pPr algn="just" eaLnBrk="1" hangingPunct="1">
                  <a:lnSpc>
                    <a:spcPct val="80000"/>
                  </a:lnSpc>
                </a:pPr>
                <a:r>
                  <a:rPr lang="ru-RU" sz="2800" b="1" dirty="0" smtClean="0">
                    <a:latin typeface="Times New Roman" pitchFamily="18" charset="0"/>
                    <a:cs typeface="Times New Roman" pitchFamily="18" charset="0"/>
                  </a:rPr>
                  <a:t>Прогнозы необходимого объема инвестиций </a:t>
                </a:r>
                <a:r>
                  <a:rPr lang="ru-RU" sz="2800" b="1" dirty="0">
                    <a:latin typeface="Times New Roman" pitchFamily="18" charset="0"/>
                    <a:cs typeface="Times New Roman" pitchFamily="18" charset="0"/>
                  </a:rPr>
                  <a:t>для обеспечения прироста ВВП: </a:t>
                </a:r>
                <a:r>
                  <a:rPr lang="ru-RU" sz="2800" b="1" dirty="0">
                    <a:solidFill>
                      <a:srgbClr val="FF0000"/>
                    </a:solidFill>
                    <a:latin typeface="Times New Roman" pitchFamily="18" charset="0"/>
                    <a:cs typeface="Times New Roman" pitchFamily="18" charset="0"/>
                  </a:rPr>
                  <a:t>На сколько </a:t>
                </a:r>
                <a:r>
                  <a:rPr lang="ru-RU" sz="2800" b="1" dirty="0" smtClean="0">
                    <a:solidFill>
                      <a:srgbClr val="FF0000"/>
                    </a:solidFill>
                    <a:latin typeface="Times New Roman" pitchFamily="18" charset="0"/>
                    <a:cs typeface="Times New Roman" pitchFamily="18" charset="0"/>
                  </a:rPr>
                  <a:t>процентов должны возрасти инвестиции для обеспечения 1 % роста ВВП.</a:t>
                </a:r>
              </a:p>
              <a:p>
                <a:pPr marL="0" indent="0" algn="ctr" eaLnBrk="1" hangingPunct="1">
                  <a:lnSpc>
                    <a:spcPct val="80000"/>
                  </a:lnSpc>
                  <a:buNone/>
                </a:pPr>
                <a:endParaRPr lang="ru-RU" sz="2800" b="1" dirty="0" smtClean="0">
                  <a:solidFill>
                    <a:srgbClr val="FF0000"/>
                  </a:solidFill>
                  <a:latin typeface="Times New Roman" pitchFamily="18" charset="0"/>
                  <a:cs typeface="Times New Roman" pitchFamily="18" charset="0"/>
                </a:endParaRPr>
              </a:p>
              <a:p>
                <a:pPr marL="0" indent="0" algn="ctr" eaLnBrk="1" hangingPunct="1">
                  <a:lnSpc>
                    <a:spcPct val="80000"/>
                  </a:lnSpc>
                  <a:buNone/>
                </a:pPr>
                <a:r>
                  <a:rPr lang="ru-RU" sz="2800" b="1" dirty="0" smtClean="0">
                    <a:solidFill>
                      <a:srgbClr val="FF0000"/>
                    </a:solidFill>
                    <a:latin typeface="Times New Roman" pitchFamily="18" charset="0"/>
                    <a:cs typeface="Times New Roman" pitchFamily="18" charset="0"/>
                  </a:rPr>
                  <a:t>Приростной коэффициента </a:t>
                </a:r>
                <a14:m>
                  <m:oMath xmlns:m="http://schemas.openxmlformats.org/officeDocument/2006/math">
                    <m:r>
                      <a:rPr lang="en-US" sz="2800" b="1" i="1" smtClean="0">
                        <a:solidFill>
                          <a:srgbClr val="FF0000"/>
                        </a:solidFill>
                        <a:latin typeface="Cambria Math"/>
                        <a:cs typeface="Times New Roman" pitchFamily="18" charset="0"/>
                      </a:rPr>
                      <m:t>𝑰𝒄𝒐𝒓</m:t>
                    </m:r>
                    <m:r>
                      <a:rPr lang="en-US" sz="2800" b="1" i="1" smtClean="0">
                        <a:solidFill>
                          <a:srgbClr val="FF0000"/>
                        </a:solidFill>
                        <a:latin typeface="Cambria Math"/>
                        <a:cs typeface="Times New Roman" pitchFamily="18" charset="0"/>
                      </a:rPr>
                      <m:t>=</m:t>
                    </m:r>
                    <m:sSub>
                      <m:sSubPr>
                        <m:ctrlPr>
                          <a:rPr lang="en-US" sz="2800" b="1" i="1" smtClean="0">
                            <a:solidFill>
                              <a:srgbClr val="FF0000"/>
                            </a:solidFill>
                            <a:latin typeface="Cambria Math"/>
                            <a:cs typeface="Times New Roman" pitchFamily="18" charset="0"/>
                          </a:rPr>
                        </m:ctrlPr>
                      </m:sSubPr>
                      <m:e>
                        <m:r>
                          <a:rPr lang="en-US" sz="2800" b="1" i="1" smtClean="0">
                            <a:solidFill>
                              <a:srgbClr val="FF0000"/>
                            </a:solidFill>
                            <a:latin typeface="Cambria Math"/>
                            <a:cs typeface="Times New Roman" pitchFamily="18" charset="0"/>
                          </a:rPr>
                          <m:t>𝑰</m:t>
                        </m:r>
                      </m:e>
                      <m:sub>
                        <m:r>
                          <a:rPr lang="en-US" sz="2800" b="1" i="1" smtClean="0">
                            <a:solidFill>
                              <a:srgbClr val="FF0000"/>
                            </a:solidFill>
                            <a:latin typeface="Cambria Math"/>
                            <a:cs typeface="Times New Roman" pitchFamily="18" charset="0"/>
                          </a:rPr>
                          <m:t>𝒕</m:t>
                        </m:r>
                        <m:r>
                          <a:rPr lang="en-US" sz="2800" b="1" i="1" smtClean="0">
                            <a:solidFill>
                              <a:srgbClr val="FF0000"/>
                            </a:solidFill>
                            <a:latin typeface="Cambria Math"/>
                            <a:cs typeface="Times New Roman" pitchFamily="18" charset="0"/>
                          </a:rPr>
                          <m:t>−</m:t>
                        </m:r>
                        <m:r>
                          <a:rPr lang="en-US" sz="2800" b="1" i="1" smtClean="0">
                            <a:solidFill>
                              <a:srgbClr val="FF0000"/>
                            </a:solidFill>
                            <a:latin typeface="Cambria Math"/>
                            <a:cs typeface="Times New Roman" pitchFamily="18" charset="0"/>
                          </a:rPr>
                          <m:t>𝟏</m:t>
                        </m:r>
                      </m:sub>
                    </m:sSub>
                    <m:r>
                      <a:rPr lang="en-US" sz="2800" b="1" i="1" smtClean="0">
                        <a:solidFill>
                          <a:srgbClr val="FF0000"/>
                        </a:solidFill>
                        <a:latin typeface="Cambria Math"/>
                        <a:cs typeface="Times New Roman" pitchFamily="18" charset="0"/>
                      </a:rPr>
                      <m:t>/</m:t>
                    </m:r>
                    <m:r>
                      <a:rPr lang="en-US" sz="2800" b="1" i="1" smtClean="0">
                        <a:solidFill>
                          <a:srgbClr val="FF0000"/>
                        </a:solidFill>
                        <a:latin typeface="Cambria Math"/>
                        <a:ea typeface="Cambria Math"/>
                        <a:cs typeface="Times New Roman" pitchFamily="18" charset="0"/>
                      </a:rPr>
                      <m:t>∆</m:t>
                    </m:r>
                    <m:r>
                      <a:rPr lang="en-US" sz="2800" b="1" i="1" smtClean="0">
                        <a:solidFill>
                          <a:srgbClr val="FF0000"/>
                        </a:solidFill>
                        <a:latin typeface="Cambria Math"/>
                        <a:ea typeface="Cambria Math"/>
                        <a:cs typeface="Times New Roman" pitchFamily="18" charset="0"/>
                      </a:rPr>
                      <m:t>𝑮𝑫𝑷</m:t>
                    </m:r>
                  </m:oMath>
                </a14:m>
                <a:endParaRPr lang="en-US" sz="2800" b="1" dirty="0" smtClean="0">
                  <a:solidFill>
                    <a:srgbClr val="FF0000"/>
                  </a:solidFill>
                  <a:latin typeface="Times New Roman" pitchFamily="18" charset="0"/>
                  <a:cs typeface="Times New Roman" pitchFamily="18" charset="0"/>
                </a:endParaRPr>
              </a:p>
              <a:p>
                <a:pPr eaLnBrk="1" hangingPunct="1">
                  <a:lnSpc>
                    <a:spcPct val="80000"/>
                  </a:lnSpc>
                </a:pPr>
                <a:endParaRPr lang="en-US" sz="2800" b="1" dirty="0">
                  <a:latin typeface="Times New Roman" pitchFamily="18" charset="0"/>
                  <a:cs typeface="Times New Roman" pitchFamily="18" charset="0"/>
                </a:endParaRPr>
              </a:p>
              <a:p>
                <a:pPr algn="just" eaLnBrk="1" hangingPunct="1">
                  <a:lnSpc>
                    <a:spcPct val="80000"/>
                  </a:lnSpc>
                </a:pPr>
                <a:r>
                  <a:rPr lang="ru-RU" sz="2800" b="1" dirty="0" smtClean="0">
                    <a:latin typeface="Times New Roman" pitchFamily="18" charset="0"/>
                    <a:cs typeface="Times New Roman" pitchFamily="18" charset="0"/>
                  </a:rPr>
                  <a:t>Прогнозы инвестиций по направлениям экономической деятельности</a:t>
                </a:r>
                <a:endParaRPr lang="ru-RU" sz="2800" b="1" dirty="0" smtClean="0">
                  <a:latin typeface="Times New Roman" pitchFamily="18" charset="0"/>
                  <a:cs typeface="Times New Roman" pitchFamily="18" charset="0"/>
                </a:endParaRPr>
              </a:p>
            </p:txBody>
          </p:sp>
        </mc:Choice>
        <mc:Fallback>
          <p:sp>
            <p:nvSpPr>
              <p:cNvPr id="6" name="Rectangle 3"/>
              <p:cNvSpPr txBox="1">
                <a:spLocks noRot="1" noChangeAspect="1" noMove="1" noResize="1" noEditPoints="1" noAdjustHandles="1" noChangeArrowheads="1" noChangeShapeType="1" noTextEdit="1"/>
              </p:cNvSpPr>
              <p:nvPr/>
            </p:nvSpPr>
            <p:spPr bwMode="auto">
              <a:xfrm>
                <a:off x="217170" y="1828800"/>
                <a:ext cx="8656637" cy="3954780"/>
              </a:xfrm>
              <a:prstGeom prst="rect">
                <a:avLst/>
              </a:prstGeom>
              <a:blipFill rotWithShape="1">
                <a:blip r:embed="rId2"/>
                <a:stretch>
                  <a:fillRect l="-704" t="-3698" r="-1408"/>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ru-RU">
                    <a:noFill/>
                  </a:rPr>
                  <a:t> </a:t>
                </a:r>
              </a:p>
            </p:txBody>
          </p:sp>
        </mc:Fallback>
      </mc:AlternateContent>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96838" y="284163"/>
            <a:ext cx="8988425" cy="1447800"/>
          </a:xfrm>
        </p:spPr>
        <p:txBody>
          <a:bodyPr/>
          <a:lstStyle/>
          <a:p>
            <a:pPr algn="ctr" eaLnBrk="1" hangingPunct="1"/>
            <a:r>
              <a:rPr lang="ru-RU" sz="3200" b="1" smtClean="0">
                <a:solidFill>
                  <a:srgbClr val="FF3300"/>
                </a:solidFill>
                <a:latin typeface="Times New Roman" pitchFamily="18" charset="0"/>
                <a:cs typeface="Times New Roman" pitchFamily="18" charset="0"/>
              </a:rPr>
              <a:t>Внешнеэкономическая деятельность </a:t>
            </a:r>
            <a:endParaRPr lang="ru-RU" sz="3200" smtClean="0">
              <a:latin typeface="Times New Roman" pitchFamily="18" charset="0"/>
              <a:cs typeface="Times New Roman" pitchFamily="18" charset="0"/>
            </a:endParaRPr>
          </a:p>
        </p:txBody>
      </p:sp>
      <p:sp>
        <p:nvSpPr>
          <p:cNvPr id="1312771" name="Rectangle 3"/>
          <p:cNvSpPr>
            <a:spLocks noGrp="1" noChangeArrowheads="1"/>
          </p:cNvSpPr>
          <p:nvPr>
            <p:ph type="body" idx="1"/>
          </p:nvPr>
        </p:nvSpPr>
        <p:spPr>
          <a:xfrm>
            <a:off x="842963" y="1684338"/>
            <a:ext cx="7472362" cy="5148262"/>
          </a:xfrm>
        </p:spPr>
        <p:txBody>
          <a:bodyPr/>
          <a:lstStyle/>
          <a:p>
            <a:pPr lvl="1" eaLnBrk="1" hangingPunct="1">
              <a:defRPr/>
            </a:pPr>
            <a:r>
              <a:rPr lang="ru-RU" b="1" dirty="0" smtClean="0">
                <a:latin typeface="Times New Roman" pitchFamily="18" charset="0"/>
                <a:cs typeface="Times New Roman" pitchFamily="18" charset="0"/>
              </a:rPr>
              <a:t>Экспорт и импорт по товарным группам (торговый баланс):  </a:t>
            </a:r>
          </a:p>
          <a:p>
            <a:pPr lvl="2" eaLnBrk="1" hangingPunct="1">
              <a:defRPr/>
            </a:pPr>
            <a:r>
              <a:rPr lang="ru-RU" b="1" dirty="0" smtClean="0">
                <a:latin typeface="Times New Roman" pitchFamily="18" charset="0"/>
                <a:cs typeface="Times New Roman" pitchFamily="18" charset="0"/>
              </a:rPr>
              <a:t>Изменение мировых цен</a:t>
            </a:r>
          </a:p>
          <a:p>
            <a:pPr lvl="2" eaLnBrk="1" hangingPunct="1">
              <a:defRPr/>
            </a:pPr>
            <a:r>
              <a:rPr lang="ru-RU" b="1" dirty="0" smtClean="0">
                <a:latin typeface="Times New Roman" pitchFamily="18" charset="0"/>
                <a:cs typeface="Times New Roman" pitchFamily="18" charset="0"/>
              </a:rPr>
              <a:t>Изменение внешнего спроса</a:t>
            </a:r>
          </a:p>
          <a:p>
            <a:pPr lvl="2" eaLnBrk="1" hangingPunct="1">
              <a:defRPr/>
            </a:pPr>
            <a:r>
              <a:rPr lang="ru-RU" b="1" dirty="0" smtClean="0">
                <a:latin typeface="Times New Roman" pitchFamily="18" charset="0"/>
                <a:cs typeface="Times New Roman" pitchFamily="18" charset="0"/>
              </a:rPr>
              <a:t>Изменение валютного курса</a:t>
            </a:r>
          </a:p>
          <a:p>
            <a:pPr lvl="2" eaLnBrk="1" hangingPunct="1">
              <a:defRPr/>
            </a:pPr>
            <a:r>
              <a:rPr lang="ru-RU" b="1" dirty="0" smtClean="0">
                <a:latin typeface="Times New Roman" pitchFamily="18" charset="0"/>
                <a:cs typeface="Times New Roman" pitchFamily="18" charset="0"/>
              </a:rPr>
              <a:t>Изменение инфляции</a:t>
            </a:r>
          </a:p>
          <a:p>
            <a:pPr marL="914400" lvl="2" indent="0" eaLnBrk="1" hangingPunct="1">
              <a:buFont typeface="Wingdings" pitchFamily="2" charset="2"/>
              <a:buNone/>
              <a:defRPr/>
            </a:pPr>
            <a:endParaRPr lang="ru-RU" b="1" dirty="0" smtClean="0">
              <a:latin typeface="Times New Roman" pitchFamily="18" charset="0"/>
              <a:cs typeface="Times New Roman" pitchFamily="18" charset="0"/>
            </a:endParaRPr>
          </a:p>
          <a:p>
            <a:pPr lvl="1" eaLnBrk="1" hangingPunct="1">
              <a:defRPr/>
            </a:pPr>
            <a:r>
              <a:rPr lang="ru-RU" b="1" dirty="0" smtClean="0">
                <a:latin typeface="Times New Roman" pitchFamily="18" charset="0"/>
                <a:cs typeface="Times New Roman" pitchFamily="18" charset="0"/>
              </a:rPr>
              <a:t> Платежный баланс:</a:t>
            </a:r>
          </a:p>
          <a:p>
            <a:pPr lvl="2" eaLnBrk="1" hangingPunct="1">
              <a:defRPr/>
            </a:pPr>
            <a:r>
              <a:rPr lang="ru-RU" b="1" dirty="0" smtClean="0">
                <a:latin typeface="Times New Roman" pitchFamily="18" charset="0"/>
                <a:cs typeface="Times New Roman" pitchFamily="18" charset="0"/>
              </a:rPr>
              <a:t>Счет текущих операций</a:t>
            </a:r>
          </a:p>
          <a:p>
            <a:pPr lvl="2" eaLnBrk="1" hangingPunct="1">
              <a:defRPr/>
            </a:pPr>
            <a:r>
              <a:rPr lang="ru-RU" b="1" dirty="0" smtClean="0">
                <a:latin typeface="Times New Roman" pitchFamily="18" charset="0"/>
                <a:cs typeface="Times New Roman" pitchFamily="18" charset="0"/>
              </a:rPr>
              <a:t>Счет капитала</a:t>
            </a:r>
          </a:p>
          <a:p>
            <a:pPr lvl="1" eaLnBrk="1" hangingPunct="1">
              <a:defRPr/>
            </a:pPr>
            <a:endParaRPr lang="ru-RU" b="1"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sldNum" sz="quarter" idx="11"/>
          </p:nvPr>
        </p:nvSpPr>
        <p:spPr>
          <a:noFill/>
        </p:spPr>
        <p:txBody>
          <a:bodyPr/>
          <a:lstStyle>
            <a:lvl1pPr eaLnBrk="0" hangingPunct="0">
              <a:defRPr sz="2200">
                <a:solidFill>
                  <a:schemeClr val="tx1"/>
                </a:solidFill>
                <a:latin typeface="Arial" charset="0"/>
                <a:cs typeface="Arial" charset="0"/>
              </a:defRPr>
            </a:lvl1pPr>
            <a:lvl2pPr marL="742950" indent="-285750" eaLnBrk="0" hangingPunct="0">
              <a:defRPr sz="2200">
                <a:solidFill>
                  <a:schemeClr val="tx1"/>
                </a:solidFill>
                <a:latin typeface="Arial" charset="0"/>
                <a:cs typeface="Arial" charset="0"/>
              </a:defRPr>
            </a:lvl2pPr>
            <a:lvl3pPr marL="1143000" indent="-228600" eaLnBrk="0" hangingPunct="0">
              <a:defRPr sz="2200">
                <a:solidFill>
                  <a:schemeClr val="tx1"/>
                </a:solidFill>
                <a:latin typeface="Arial" charset="0"/>
                <a:cs typeface="Arial" charset="0"/>
              </a:defRPr>
            </a:lvl3pPr>
            <a:lvl4pPr marL="1600200" indent="-228600" eaLnBrk="0" hangingPunct="0">
              <a:defRPr sz="2200">
                <a:solidFill>
                  <a:schemeClr val="tx1"/>
                </a:solidFill>
                <a:latin typeface="Arial" charset="0"/>
                <a:cs typeface="Arial" charset="0"/>
              </a:defRPr>
            </a:lvl4pPr>
            <a:lvl5pPr marL="2057400" indent="-228600" eaLnBrk="0" hangingPunct="0">
              <a:defRPr sz="2200">
                <a:solidFill>
                  <a:schemeClr val="tx1"/>
                </a:solidFill>
                <a:latin typeface="Arial" charset="0"/>
                <a:cs typeface="Arial" charset="0"/>
              </a:defRPr>
            </a:lvl5pPr>
            <a:lvl6pPr marL="2514600" indent="-228600" eaLnBrk="0" fontAlgn="base" hangingPunct="0">
              <a:spcBef>
                <a:spcPct val="0"/>
              </a:spcBef>
              <a:spcAft>
                <a:spcPct val="0"/>
              </a:spcAft>
              <a:defRPr sz="2200">
                <a:solidFill>
                  <a:schemeClr val="tx1"/>
                </a:solidFill>
                <a:latin typeface="Arial" charset="0"/>
                <a:cs typeface="Arial" charset="0"/>
              </a:defRPr>
            </a:lvl6pPr>
            <a:lvl7pPr marL="2971800" indent="-228600" eaLnBrk="0" fontAlgn="base" hangingPunct="0">
              <a:spcBef>
                <a:spcPct val="0"/>
              </a:spcBef>
              <a:spcAft>
                <a:spcPct val="0"/>
              </a:spcAft>
              <a:defRPr sz="2200">
                <a:solidFill>
                  <a:schemeClr val="tx1"/>
                </a:solidFill>
                <a:latin typeface="Arial" charset="0"/>
                <a:cs typeface="Arial" charset="0"/>
              </a:defRPr>
            </a:lvl7pPr>
            <a:lvl8pPr marL="3429000" indent="-228600" eaLnBrk="0" fontAlgn="base" hangingPunct="0">
              <a:spcBef>
                <a:spcPct val="0"/>
              </a:spcBef>
              <a:spcAft>
                <a:spcPct val="0"/>
              </a:spcAft>
              <a:defRPr sz="2200">
                <a:solidFill>
                  <a:schemeClr val="tx1"/>
                </a:solidFill>
                <a:latin typeface="Arial" charset="0"/>
                <a:cs typeface="Arial" charset="0"/>
              </a:defRPr>
            </a:lvl8pPr>
            <a:lvl9pPr marL="3886200" indent="-228600" eaLnBrk="0" fontAlgn="base" hangingPunct="0">
              <a:spcBef>
                <a:spcPct val="0"/>
              </a:spcBef>
              <a:spcAft>
                <a:spcPct val="0"/>
              </a:spcAft>
              <a:defRPr sz="2200">
                <a:solidFill>
                  <a:schemeClr val="tx1"/>
                </a:solidFill>
                <a:latin typeface="Arial" charset="0"/>
                <a:cs typeface="Arial" charset="0"/>
              </a:defRPr>
            </a:lvl9pPr>
          </a:lstStyle>
          <a:p>
            <a:pPr eaLnBrk="1" hangingPunct="1"/>
            <a:fld id="{BAC3DC14-4584-4460-AEB6-AB9F4686B713}" type="slidenum">
              <a:rPr lang="ru-RU" sz="1200" smtClean="0">
                <a:latin typeface="Arial Black" pitchFamily="34" charset="0"/>
              </a:rPr>
              <a:pPr eaLnBrk="1" hangingPunct="1"/>
              <a:t>16</a:t>
            </a:fld>
            <a:endParaRPr lang="ru-RU" sz="1200" smtClean="0">
              <a:latin typeface="Arial Black" pitchFamily="34" charset="0"/>
            </a:endParaRPr>
          </a:p>
        </p:txBody>
      </p:sp>
      <p:sp>
        <p:nvSpPr>
          <p:cNvPr id="18435" name="Rectangle 7"/>
          <p:cNvSpPr>
            <a:spLocks noChangeArrowheads="1"/>
          </p:cNvSpPr>
          <p:nvPr/>
        </p:nvSpPr>
        <p:spPr bwMode="auto">
          <a:xfrm>
            <a:off x="271463" y="708025"/>
            <a:ext cx="8872537" cy="690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85" tIns="48343" rIns="96685" bIns="48343" anchor="ctr"/>
          <a:lstStyle/>
          <a:p>
            <a:pPr algn="ctr" defTabSz="966788" eaLnBrk="0" hangingPunct="0"/>
            <a:r>
              <a:rPr lang="ru-RU" sz="3200" b="1">
                <a:solidFill>
                  <a:srgbClr val="FF3300"/>
                </a:solidFill>
                <a:latin typeface="Times New Roman" pitchFamily="18" charset="0"/>
                <a:cs typeface="Times New Roman" pitchFamily="18" charset="0"/>
              </a:rPr>
              <a:t>Основные факторы прогнозирования роста производства </a:t>
            </a:r>
            <a:endParaRPr lang="ru-RU" sz="4700" b="1">
              <a:latin typeface="Times New Roman" pitchFamily="18" charset="0"/>
              <a:cs typeface="Times New Roman" pitchFamily="18" charset="0"/>
            </a:endParaRPr>
          </a:p>
        </p:txBody>
      </p:sp>
      <p:sp>
        <p:nvSpPr>
          <p:cNvPr id="18436" name="Rectangle 11"/>
          <p:cNvSpPr>
            <a:spLocks noChangeArrowheads="1"/>
          </p:cNvSpPr>
          <p:nvPr/>
        </p:nvSpPr>
        <p:spPr bwMode="auto">
          <a:xfrm>
            <a:off x="200025" y="1781175"/>
            <a:ext cx="8672513" cy="5897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85" tIns="48343" rIns="96685" bIns="48343"/>
          <a:lstStyle/>
          <a:p>
            <a:pPr marL="361950" indent="-361950" defTabSz="966788" eaLnBrk="0" hangingPunct="0">
              <a:lnSpc>
                <a:spcPct val="90000"/>
              </a:lnSpc>
              <a:spcBef>
                <a:spcPct val="20000"/>
              </a:spcBef>
              <a:buClr>
                <a:schemeClr val="bg2"/>
              </a:buClr>
              <a:buSzPct val="75000"/>
              <a:buFont typeface="Wingdings" pitchFamily="2" charset="2"/>
              <a:buChar char="n"/>
            </a:pPr>
            <a:r>
              <a:rPr lang="ru-RU" altLang="ko-KR" sz="2600">
                <a:latin typeface="Times New Roman" pitchFamily="18" charset="0"/>
                <a:cs typeface="Times New Roman" pitchFamily="18" charset="0"/>
              </a:rPr>
              <a:t>Расширение спроса на производимую продукцию (маркетинг, заключение договоров)  </a:t>
            </a:r>
          </a:p>
          <a:p>
            <a:pPr marL="785813" lvl="1" indent="-301625" defTabSz="966788" eaLnBrk="0" hangingPunct="0">
              <a:lnSpc>
                <a:spcPct val="90000"/>
              </a:lnSpc>
              <a:spcBef>
                <a:spcPct val="20000"/>
              </a:spcBef>
              <a:buClr>
                <a:schemeClr val="accent2"/>
              </a:buClr>
              <a:buSzPct val="80000"/>
              <a:buFont typeface="Wingdings" pitchFamily="2" charset="2"/>
              <a:buChar char="¨"/>
            </a:pPr>
            <a:r>
              <a:rPr lang="ru-RU" altLang="ko-KR">
                <a:latin typeface="Times New Roman" pitchFamily="18" charset="0"/>
                <a:cs typeface="Times New Roman" pitchFamily="18" charset="0"/>
              </a:rPr>
              <a:t>Внутреннего спроса</a:t>
            </a:r>
          </a:p>
          <a:p>
            <a:pPr marL="785813" lvl="1" indent="-301625" defTabSz="966788" eaLnBrk="0" hangingPunct="0">
              <a:lnSpc>
                <a:spcPct val="90000"/>
              </a:lnSpc>
              <a:spcBef>
                <a:spcPct val="20000"/>
              </a:spcBef>
              <a:buClr>
                <a:schemeClr val="accent2"/>
              </a:buClr>
              <a:buSzPct val="80000"/>
              <a:buFont typeface="Wingdings" pitchFamily="2" charset="2"/>
              <a:buChar char="¨"/>
            </a:pPr>
            <a:r>
              <a:rPr lang="ru-RU" altLang="ko-KR">
                <a:latin typeface="Times New Roman" pitchFamily="18" charset="0"/>
                <a:cs typeface="Times New Roman" pitchFamily="18" charset="0"/>
              </a:rPr>
              <a:t>Внешнего спроса (экспорт товаров и услуг) </a:t>
            </a:r>
          </a:p>
          <a:p>
            <a:pPr marL="361950" indent="-361950" defTabSz="966788" eaLnBrk="0" hangingPunct="0">
              <a:lnSpc>
                <a:spcPct val="90000"/>
              </a:lnSpc>
              <a:spcBef>
                <a:spcPct val="20000"/>
              </a:spcBef>
              <a:buClr>
                <a:schemeClr val="bg2"/>
              </a:buClr>
              <a:buSzPct val="75000"/>
              <a:buFont typeface="Wingdings" pitchFamily="2" charset="2"/>
              <a:buChar char="n"/>
            </a:pPr>
            <a:r>
              <a:rPr lang="ru-RU" altLang="ko-KR" sz="2600">
                <a:latin typeface="Times New Roman" pitchFamily="18" charset="0"/>
                <a:cs typeface="Times New Roman" pitchFamily="18" charset="0"/>
              </a:rPr>
              <a:t>Увеличение  уровня использования производственных мощностей </a:t>
            </a:r>
          </a:p>
          <a:p>
            <a:pPr marL="785813" lvl="1" indent="-301625" defTabSz="966788" eaLnBrk="0" hangingPunct="0">
              <a:lnSpc>
                <a:spcPct val="90000"/>
              </a:lnSpc>
              <a:spcBef>
                <a:spcPct val="20000"/>
              </a:spcBef>
              <a:buClr>
                <a:schemeClr val="accent2"/>
              </a:buClr>
              <a:buSzPct val="80000"/>
              <a:buFont typeface="Wingdings" pitchFamily="2" charset="2"/>
              <a:buChar char="¨"/>
            </a:pPr>
            <a:r>
              <a:rPr lang="ru-RU" altLang="ko-KR">
                <a:latin typeface="Times New Roman" pitchFamily="18" charset="0"/>
                <a:cs typeface="Times New Roman" pitchFamily="18" charset="0"/>
              </a:rPr>
              <a:t>Обеспеченность сырьем  и материалами </a:t>
            </a:r>
          </a:p>
          <a:p>
            <a:pPr marL="785813" lvl="1" indent="-301625" defTabSz="966788" eaLnBrk="0" hangingPunct="0">
              <a:lnSpc>
                <a:spcPct val="90000"/>
              </a:lnSpc>
              <a:spcBef>
                <a:spcPct val="20000"/>
              </a:spcBef>
              <a:buClr>
                <a:schemeClr val="accent2"/>
              </a:buClr>
              <a:buSzPct val="80000"/>
              <a:buFont typeface="Wingdings" pitchFamily="2" charset="2"/>
              <a:buChar char="¨"/>
            </a:pPr>
            <a:r>
              <a:rPr lang="ru-RU" altLang="ko-KR">
                <a:latin typeface="Times New Roman" pitchFamily="18" charset="0"/>
                <a:cs typeface="Times New Roman" pitchFamily="18" charset="0"/>
              </a:rPr>
              <a:t> Рост эффективности основных средств</a:t>
            </a:r>
          </a:p>
          <a:p>
            <a:pPr marL="361950" indent="-361950" defTabSz="966788" eaLnBrk="0" hangingPunct="0">
              <a:lnSpc>
                <a:spcPct val="90000"/>
              </a:lnSpc>
              <a:spcBef>
                <a:spcPct val="20000"/>
              </a:spcBef>
              <a:buClr>
                <a:schemeClr val="bg2"/>
              </a:buClr>
              <a:buSzPct val="75000"/>
              <a:buFont typeface="Wingdings" pitchFamily="2" charset="2"/>
              <a:buChar char="n"/>
            </a:pPr>
            <a:r>
              <a:rPr lang="ru-RU" altLang="ko-KR" sz="2600">
                <a:latin typeface="Times New Roman" pitchFamily="18" charset="0"/>
                <a:cs typeface="Times New Roman" pitchFamily="18" charset="0"/>
              </a:rPr>
              <a:t>Ввод дополнительных мощностей </a:t>
            </a:r>
          </a:p>
          <a:p>
            <a:pPr marL="785813" lvl="1" indent="-301625" defTabSz="966788" eaLnBrk="0" hangingPunct="0">
              <a:lnSpc>
                <a:spcPct val="90000"/>
              </a:lnSpc>
              <a:spcBef>
                <a:spcPct val="20000"/>
              </a:spcBef>
              <a:buClr>
                <a:schemeClr val="accent2"/>
              </a:buClr>
              <a:buSzPct val="80000"/>
              <a:buFont typeface="Wingdings" pitchFamily="2" charset="2"/>
              <a:buChar char="¨"/>
            </a:pPr>
            <a:r>
              <a:rPr lang="ru-RU" sz="2400">
                <a:latin typeface="Times New Roman" pitchFamily="18" charset="0"/>
                <a:cs typeface="Times New Roman" pitchFamily="18" charset="0"/>
              </a:rPr>
              <a:t>Модернизация, реконструкция </a:t>
            </a:r>
          </a:p>
          <a:p>
            <a:pPr marL="785813" lvl="1" indent="-301625" defTabSz="966788" eaLnBrk="0" hangingPunct="0">
              <a:lnSpc>
                <a:spcPct val="90000"/>
              </a:lnSpc>
              <a:spcBef>
                <a:spcPct val="20000"/>
              </a:spcBef>
              <a:buClr>
                <a:schemeClr val="accent2"/>
              </a:buClr>
              <a:buSzPct val="80000"/>
              <a:buFont typeface="Wingdings" pitchFamily="2" charset="2"/>
              <a:buChar char="¨"/>
            </a:pPr>
            <a:r>
              <a:rPr lang="ru-RU" sz="2400">
                <a:latin typeface="Times New Roman" pitchFamily="18" charset="0"/>
                <a:cs typeface="Times New Roman" pitchFamily="18" charset="0"/>
              </a:rPr>
              <a:t>Новое строительство</a:t>
            </a:r>
            <a:r>
              <a:rPr lang="ru-RU" sz="2700">
                <a:latin typeface="Times New Roman" pitchFamily="18" charset="0"/>
                <a:cs typeface="Times New Roman" pitchFamily="18" charset="0"/>
              </a:rPr>
              <a:t> </a:t>
            </a:r>
          </a:p>
          <a:p>
            <a:pPr marL="361950" indent="-361950" defTabSz="966788" eaLnBrk="0" hangingPunct="0">
              <a:lnSpc>
                <a:spcPct val="90000"/>
              </a:lnSpc>
              <a:spcBef>
                <a:spcPct val="20000"/>
              </a:spcBef>
              <a:buClr>
                <a:schemeClr val="bg2"/>
              </a:buClr>
              <a:buSzPct val="75000"/>
              <a:buFont typeface="Wingdings" pitchFamily="2" charset="2"/>
              <a:buChar char="n"/>
            </a:pPr>
            <a:endParaRPr lang="ru-RU">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284163"/>
            <a:ext cx="8229600" cy="1447800"/>
          </a:xfrm>
        </p:spPr>
        <p:txBody>
          <a:bodyPr/>
          <a:lstStyle/>
          <a:p>
            <a:pPr algn="ctr" eaLnBrk="1" hangingPunct="1"/>
            <a:r>
              <a:rPr lang="ru-RU" sz="4000" b="1" smtClean="0">
                <a:solidFill>
                  <a:srgbClr val="FF3300"/>
                </a:solidFill>
                <a:latin typeface="Times New Roman" pitchFamily="18" charset="0"/>
                <a:cs typeface="Times New Roman" pitchFamily="18" charset="0"/>
              </a:rPr>
              <a:t>Баланс сбережений</a:t>
            </a:r>
            <a:r>
              <a:rPr lang="en-US" sz="4000" b="1" smtClean="0">
                <a:solidFill>
                  <a:srgbClr val="FF3300"/>
                </a:solidFill>
                <a:latin typeface="Times New Roman" pitchFamily="18" charset="0"/>
                <a:cs typeface="Times New Roman" pitchFamily="18" charset="0"/>
              </a:rPr>
              <a:t> </a:t>
            </a:r>
            <a:r>
              <a:rPr lang="uz-Cyrl-UZ" sz="4000" b="1" smtClean="0">
                <a:solidFill>
                  <a:srgbClr val="FF3300"/>
                </a:solidFill>
                <a:latin typeface="Times New Roman" pitchFamily="18" charset="0"/>
                <a:cs typeface="Times New Roman" pitchFamily="18" charset="0"/>
              </a:rPr>
              <a:t>и инвестиций</a:t>
            </a:r>
            <a:endParaRPr lang="ru-RU" sz="2000" smtClean="0">
              <a:latin typeface="Times New Roman" pitchFamily="18" charset="0"/>
              <a:cs typeface="Times New Roman" pitchFamily="18" charset="0"/>
            </a:endParaRPr>
          </a:p>
        </p:txBody>
      </p:sp>
      <p:sp>
        <p:nvSpPr>
          <p:cNvPr id="15363" name="Rectangle 3"/>
          <p:cNvSpPr>
            <a:spLocks noGrp="1" noChangeArrowheads="1"/>
          </p:cNvSpPr>
          <p:nvPr>
            <p:ph type="body" idx="1"/>
          </p:nvPr>
        </p:nvSpPr>
        <p:spPr>
          <a:xfrm>
            <a:off x="582613" y="1747838"/>
            <a:ext cx="9144000" cy="5148262"/>
          </a:xfrm>
        </p:spPr>
        <p:txBody>
          <a:bodyPr/>
          <a:lstStyle/>
          <a:p>
            <a:pPr marL="0" indent="0">
              <a:buFont typeface="Wingdings" pitchFamily="2" charset="2"/>
              <a:buNone/>
              <a:defRPr/>
            </a:pPr>
            <a:r>
              <a:rPr lang="en-US" dirty="0">
                <a:latin typeface="Times New Roman" pitchFamily="18" charset="0"/>
                <a:cs typeface="Times New Roman" pitchFamily="18" charset="0"/>
              </a:rPr>
              <a:t>GDP = </a:t>
            </a:r>
            <a:r>
              <a:rPr lang="ru-RU" dirty="0">
                <a:latin typeface="Times New Roman" pitchFamily="18" charset="0"/>
                <a:cs typeface="Times New Roman" pitchFamily="18" charset="0"/>
              </a:rPr>
              <a:t>С</a:t>
            </a:r>
            <a:r>
              <a:rPr lang="en-US" dirty="0">
                <a:latin typeface="Times New Roman" pitchFamily="18" charset="0"/>
                <a:cs typeface="Times New Roman" pitchFamily="18" charset="0"/>
              </a:rPr>
              <a:t>  + I + (X - M)                                                         </a:t>
            </a:r>
            <a:endParaRPr lang="ru-RU" sz="1800" dirty="0">
              <a:latin typeface="Times New Roman" pitchFamily="18" charset="0"/>
              <a:cs typeface="Times New Roman" pitchFamily="18" charset="0"/>
            </a:endParaRPr>
          </a:p>
          <a:p>
            <a:pPr marL="0" indent="0">
              <a:buFont typeface="Wingdings" pitchFamily="2" charset="2"/>
              <a:buNone/>
              <a:defRPr/>
            </a:pPr>
            <a:endParaRPr lang="en-US" dirty="0" smtClean="0">
              <a:latin typeface="Times New Roman" pitchFamily="18" charset="0"/>
              <a:cs typeface="Times New Roman" pitchFamily="18" charset="0"/>
            </a:endParaRPr>
          </a:p>
          <a:p>
            <a:pPr marL="0" indent="0">
              <a:buFont typeface="Wingdings" pitchFamily="2" charset="2"/>
              <a:buNone/>
              <a:defRPr/>
            </a:pPr>
            <a:r>
              <a:rPr lang="en-US" dirty="0" smtClean="0">
                <a:latin typeface="Times New Roman" pitchFamily="18" charset="0"/>
                <a:cs typeface="Times New Roman" pitchFamily="18" charset="0"/>
              </a:rPr>
              <a:t>GDP </a:t>
            </a:r>
            <a:r>
              <a:rPr lang="en-US" dirty="0">
                <a:latin typeface="Times New Roman" pitchFamily="18" charset="0"/>
                <a:cs typeface="Times New Roman" pitchFamily="18" charset="0"/>
              </a:rPr>
              <a:t>= </a:t>
            </a:r>
            <a:r>
              <a:rPr lang="ru-RU" dirty="0">
                <a:latin typeface="Times New Roman" pitchFamily="18" charset="0"/>
                <a:cs typeface="Times New Roman" pitchFamily="18" charset="0"/>
              </a:rPr>
              <a:t>С</a:t>
            </a:r>
            <a:r>
              <a:rPr lang="en-US" baseline="-25000" dirty="0">
                <a:latin typeface="Times New Roman" pitchFamily="18" charset="0"/>
                <a:cs typeface="Times New Roman" pitchFamily="18" charset="0"/>
              </a:rPr>
              <a:t>p</a:t>
            </a:r>
            <a:r>
              <a:rPr lang="en-US" dirty="0">
                <a:latin typeface="Times New Roman" pitchFamily="18" charset="0"/>
                <a:cs typeface="Times New Roman" pitchFamily="18" charset="0"/>
              </a:rPr>
              <a:t> + </a:t>
            </a:r>
            <a:r>
              <a:rPr lang="ru-RU" dirty="0">
                <a:latin typeface="Times New Roman" pitchFamily="18" charset="0"/>
                <a:cs typeface="Times New Roman" pitchFamily="18" charset="0"/>
              </a:rPr>
              <a:t>С</a:t>
            </a:r>
            <a:r>
              <a:rPr lang="en-US" baseline="-25000" dirty="0">
                <a:latin typeface="Times New Roman" pitchFamily="18" charset="0"/>
                <a:cs typeface="Times New Roman" pitchFamily="18" charset="0"/>
              </a:rPr>
              <a:t>g</a:t>
            </a:r>
            <a:r>
              <a:rPr lang="en-US" dirty="0">
                <a:latin typeface="Times New Roman" pitchFamily="18" charset="0"/>
                <a:cs typeface="Times New Roman" pitchFamily="18" charset="0"/>
              </a:rPr>
              <a:t>  + </a:t>
            </a:r>
            <a:r>
              <a:rPr lang="en-US" dirty="0" err="1">
                <a:latin typeface="Times New Roman" pitchFamily="18" charset="0"/>
                <a:cs typeface="Times New Roman" pitchFamily="18" charset="0"/>
              </a:rPr>
              <a:t>I</a:t>
            </a:r>
            <a:r>
              <a:rPr lang="en-US" baseline="-25000" dirty="0" err="1">
                <a:latin typeface="Times New Roman" pitchFamily="18" charset="0"/>
                <a:cs typeface="Times New Roman" pitchFamily="18" charset="0"/>
              </a:rPr>
              <a:t>p</a:t>
            </a:r>
            <a:r>
              <a:rPr lang="en-US" dirty="0">
                <a:latin typeface="Times New Roman" pitchFamily="18" charset="0"/>
                <a:cs typeface="Times New Roman" pitchFamily="18" charset="0"/>
              </a:rPr>
              <a:t> + </a:t>
            </a:r>
            <a:r>
              <a:rPr lang="en-US" dirty="0" err="1">
                <a:latin typeface="Times New Roman" pitchFamily="18" charset="0"/>
                <a:cs typeface="Times New Roman" pitchFamily="18" charset="0"/>
              </a:rPr>
              <a:t>I</a:t>
            </a:r>
            <a:r>
              <a:rPr lang="en-US" baseline="-25000" dirty="0" err="1">
                <a:latin typeface="Times New Roman" pitchFamily="18" charset="0"/>
                <a:cs typeface="Times New Roman" pitchFamily="18" charset="0"/>
              </a:rPr>
              <a:t>g</a:t>
            </a:r>
            <a:r>
              <a:rPr lang="en-US" dirty="0">
                <a:latin typeface="Times New Roman" pitchFamily="18" charset="0"/>
                <a:cs typeface="Times New Roman" pitchFamily="18" charset="0"/>
              </a:rPr>
              <a:t> + (X - M)                                        </a:t>
            </a:r>
            <a:endParaRPr lang="ru-RU" sz="1800" dirty="0">
              <a:latin typeface="Times New Roman" pitchFamily="18" charset="0"/>
              <a:cs typeface="Times New Roman" pitchFamily="18" charset="0"/>
            </a:endParaRPr>
          </a:p>
          <a:p>
            <a:pPr marL="0" indent="0">
              <a:buFont typeface="Wingdings" pitchFamily="2" charset="2"/>
              <a:buNone/>
              <a:defRPr/>
            </a:pPr>
            <a:endParaRPr lang="en-US" dirty="0" smtClean="0">
              <a:latin typeface="Times New Roman" pitchFamily="18" charset="0"/>
              <a:cs typeface="Times New Roman" pitchFamily="18" charset="0"/>
            </a:endParaRPr>
          </a:p>
          <a:p>
            <a:pPr marL="0" indent="0">
              <a:buFont typeface="Wingdings" pitchFamily="2" charset="2"/>
              <a:buNone/>
              <a:defRPr/>
            </a:pPr>
            <a:r>
              <a:rPr lang="en-US" dirty="0" smtClean="0">
                <a:latin typeface="Times New Roman" pitchFamily="18" charset="0"/>
                <a:cs typeface="Times New Roman" pitchFamily="18" charset="0"/>
              </a:rPr>
              <a:t>GNDI </a:t>
            </a:r>
            <a:r>
              <a:rPr lang="en-US" dirty="0">
                <a:latin typeface="Times New Roman" pitchFamily="18" charset="0"/>
                <a:cs typeface="Times New Roman" pitchFamily="18" charset="0"/>
              </a:rPr>
              <a:t>= </a:t>
            </a:r>
            <a:r>
              <a:rPr lang="ru-RU" dirty="0">
                <a:latin typeface="Times New Roman" pitchFamily="18" charset="0"/>
                <a:cs typeface="Times New Roman" pitchFamily="18" charset="0"/>
              </a:rPr>
              <a:t>С</a:t>
            </a:r>
            <a:r>
              <a:rPr lang="en-US" baseline="-25000" dirty="0">
                <a:latin typeface="Times New Roman" pitchFamily="18" charset="0"/>
                <a:cs typeface="Times New Roman" pitchFamily="18" charset="0"/>
              </a:rPr>
              <a:t>p</a:t>
            </a:r>
            <a:r>
              <a:rPr lang="en-US" dirty="0">
                <a:latin typeface="Times New Roman" pitchFamily="18" charset="0"/>
                <a:cs typeface="Times New Roman" pitchFamily="18" charset="0"/>
              </a:rPr>
              <a:t>+</a:t>
            </a:r>
            <a:r>
              <a:rPr lang="ru-RU" dirty="0">
                <a:latin typeface="Times New Roman" pitchFamily="18" charset="0"/>
                <a:cs typeface="Times New Roman" pitchFamily="18" charset="0"/>
              </a:rPr>
              <a:t>С</a:t>
            </a:r>
            <a:r>
              <a:rPr lang="en-US" baseline="-25000" dirty="0">
                <a:latin typeface="Times New Roman" pitchFamily="18" charset="0"/>
                <a:cs typeface="Times New Roman" pitchFamily="18" charset="0"/>
              </a:rPr>
              <a:t>g</a:t>
            </a:r>
            <a:r>
              <a:rPr lang="en-US" dirty="0">
                <a:latin typeface="Times New Roman" pitchFamily="18" charset="0"/>
                <a:cs typeface="Times New Roman" pitchFamily="18" charset="0"/>
              </a:rPr>
              <a:t> + </a:t>
            </a:r>
            <a:r>
              <a:rPr lang="en-US" dirty="0" err="1">
                <a:latin typeface="Times New Roman" pitchFamily="18" charset="0"/>
                <a:cs typeface="Times New Roman" pitchFamily="18" charset="0"/>
              </a:rPr>
              <a:t>I</a:t>
            </a:r>
            <a:r>
              <a:rPr lang="en-US" baseline="-25000" dirty="0" err="1">
                <a:latin typeface="Times New Roman" pitchFamily="18" charset="0"/>
                <a:cs typeface="Times New Roman" pitchFamily="18" charset="0"/>
              </a:rPr>
              <a:t>p</a:t>
            </a:r>
            <a:r>
              <a:rPr lang="en-US" dirty="0">
                <a:latin typeface="Times New Roman" pitchFamily="18" charset="0"/>
                <a:cs typeface="Times New Roman" pitchFamily="18" charset="0"/>
              </a:rPr>
              <a:t> + </a:t>
            </a:r>
            <a:r>
              <a:rPr lang="en-US" dirty="0" err="1">
                <a:latin typeface="Times New Roman" pitchFamily="18" charset="0"/>
                <a:cs typeface="Times New Roman" pitchFamily="18" charset="0"/>
              </a:rPr>
              <a:t>I</a:t>
            </a:r>
            <a:r>
              <a:rPr lang="en-US" baseline="-25000" dirty="0" err="1">
                <a:latin typeface="Times New Roman" pitchFamily="18" charset="0"/>
                <a:cs typeface="Times New Roman" pitchFamily="18" charset="0"/>
              </a:rPr>
              <a:t>g</a:t>
            </a:r>
            <a:r>
              <a:rPr lang="en-US" dirty="0">
                <a:latin typeface="Times New Roman" pitchFamily="18" charset="0"/>
                <a:cs typeface="Times New Roman" pitchFamily="18" charset="0"/>
              </a:rPr>
              <a:t> + (X - M) + </a:t>
            </a:r>
            <a:r>
              <a:rPr lang="en-US" dirty="0" err="1">
                <a:latin typeface="Times New Roman" pitchFamily="18" charset="0"/>
                <a:cs typeface="Times New Roman" pitchFamily="18" charset="0"/>
              </a:rPr>
              <a:t>Y</a:t>
            </a:r>
            <a:r>
              <a:rPr lang="en-US" baseline="-25000" dirty="0" err="1">
                <a:latin typeface="Times New Roman" pitchFamily="18" charset="0"/>
                <a:cs typeface="Times New Roman" pitchFamily="18" charset="0"/>
              </a:rPr>
              <a:t>f</a:t>
            </a:r>
            <a:r>
              <a:rPr lang="en-US" dirty="0">
                <a:latin typeface="Times New Roman" pitchFamily="18" charset="0"/>
                <a:cs typeface="Times New Roman" pitchFamily="18" charset="0"/>
              </a:rPr>
              <a:t> + </a:t>
            </a:r>
            <a:r>
              <a:rPr lang="en-US" dirty="0" err="1">
                <a:latin typeface="Times New Roman" pitchFamily="18" charset="0"/>
                <a:cs typeface="Times New Roman" pitchFamily="18" charset="0"/>
              </a:rPr>
              <a:t>TR</a:t>
            </a:r>
            <a:r>
              <a:rPr lang="en-US" baseline="-25000" dirty="0" err="1">
                <a:latin typeface="Times New Roman" pitchFamily="18" charset="0"/>
                <a:cs typeface="Times New Roman" pitchFamily="18" charset="0"/>
              </a:rPr>
              <a:t>f</a:t>
            </a:r>
            <a:r>
              <a:rPr lang="en-US" dirty="0">
                <a:latin typeface="Times New Roman" pitchFamily="18" charset="0"/>
                <a:cs typeface="Times New Roman" pitchFamily="18" charset="0"/>
              </a:rPr>
              <a:t>                        </a:t>
            </a:r>
            <a:endParaRPr lang="en-US" sz="1800" dirty="0">
              <a:latin typeface="Times New Roman" pitchFamily="18" charset="0"/>
              <a:cs typeface="Times New Roman" pitchFamily="18" charset="0"/>
            </a:endParaRPr>
          </a:p>
          <a:p>
            <a:pPr marL="0" indent="0">
              <a:buFont typeface="Wingdings" pitchFamily="2" charset="2"/>
              <a:buNone/>
              <a:defRPr/>
            </a:pPr>
            <a:endParaRPr lang="en-US" dirty="0" smtClean="0">
              <a:latin typeface="Times New Roman" pitchFamily="18" charset="0"/>
              <a:cs typeface="Times New Roman" pitchFamily="18" charset="0"/>
            </a:endParaRPr>
          </a:p>
          <a:p>
            <a:pPr marL="0" indent="0">
              <a:buFont typeface="Wingdings" pitchFamily="2" charset="2"/>
              <a:buNone/>
              <a:defRPr/>
            </a:pPr>
            <a:r>
              <a:rPr lang="en-US" dirty="0" smtClean="0">
                <a:latin typeface="Times New Roman" pitchFamily="18" charset="0"/>
                <a:cs typeface="Times New Roman" pitchFamily="18" charset="0"/>
              </a:rPr>
              <a:t>GNDI </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a:t>
            </a:r>
            <a:r>
              <a:rPr lang="en-US" baseline="-25000" dirty="0" err="1">
                <a:latin typeface="Times New Roman" pitchFamily="18" charset="0"/>
                <a:cs typeface="Times New Roman" pitchFamily="18" charset="0"/>
              </a:rPr>
              <a:t>p</a:t>
            </a:r>
            <a:r>
              <a:rPr lang="en-US" dirty="0">
                <a:latin typeface="Times New Roman" pitchFamily="18" charset="0"/>
                <a:cs typeface="Times New Roman" pitchFamily="18" charset="0"/>
              </a:rPr>
              <a:t> - C</a:t>
            </a:r>
            <a:r>
              <a:rPr lang="en-US" baseline="-25000" dirty="0">
                <a:latin typeface="Times New Roman" pitchFamily="18" charset="0"/>
                <a:cs typeface="Times New Roman" pitchFamily="18" charset="0"/>
              </a:rPr>
              <a:t>g</a:t>
            </a:r>
            <a:r>
              <a:rPr lang="en-US" dirty="0">
                <a:latin typeface="Times New Roman" pitchFamily="18" charset="0"/>
                <a:cs typeface="Times New Roman" pitchFamily="18" charset="0"/>
              </a:rPr>
              <a:t> - </a:t>
            </a:r>
            <a:r>
              <a:rPr lang="en-US" dirty="0" err="1">
                <a:latin typeface="Times New Roman" pitchFamily="18" charset="0"/>
                <a:cs typeface="Times New Roman" pitchFamily="18" charset="0"/>
              </a:rPr>
              <a:t>I</a:t>
            </a:r>
            <a:r>
              <a:rPr lang="en-US" baseline="-25000" dirty="0" err="1">
                <a:latin typeface="Times New Roman" pitchFamily="18" charset="0"/>
                <a:cs typeface="Times New Roman" pitchFamily="18" charset="0"/>
              </a:rPr>
              <a:t>p</a:t>
            </a:r>
            <a:r>
              <a:rPr lang="en-US" dirty="0">
                <a:latin typeface="Times New Roman" pitchFamily="18" charset="0"/>
                <a:cs typeface="Times New Roman" pitchFamily="18" charset="0"/>
              </a:rPr>
              <a:t> - </a:t>
            </a:r>
            <a:r>
              <a:rPr lang="en-US" dirty="0" err="1">
                <a:latin typeface="Times New Roman" pitchFamily="18" charset="0"/>
                <a:cs typeface="Times New Roman" pitchFamily="18" charset="0"/>
              </a:rPr>
              <a:t>I</a:t>
            </a:r>
            <a:r>
              <a:rPr lang="en-US" baseline="-25000" dirty="0" err="1">
                <a:latin typeface="Times New Roman" pitchFamily="18" charset="0"/>
                <a:cs typeface="Times New Roman" pitchFamily="18" charset="0"/>
              </a:rPr>
              <a:t>g</a:t>
            </a:r>
            <a:r>
              <a:rPr lang="en-US" dirty="0">
                <a:latin typeface="Times New Roman" pitchFamily="18" charset="0"/>
                <a:cs typeface="Times New Roman" pitchFamily="18" charset="0"/>
              </a:rPr>
              <a:t> =  </a:t>
            </a:r>
            <a:r>
              <a:rPr lang="en-US" dirty="0" smtClean="0">
                <a:latin typeface="Times New Roman" pitchFamily="18" charset="0"/>
                <a:cs typeface="Times New Roman" pitchFamily="18" charset="0"/>
              </a:rPr>
              <a:t>(X </a:t>
            </a:r>
            <a:r>
              <a:rPr lang="en-US" dirty="0">
                <a:latin typeface="Times New Roman" pitchFamily="18" charset="0"/>
                <a:cs typeface="Times New Roman" pitchFamily="18" charset="0"/>
              </a:rPr>
              <a:t>- M) + </a:t>
            </a:r>
            <a:r>
              <a:rPr lang="en-US" dirty="0" err="1">
                <a:latin typeface="Times New Roman" pitchFamily="18" charset="0"/>
                <a:cs typeface="Times New Roman" pitchFamily="18" charset="0"/>
              </a:rPr>
              <a:t>Y</a:t>
            </a:r>
            <a:r>
              <a:rPr lang="en-US" baseline="-25000" dirty="0" err="1">
                <a:latin typeface="Times New Roman" pitchFamily="18" charset="0"/>
                <a:cs typeface="Times New Roman" pitchFamily="18" charset="0"/>
              </a:rPr>
              <a:t>f</a:t>
            </a:r>
            <a:r>
              <a:rPr lang="en-US" dirty="0">
                <a:latin typeface="Times New Roman" pitchFamily="18" charset="0"/>
                <a:cs typeface="Times New Roman" pitchFamily="18" charset="0"/>
              </a:rPr>
              <a:t> + </a:t>
            </a:r>
            <a:r>
              <a:rPr lang="en-US" dirty="0" err="1">
                <a:latin typeface="Times New Roman" pitchFamily="18" charset="0"/>
                <a:cs typeface="Times New Roman" pitchFamily="18" charset="0"/>
              </a:rPr>
              <a:t>TR</a:t>
            </a:r>
            <a:r>
              <a:rPr lang="en-US" baseline="-25000" dirty="0" err="1">
                <a:latin typeface="Times New Roman" pitchFamily="18" charset="0"/>
                <a:cs typeface="Times New Roman" pitchFamily="18" charset="0"/>
              </a:rPr>
              <a:t>f</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a:defRPr/>
            </a:pPr>
            <a:endParaRPr lang="ru-RU" sz="1800" dirty="0">
              <a:latin typeface="Times New Roman" pitchFamily="18" charset="0"/>
              <a:cs typeface="Times New Roman" pitchFamily="18" charset="0"/>
            </a:endParaRPr>
          </a:p>
          <a:p>
            <a:pPr marL="457200" lvl="1" indent="0" algn="ctr" eaLnBrk="1" hangingPunct="1">
              <a:buFont typeface="Wingdings" pitchFamily="2" charset="2"/>
              <a:buNone/>
              <a:defRPr/>
            </a:pPr>
            <a:r>
              <a:rPr lang="en-US" sz="3200" b="1" dirty="0">
                <a:latin typeface="Times New Roman" pitchFamily="18" charset="0"/>
                <a:cs typeface="Times New Roman" pitchFamily="18" charset="0"/>
              </a:rPr>
              <a:t>(</a:t>
            </a:r>
            <a:r>
              <a:rPr lang="en-US" sz="3200" b="1" dirty="0" err="1">
                <a:latin typeface="Times New Roman" pitchFamily="18" charset="0"/>
                <a:cs typeface="Times New Roman" pitchFamily="18" charset="0"/>
              </a:rPr>
              <a:t>S</a:t>
            </a:r>
            <a:r>
              <a:rPr lang="en-US" sz="3200" b="1" baseline="-25000" dirty="0" err="1">
                <a:latin typeface="Times New Roman" pitchFamily="18" charset="0"/>
                <a:cs typeface="Times New Roman" pitchFamily="18" charset="0"/>
              </a:rPr>
              <a:t>p</a:t>
            </a:r>
            <a:r>
              <a:rPr lang="en-US" sz="3200" b="1" dirty="0">
                <a:latin typeface="Times New Roman" pitchFamily="18" charset="0"/>
                <a:cs typeface="Times New Roman" pitchFamily="18" charset="0"/>
              </a:rPr>
              <a:t> - </a:t>
            </a:r>
            <a:r>
              <a:rPr lang="en-US" sz="3200" b="1" dirty="0" err="1">
                <a:latin typeface="Times New Roman" pitchFamily="18" charset="0"/>
                <a:cs typeface="Times New Roman" pitchFamily="18" charset="0"/>
              </a:rPr>
              <a:t>I</a:t>
            </a:r>
            <a:r>
              <a:rPr lang="en-US" sz="3200" b="1" baseline="-25000" dirty="0" err="1">
                <a:latin typeface="Times New Roman" pitchFamily="18" charset="0"/>
                <a:cs typeface="Times New Roman" pitchFamily="18" charset="0"/>
              </a:rPr>
              <a:t>p</a:t>
            </a:r>
            <a:r>
              <a:rPr lang="en-US" sz="3200" b="1" dirty="0">
                <a:latin typeface="Times New Roman" pitchFamily="18" charset="0"/>
                <a:cs typeface="Times New Roman" pitchFamily="18" charset="0"/>
              </a:rPr>
              <a:t>) + (</a:t>
            </a:r>
            <a:r>
              <a:rPr lang="en-US" sz="3200" b="1" dirty="0" err="1">
                <a:latin typeface="Times New Roman" pitchFamily="18" charset="0"/>
                <a:cs typeface="Times New Roman" pitchFamily="18" charset="0"/>
              </a:rPr>
              <a:t>S</a:t>
            </a:r>
            <a:r>
              <a:rPr lang="en-US" sz="3200" b="1" baseline="-25000" dirty="0" err="1">
                <a:latin typeface="Times New Roman" pitchFamily="18" charset="0"/>
                <a:cs typeface="Times New Roman" pitchFamily="18" charset="0"/>
              </a:rPr>
              <a:t>g</a:t>
            </a:r>
            <a:r>
              <a:rPr lang="en-US" sz="3200" b="1" dirty="0">
                <a:latin typeface="Times New Roman" pitchFamily="18" charset="0"/>
                <a:cs typeface="Times New Roman" pitchFamily="18" charset="0"/>
              </a:rPr>
              <a:t> – </a:t>
            </a:r>
            <a:r>
              <a:rPr lang="en-US" sz="3200" b="1" dirty="0" err="1">
                <a:latin typeface="Times New Roman" pitchFamily="18" charset="0"/>
                <a:cs typeface="Times New Roman" pitchFamily="18" charset="0"/>
              </a:rPr>
              <a:t>I</a:t>
            </a:r>
            <a:r>
              <a:rPr lang="en-US" sz="3200" b="1" baseline="-25000" dirty="0" err="1">
                <a:latin typeface="Times New Roman" pitchFamily="18" charset="0"/>
                <a:cs typeface="Times New Roman" pitchFamily="18" charset="0"/>
              </a:rPr>
              <a:t>g</a:t>
            </a:r>
            <a:r>
              <a:rPr lang="en-US" sz="3200" b="1" dirty="0">
                <a:latin typeface="Times New Roman" pitchFamily="18" charset="0"/>
                <a:cs typeface="Times New Roman" pitchFamily="18" charset="0"/>
              </a:rPr>
              <a:t>) = CAB </a:t>
            </a:r>
            <a:endParaRPr lang="uz-Cyrl-UZ" sz="3200" b="1" dirty="0">
              <a:latin typeface="Times New Roman" pitchFamily="18" charset="0"/>
              <a:cs typeface="Times New Roman" pitchFamily="18" charset="0"/>
            </a:endParaRPr>
          </a:p>
          <a:p>
            <a:pPr lvl="1" eaLnBrk="1" hangingPunct="1">
              <a:defRPr/>
            </a:pPr>
            <a:endParaRPr lang="uz-Cyrl-UZ" sz="2400" b="1" dirty="0" smtClean="0">
              <a:latin typeface="Times New Roman" pitchFamily="18" charset="0"/>
              <a:cs typeface="Times New Roman" pitchFamily="18" charset="0"/>
            </a:endParaRPr>
          </a:p>
          <a:p>
            <a:pPr marL="457200" lvl="1" indent="0" eaLnBrk="1" hangingPunct="1">
              <a:buFont typeface="Wingdings" pitchFamily="2" charset="2"/>
              <a:buNone/>
              <a:defRPr/>
            </a:pPr>
            <a:endParaRPr lang="ru-RU" sz="2400" b="1"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57200" y="284163"/>
            <a:ext cx="8229600" cy="1447800"/>
          </a:xfrm>
        </p:spPr>
        <p:txBody>
          <a:bodyPr/>
          <a:lstStyle/>
          <a:p>
            <a:pPr algn="ctr" eaLnBrk="1" hangingPunct="1"/>
            <a:r>
              <a:rPr lang="uz-Cyrl-UZ" sz="4000" b="1" smtClean="0">
                <a:solidFill>
                  <a:srgbClr val="FF3300"/>
                </a:solidFill>
                <a:latin typeface="Times New Roman" pitchFamily="18" charset="0"/>
                <a:cs typeface="Times New Roman" pitchFamily="18" charset="0"/>
              </a:rPr>
              <a:t>Тождество Фишера</a:t>
            </a:r>
            <a:br>
              <a:rPr lang="uz-Cyrl-UZ" sz="4000" b="1" smtClean="0">
                <a:solidFill>
                  <a:srgbClr val="FF3300"/>
                </a:solidFill>
                <a:latin typeface="Times New Roman" pitchFamily="18" charset="0"/>
                <a:cs typeface="Times New Roman" pitchFamily="18" charset="0"/>
              </a:rPr>
            </a:br>
            <a:endParaRPr lang="ru-RU" sz="2000" smtClean="0">
              <a:latin typeface="Times New Roman" pitchFamily="18" charset="0"/>
              <a:cs typeface="Times New Roman" pitchFamily="18" charset="0"/>
            </a:endParaRPr>
          </a:p>
        </p:txBody>
      </p:sp>
      <p:sp>
        <p:nvSpPr>
          <p:cNvPr id="20483" name="Rectangle 3"/>
          <p:cNvSpPr>
            <a:spLocks noGrp="1" noChangeArrowheads="1"/>
          </p:cNvSpPr>
          <p:nvPr>
            <p:ph type="body" idx="1"/>
          </p:nvPr>
        </p:nvSpPr>
        <p:spPr>
          <a:xfrm>
            <a:off x="0" y="1612900"/>
            <a:ext cx="9144000" cy="5148263"/>
          </a:xfrm>
        </p:spPr>
        <p:txBody>
          <a:bodyPr/>
          <a:lstStyle/>
          <a:p>
            <a:pPr marL="0" indent="0" algn="ctr">
              <a:buFont typeface="Wingdings" pitchFamily="2" charset="2"/>
              <a:buNone/>
            </a:pPr>
            <a:r>
              <a:rPr lang="en-US" smtClean="0">
                <a:latin typeface="Times New Roman" pitchFamily="18" charset="0"/>
                <a:cs typeface="Times New Roman" pitchFamily="18" charset="0"/>
              </a:rPr>
              <a:t>          </a:t>
            </a:r>
            <a:endParaRPr lang="ru-RU" smtClean="0">
              <a:latin typeface="Times New Roman" pitchFamily="18" charset="0"/>
              <a:cs typeface="Times New Roman" pitchFamily="18" charset="0"/>
            </a:endParaRPr>
          </a:p>
          <a:p>
            <a:pPr marL="0" indent="0" algn="ctr">
              <a:buFont typeface="Wingdings" pitchFamily="2" charset="2"/>
              <a:buNone/>
            </a:pPr>
            <a:endParaRPr lang="ru-RU" smtClean="0">
              <a:latin typeface="Times New Roman" pitchFamily="18" charset="0"/>
              <a:cs typeface="Times New Roman" pitchFamily="18" charset="0"/>
            </a:endParaRPr>
          </a:p>
          <a:p>
            <a:pPr marL="0" indent="0" algn="ctr">
              <a:buFont typeface="Wingdings" pitchFamily="2" charset="2"/>
              <a:buNone/>
            </a:pPr>
            <a:r>
              <a:rPr lang="en-US" smtClean="0">
                <a:latin typeface="Times New Roman" pitchFamily="18" charset="0"/>
                <a:cs typeface="Times New Roman" pitchFamily="18" charset="0"/>
              </a:rPr>
              <a:t>  </a:t>
            </a:r>
            <a:r>
              <a:rPr lang="en-US" sz="4000" smtClean="0">
                <a:latin typeface="Times New Roman" pitchFamily="18" charset="0"/>
                <a:cs typeface="Times New Roman" pitchFamily="18" charset="0"/>
              </a:rPr>
              <a:t>M*V </a:t>
            </a:r>
            <a:r>
              <a:rPr lang="ru-RU" sz="4000" smtClean="0">
                <a:latin typeface="Times New Roman" pitchFamily="18" charset="0"/>
                <a:cs typeface="Times New Roman" pitchFamily="18" charset="0"/>
              </a:rPr>
              <a:t>=</a:t>
            </a:r>
            <a:r>
              <a:rPr lang="en-US" sz="4000" smtClean="0">
                <a:latin typeface="Times New Roman" pitchFamily="18" charset="0"/>
                <a:cs typeface="Times New Roman" pitchFamily="18" charset="0"/>
              </a:rPr>
              <a:t> Q</a:t>
            </a:r>
            <a:r>
              <a:rPr lang="ru-RU" sz="4000" smtClean="0">
                <a:latin typeface="Times New Roman" pitchFamily="18" charset="0"/>
                <a:cs typeface="Times New Roman" pitchFamily="18" charset="0"/>
              </a:rPr>
              <a:t>*</a:t>
            </a:r>
            <a:r>
              <a:rPr lang="en-US" sz="4000" smtClean="0">
                <a:latin typeface="Times New Roman" pitchFamily="18" charset="0"/>
                <a:cs typeface="Times New Roman" pitchFamily="18" charset="0"/>
              </a:rPr>
              <a:t>P</a:t>
            </a:r>
            <a:endParaRPr lang="ru-RU" sz="4000" smtClean="0">
              <a:latin typeface="Times New Roman" pitchFamily="18" charset="0"/>
              <a:cs typeface="Times New Roman" pitchFamily="18" charset="0"/>
            </a:endParaRPr>
          </a:p>
          <a:p>
            <a:pPr marL="457200" lvl="1" indent="0" eaLnBrk="1" hangingPunct="1">
              <a:buFont typeface="Wingdings" pitchFamily="2" charset="2"/>
              <a:buNone/>
            </a:pPr>
            <a:endParaRPr lang="ru-RU" sz="2400" b="1"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76250" y="0"/>
            <a:ext cx="8229600" cy="1447800"/>
          </a:xfrm>
        </p:spPr>
        <p:txBody>
          <a:bodyPr/>
          <a:lstStyle/>
          <a:p>
            <a:pPr algn="ctr" eaLnBrk="1" hangingPunct="1"/>
            <a:r>
              <a:rPr lang="ru-RU" sz="4000" b="1" smtClean="0">
                <a:solidFill>
                  <a:srgbClr val="FF3300"/>
                </a:solidFill>
                <a:latin typeface="Times New Roman" pitchFamily="18" charset="0"/>
                <a:cs typeface="Times New Roman" pitchFamily="18" charset="0"/>
              </a:rPr>
              <a:t>Среднесрочный макропрогноз</a:t>
            </a:r>
            <a:endParaRPr lang="ru-RU" sz="2000" smtClean="0">
              <a:latin typeface="Times New Roman" pitchFamily="18" charset="0"/>
              <a:cs typeface="Times New Roman" pitchFamily="18" charset="0"/>
            </a:endParaRPr>
          </a:p>
        </p:txBody>
      </p:sp>
      <p:graphicFrame>
        <p:nvGraphicFramePr>
          <p:cNvPr id="2" name="Таблица 1"/>
          <p:cNvGraphicFramePr>
            <a:graphicFrameLocks noGrp="1"/>
          </p:cNvGraphicFramePr>
          <p:nvPr/>
        </p:nvGraphicFramePr>
        <p:xfrm>
          <a:off x="112713" y="1076325"/>
          <a:ext cx="8907463" cy="4929271"/>
        </p:xfrm>
        <a:graphic>
          <a:graphicData uri="http://schemas.openxmlformats.org/drawingml/2006/table">
            <a:tbl>
              <a:tblPr>
                <a:tableStyleId>{5940675A-B579-460E-94D1-54222C63F5DA}</a:tableStyleId>
              </a:tblPr>
              <a:tblGrid>
                <a:gridCol w="3432572"/>
                <a:gridCol w="787400"/>
                <a:gridCol w="787400"/>
                <a:gridCol w="787400"/>
                <a:gridCol w="787400"/>
                <a:gridCol w="787400"/>
                <a:gridCol w="787400"/>
                <a:gridCol w="750491"/>
              </a:tblGrid>
              <a:tr h="974101">
                <a:tc rowSpan="2">
                  <a:txBody>
                    <a:bodyPr/>
                    <a:lstStyle/>
                    <a:p>
                      <a:pPr algn="ctr" fontAlgn="b"/>
                      <a:r>
                        <a:rPr lang="ru-RU" sz="1600" u="none" strike="noStrike" dirty="0">
                          <a:effectLst/>
                          <a:latin typeface="Times New Roman" pitchFamily="18" charset="0"/>
                          <a:cs typeface="Times New Roman" pitchFamily="18" charset="0"/>
                        </a:rPr>
                        <a:t> </a:t>
                      </a:r>
                      <a:endParaRPr lang="ru-RU" sz="1600" b="0" i="0" u="none" strike="noStrike" dirty="0">
                        <a:effectLst/>
                        <a:latin typeface="Times New Roman" pitchFamily="18" charset="0"/>
                        <a:cs typeface="Times New Roman" pitchFamily="18" charset="0"/>
                      </a:endParaRPr>
                    </a:p>
                  </a:txBody>
                  <a:tcPr marL="8935" marR="8935" marT="8933" marB="0" anchor="b"/>
                </a:tc>
                <a:tc rowSpan="2">
                  <a:txBody>
                    <a:bodyPr/>
                    <a:lstStyle/>
                    <a:p>
                      <a:pPr algn="ctr" fontAlgn="ctr"/>
                      <a:r>
                        <a:rPr lang="ru-RU" sz="1600" u="none" strike="noStrike" dirty="0">
                          <a:effectLst/>
                          <a:latin typeface="Times New Roman" pitchFamily="18" charset="0"/>
                          <a:cs typeface="Times New Roman" pitchFamily="18" charset="0"/>
                        </a:rPr>
                        <a:t>2000</a:t>
                      </a:r>
                      <a:endParaRPr lang="ru-RU" sz="1600" b="0" i="0" u="none" strike="noStrike" dirty="0">
                        <a:solidFill>
                          <a:srgbClr val="0000FF"/>
                        </a:solidFill>
                        <a:effectLst/>
                        <a:latin typeface="Times New Roman" pitchFamily="18" charset="0"/>
                        <a:cs typeface="Times New Roman" pitchFamily="18" charset="0"/>
                      </a:endParaRPr>
                    </a:p>
                  </a:txBody>
                  <a:tcPr marL="8935" marR="8935" marT="8933" marB="0" anchor="b"/>
                </a:tc>
                <a:tc gridSpan="3">
                  <a:txBody>
                    <a:bodyPr/>
                    <a:lstStyle/>
                    <a:p>
                      <a:pPr algn="ctr" fontAlgn="ctr"/>
                      <a:r>
                        <a:rPr lang="ru-RU" sz="1600" u="none" strike="noStrike">
                          <a:effectLst/>
                          <a:latin typeface="Times New Roman" pitchFamily="18" charset="0"/>
                          <a:cs typeface="Times New Roman" pitchFamily="18" charset="0"/>
                        </a:rPr>
                        <a:t>вар.I, обменный курс 325 на конец 2001 г.</a:t>
                      </a:r>
                      <a:endParaRPr lang="ru-RU" sz="1600" b="0" i="0" u="none" strike="noStrike">
                        <a:effectLst/>
                        <a:latin typeface="Times New Roman" pitchFamily="18" charset="0"/>
                        <a:cs typeface="Times New Roman" pitchFamily="18" charset="0"/>
                      </a:endParaRPr>
                    </a:p>
                  </a:txBody>
                  <a:tcPr marL="8935" marR="8935" marT="8933" marB="0" anchor="ctr"/>
                </a:tc>
                <a:tc hMerge="1">
                  <a:txBody>
                    <a:bodyPr/>
                    <a:lstStyle/>
                    <a:p>
                      <a:endParaRPr lang="ru-RU"/>
                    </a:p>
                  </a:txBody>
                  <a:tcPr/>
                </a:tc>
                <a:tc hMerge="1">
                  <a:txBody>
                    <a:bodyPr/>
                    <a:lstStyle/>
                    <a:p>
                      <a:endParaRPr lang="ru-RU"/>
                    </a:p>
                  </a:txBody>
                  <a:tcPr/>
                </a:tc>
                <a:tc gridSpan="3">
                  <a:txBody>
                    <a:bodyPr/>
                    <a:lstStyle/>
                    <a:p>
                      <a:pPr algn="ctr" fontAlgn="ctr"/>
                      <a:r>
                        <a:rPr lang="ru-RU" sz="1600" u="none" strike="noStrike" dirty="0">
                          <a:effectLst/>
                          <a:latin typeface="Times New Roman" pitchFamily="18" charset="0"/>
                          <a:cs typeface="Times New Roman" pitchFamily="18" charset="0"/>
                        </a:rPr>
                        <a:t>     </a:t>
                      </a:r>
                      <a:r>
                        <a:rPr lang="ru-RU" sz="1600" u="none" strike="noStrike" dirty="0" err="1">
                          <a:effectLst/>
                          <a:latin typeface="Times New Roman" pitchFamily="18" charset="0"/>
                          <a:cs typeface="Times New Roman" pitchFamily="18" charset="0"/>
                        </a:rPr>
                        <a:t>вар.II</a:t>
                      </a:r>
                      <a:r>
                        <a:rPr lang="ru-RU" sz="1600" u="none" strike="noStrike" dirty="0">
                          <a:effectLst/>
                          <a:latin typeface="Times New Roman" pitchFamily="18" charset="0"/>
                          <a:cs typeface="Times New Roman" pitchFamily="18" charset="0"/>
                        </a:rPr>
                        <a:t>, обменный курс 574 на конец 2001 г.</a:t>
                      </a:r>
                      <a:endParaRPr lang="ru-RU" sz="1600" b="0" i="0" u="none" strike="noStrike" dirty="0">
                        <a:effectLst/>
                        <a:latin typeface="Times New Roman" pitchFamily="18" charset="0"/>
                        <a:cs typeface="Times New Roman" pitchFamily="18" charset="0"/>
                      </a:endParaRPr>
                    </a:p>
                  </a:txBody>
                  <a:tcPr marL="8935" marR="8935" marT="8933" marB="0" anchor="ctr"/>
                </a:tc>
                <a:tc hMerge="1">
                  <a:txBody>
                    <a:bodyPr/>
                    <a:lstStyle/>
                    <a:p>
                      <a:endParaRPr lang="ru-RU"/>
                    </a:p>
                  </a:txBody>
                  <a:tcPr/>
                </a:tc>
                <a:tc hMerge="1">
                  <a:txBody>
                    <a:bodyPr/>
                    <a:lstStyle/>
                    <a:p>
                      <a:endParaRPr lang="ru-RU"/>
                    </a:p>
                  </a:txBody>
                  <a:tcPr/>
                </a:tc>
              </a:tr>
              <a:tr h="298670">
                <a:tc vMerge="1">
                  <a:txBody>
                    <a:bodyPr/>
                    <a:lstStyle/>
                    <a:p>
                      <a:endParaRPr lang="ru-RU"/>
                    </a:p>
                  </a:txBody>
                  <a:tcPr/>
                </a:tc>
                <a:tc vMerge="1">
                  <a:txBody>
                    <a:bodyPr/>
                    <a:lstStyle/>
                    <a:p>
                      <a:endParaRPr lang="ru-RU"/>
                    </a:p>
                  </a:txBody>
                  <a:tcPr/>
                </a:tc>
                <a:tc>
                  <a:txBody>
                    <a:bodyPr/>
                    <a:lstStyle/>
                    <a:p>
                      <a:pPr algn="ctr" fontAlgn="b"/>
                      <a:r>
                        <a:rPr lang="ru-RU" sz="1600" u="none" strike="noStrike">
                          <a:effectLst/>
                          <a:latin typeface="Times New Roman" pitchFamily="18" charset="0"/>
                          <a:cs typeface="Times New Roman" pitchFamily="18" charset="0"/>
                        </a:rPr>
                        <a:t>2001</a:t>
                      </a:r>
                      <a:endParaRPr lang="ru-RU" sz="1600" b="0" i="0" u="none" strike="noStrike">
                        <a:solidFill>
                          <a:srgbClr val="0000FF"/>
                        </a:solidFill>
                        <a:effectLst/>
                        <a:latin typeface="Times New Roman" pitchFamily="18" charset="0"/>
                        <a:cs typeface="Times New Roman" pitchFamily="18" charset="0"/>
                      </a:endParaRPr>
                    </a:p>
                  </a:txBody>
                  <a:tcPr marL="8935" marR="8935" marT="8933" marB="0" anchor="b"/>
                </a:tc>
                <a:tc>
                  <a:txBody>
                    <a:bodyPr/>
                    <a:lstStyle/>
                    <a:p>
                      <a:pPr algn="ctr" fontAlgn="b"/>
                      <a:r>
                        <a:rPr lang="ru-RU" sz="1600" u="none" strike="noStrike">
                          <a:effectLst/>
                          <a:latin typeface="Times New Roman" pitchFamily="18" charset="0"/>
                          <a:cs typeface="Times New Roman" pitchFamily="18" charset="0"/>
                        </a:rPr>
                        <a:t>2002</a:t>
                      </a:r>
                      <a:endParaRPr lang="ru-RU" sz="1600" b="0" i="0" u="none" strike="noStrike">
                        <a:solidFill>
                          <a:srgbClr val="0000FF"/>
                        </a:solidFill>
                        <a:effectLst/>
                        <a:latin typeface="Times New Roman" pitchFamily="18" charset="0"/>
                        <a:cs typeface="Times New Roman" pitchFamily="18" charset="0"/>
                      </a:endParaRPr>
                    </a:p>
                  </a:txBody>
                  <a:tcPr marL="8935" marR="8935" marT="8933" marB="0" anchor="b"/>
                </a:tc>
                <a:tc>
                  <a:txBody>
                    <a:bodyPr/>
                    <a:lstStyle/>
                    <a:p>
                      <a:pPr algn="ctr" fontAlgn="b"/>
                      <a:r>
                        <a:rPr lang="ru-RU" sz="1600" u="none" strike="noStrike">
                          <a:effectLst/>
                          <a:latin typeface="Times New Roman" pitchFamily="18" charset="0"/>
                          <a:cs typeface="Times New Roman" pitchFamily="18" charset="0"/>
                        </a:rPr>
                        <a:t>2003</a:t>
                      </a:r>
                      <a:endParaRPr lang="ru-RU" sz="1600" b="0" i="0" u="none" strike="noStrike">
                        <a:solidFill>
                          <a:srgbClr val="0000FF"/>
                        </a:solidFill>
                        <a:effectLst/>
                        <a:latin typeface="Times New Roman" pitchFamily="18" charset="0"/>
                        <a:cs typeface="Times New Roman" pitchFamily="18" charset="0"/>
                      </a:endParaRPr>
                    </a:p>
                  </a:txBody>
                  <a:tcPr marL="8935" marR="8935" marT="8933" marB="0" anchor="b"/>
                </a:tc>
                <a:tc>
                  <a:txBody>
                    <a:bodyPr/>
                    <a:lstStyle/>
                    <a:p>
                      <a:pPr algn="ctr" fontAlgn="b"/>
                      <a:r>
                        <a:rPr lang="ru-RU" sz="1600" u="none" strike="noStrike">
                          <a:effectLst/>
                          <a:latin typeface="Times New Roman" pitchFamily="18" charset="0"/>
                          <a:cs typeface="Times New Roman" pitchFamily="18" charset="0"/>
                        </a:rPr>
                        <a:t>2001</a:t>
                      </a:r>
                      <a:endParaRPr lang="ru-RU" sz="1600" b="0" i="0" u="none" strike="noStrike">
                        <a:solidFill>
                          <a:srgbClr val="0000FF"/>
                        </a:solidFill>
                        <a:effectLst/>
                        <a:latin typeface="Times New Roman" pitchFamily="18" charset="0"/>
                        <a:cs typeface="Times New Roman" pitchFamily="18" charset="0"/>
                      </a:endParaRPr>
                    </a:p>
                  </a:txBody>
                  <a:tcPr marL="8935" marR="8935" marT="8933" marB="0" anchor="b"/>
                </a:tc>
                <a:tc>
                  <a:txBody>
                    <a:bodyPr/>
                    <a:lstStyle/>
                    <a:p>
                      <a:pPr algn="ctr" fontAlgn="b"/>
                      <a:r>
                        <a:rPr lang="ru-RU" sz="1600" u="none" strike="noStrike">
                          <a:effectLst/>
                          <a:latin typeface="Times New Roman" pitchFamily="18" charset="0"/>
                          <a:cs typeface="Times New Roman" pitchFamily="18" charset="0"/>
                        </a:rPr>
                        <a:t>2002</a:t>
                      </a:r>
                      <a:endParaRPr lang="ru-RU" sz="1600" b="0" i="0" u="none" strike="noStrike">
                        <a:solidFill>
                          <a:srgbClr val="0000FF"/>
                        </a:solidFill>
                        <a:effectLst/>
                        <a:latin typeface="Times New Roman" pitchFamily="18" charset="0"/>
                        <a:cs typeface="Times New Roman" pitchFamily="18" charset="0"/>
                      </a:endParaRPr>
                    </a:p>
                  </a:txBody>
                  <a:tcPr marL="8935" marR="8935" marT="8933" marB="0" anchor="b"/>
                </a:tc>
                <a:tc>
                  <a:txBody>
                    <a:bodyPr/>
                    <a:lstStyle/>
                    <a:p>
                      <a:pPr algn="ctr" fontAlgn="b"/>
                      <a:r>
                        <a:rPr lang="ru-RU" sz="1600" u="none" strike="noStrike">
                          <a:effectLst/>
                          <a:latin typeface="Times New Roman" pitchFamily="18" charset="0"/>
                          <a:cs typeface="Times New Roman" pitchFamily="18" charset="0"/>
                        </a:rPr>
                        <a:t>2003</a:t>
                      </a:r>
                      <a:endParaRPr lang="ru-RU" sz="1600" b="0" i="0" u="none" strike="noStrike">
                        <a:solidFill>
                          <a:srgbClr val="0000FF"/>
                        </a:solidFill>
                        <a:effectLst/>
                        <a:latin typeface="Times New Roman" pitchFamily="18" charset="0"/>
                        <a:cs typeface="Times New Roman" pitchFamily="18" charset="0"/>
                      </a:endParaRPr>
                    </a:p>
                  </a:txBody>
                  <a:tcPr marL="8935" marR="8935" marT="8933" marB="0" anchor="b"/>
                </a:tc>
              </a:tr>
              <a:tr h="252765">
                <a:tc>
                  <a:txBody>
                    <a:bodyPr/>
                    <a:lstStyle/>
                    <a:p>
                      <a:pPr algn="l" fontAlgn="b"/>
                      <a:r>
                        <a:rPr lang="ru-RU" sz="1600" b="1" u="none" strike="noStrike" dirty="0">
                          <a:effectLst/>
                          <a:latin typeface="Times New Roman" pitchFamily="18" charset="0"/>
                          <a:cs typeface="Times New Roman" pitchFamily="18" charset="0"/>
                        </a:rPr>
                        <a:t>Валовой внутренний продукт (ВВП)</a:t>
                      </a:r>
                      <a:endParaRPr lang="ru-RU" sz="1600" b="1" i="0" u="none" strike="noStrike" dirty="0">
                        <a:solidFill>
                          <a:srgbClr val="800080"/>
                        </a:solidFill>
                        <a:effectLst/>
                        <a:latin typeface="Times New Roman" pitchFamily="18" charset="0"/>
                        <a:cs typeface="Times New Roman" pitchFamily="18" charset="0"/>
                      </a:endParaRPr>
                    </a:p>
                  </a:txBody>
                  <a:tcPr marL="8935" marR="8935" marT="8933" marB="0" anchor="b"/>
                </a:tc>
                <a:tc>
                  <a:txBody>
                    <a:bodyPr/>
                    <a:lstStyle/>
                    <a:p>
                      <a:pPr algn="ctr" fontAlgn="b"/>
                      <a:r>
                        <a:rPr lang="ru-RU" sz="1600" u="none" strike="noStrike" dirty="0">
                          <a:effectLst/>
                          <a:latin typeface="Times New Roman" pitchFamily="18" charset="0"/>
                          <a:cs typeface="Times New Roman" pitchFamily="18" charset="0"/>
                        </a:rPr>
                        <a:t> </a:t>
                      </a:r>
                      <a:endParaRPr lang="ru-RU" sz="1600" b="0" i="0" u="none" strike="noStrike" dirty="0">
                        <a:solidFill>
                          <a:srgbClr val="0000FF"/>
                        </a:solidFill>
                        <a:effectLst/>
                        <a:latin typeface="Times New Roman" pitchFamily="18" charset="0"/>
                        <a:cs typeface="Times New Roman" pitchFamily="18" charset="0"/>
                      </a:endParaRPr>
                    </a:p>
                  </a:txBody>
                  <a:tcPr marL="8935" marR="8935" marT="8933" marB="0" anchor="b"/>
                </a:tc>
                <a:tc>
                  <a:txBody>
                    <a:bodyPr/>
                    <a:lstStyle/>
                    <a:p>
                      <a:pPr algn="ctr" fontAlgn="b"/>
                      <a:r>
                        <a:rPr lang="ru-RU" sz="1600" u="none" strike="noStrike">
                          <a:effectLst/>
                          <a:latin typeface="Times New Roman" pitchFamily="18" charset="0"/>
                          <a:cs typeface="Times New Roman" pitchFamily="18" charset="0"/>
                        </a:rPr>
                        <a:t> </a:t>
                      </a:r>
                      <a:endParaRPr lang="ru-RU" sz="1600" b="0" i="0" u="none" strike="noStrike">
                        <a:solidFill>
                          <a:srgbClr val="0000FF"/>
                        </a:solidFill>
                        <a:effectLst/>
                        <a:latin typeface="Times New Roman" pitchFamily="18" charset="0"/>
                        <a:cs typeface="Times New Roman" pitchFamily="18" charset="0"/>
                      </a:endParaRPr>
                    </a:p>
                  </a:txBody>
                  <a:tcPr marL="8935" marR="8935" marT="8933" marB="0" anchor="b"/>
                </a:tc>
                <a:tc>
                  <a:txBody>
                    <a:bodyPr/>
                    <a:lstStyle/>
                    <a:p>
                      <a:pPr algn="ctr" fontAlgn="b"/>
                      <a:r>
                        <a:rPr lang="ru-RU" sz="1600" u="none" strike="noStrike">
                          <a:effectLst/>
                          <a:latin typeface="Times New Roman" pitchFamily="18" charset="0"/>
                          <a:cs typeface="Times New Roman" pitchFamily="18" charset="0"/>
                        </a:rPr>
                        <a:t> </a:t>
                      </a:r>
                      <a:endParaRPr lang="ru-RU" sz="1600" b="0" i="0" u="none" strike="noStrike">
                        <a:solidFill>
                          <a:srgbClr val="0000FF"/>
                        </a:solidFill>
                        <a:effectLst/>
                        <a:latin typeface="Times New Roman" pitchFamily="18" charset="0"/>
                        <a:cs typeface="Times New Roman" pitchFamily="18" charset="0"/>
                      </a:endParaRPr>
                    </a:p>
                  </a:txBody>
                  <a:tcPr marL="8935" marR="8935" marT="8933" marB="0" anchor="b"/>
                </a:tc>
                <a:tc>
                  <a:txBody>
                    <a:bodyPr/>
                    <a:lstStyle/>
                    <a:p>
                      <a:pPr algn="ctr" fontAlgn="b"/>
                      <a:r>
                        <a:rPr lang="ru-RU" sz="1600" u="none" strike="noStrike">
                          <a:effectLst/>
                          <a:latin typeface="Times New Roman" pitchFamily="18" charset="0"/>
                          <a:cs typeface="Times New Roman" pitchFamily="18" charset="0"/>
                        </a:rPr>
                        <a:t> </a:t>
                      </a:r>
                      <a:endParaRPr lang="ru-RU" sz="1600" b="0" i="0" u="none" strike="noStrike">
                        <a:solidFill>
                          <a:srgbClr val="0000FF"/>
                        </a:solidFill>
                        <a:effectLst/>
                        <a:latin typeface="Times New Roman" pitchFamily="18" charset="0"/>
                        <a:cs typeface="Times New Roman" pitchFamily="18" charset="0"/>
                      </a:endParaRPr>
                    </a:p>
                  </a:txBody>
                  <a:tcPr marL="8935" marR="8935" marT="8933" marB="0" anchor="b"/>
                </a:tc>
                <a:tc>
                  <a:txBody>
                    <a:bodyPr/>
                    <a:lstStyle/>
                    <a:p>
                      <a:pPr algn="ctr" fontAlgn="b"/>
                      <a:r>
                        <a:rPr lang="ru-RU" sz="1600" u="none" strike="noStrike">
                          <a:effectLst/>
                          <a:latin typeface="Times New Roman" pitchFamily="18" charset="0"/>
                          <a:cs typeface="Times New Roman" pitchFamily="18" charset="0"/>
                        </a:rPr>
                        <a:t> </a:t>
                      </a:r>
                      <a:endParaRPr lang="ru-RU" sz="1600" b="0" i="0" u="none" strike="noStrike">
                        <a:solidFill>
                          <a:srgbClr val="0000FF"/>
                        </a:solidFill>
                        <a:effectLst/>
                        <a:latin typeface="Times New Roman" pitchFamily="18" charset="0"/>
                        <a:cs typeface="Times New Roman" pitchFamily="18" charset="0"/>
                      </a:endParaRPr>
                    </a:p>
                  </a:txBody>
                  <a:tcPr marL="8935" marR="8935" marT="8933" marB="0" anchor="b"/>
                </a:tc>
                <a:tc>
                  <a:txBody>
                    <a:bodyPr/>
                    <a:lstStyle/>
                    <a:p>
                      <a:pPr algn="ctr" fontAlgn="b"/>
                      <a:r>
                        <a:rPr lang="ru-RU" sz="1600" u="none" strike="noStrike">
                          <a:effectLst/>
                          <a:latin typeface="Times New Roman" pitchFamily="18" charset="0"/>
                          <a:cs typeface="Times New Roman" pitchFamily="18" charset="0"/>
                        </a:rPr>
                        <a:t> </a:t>
                      </a:r>
                      <a:endParaRPr lang="ru-RU" sz="1600" b="0" i="0" u="none" strike="noStrike">
                        <a:solidFill>
                          <a:srgbClr val="0000FF"/>
                        </a:solidFill>
                        <a:effectLst/>
                        <a:latin typeface="Times New Roman" pitchFamily="18" charset="0"/>
                        <a:cs typeface="Times New Roman" pitchFamily="18" charset="0"/>
                      </a:endParaRPr>
                    </a:p>
                  </a:txBody>
                  <a:tcPr marL="8935" marR="8935" marT="8933" marB="0" anchor="b"/>
                </a:tc>
                <a:tc>
                  <a:txBody>
                    <a:bodyPr/>
                    <a:lstStyle/>
                    <a:p>
                      <a:pPr algn="ctr" fontAlgn="b"/>
                      <a:r>
                        <a:rPr lang="ru-RU" sz="1600" u="none" strike="noStrike">
                          <a:effectLst/>
                          <a:latin typeface="Times New Roman" pitchFamily="18" charset="0"/>
                          <a:cs typeface="Times New Roman" pitchFamily="18" charset="0"/>
                        </a:rPr>
                        <a:t> </a:t>
                      </a:r>
                      <a:endParaRPr lang="ru-RU" sz="1600" b="0" i="0" u="none" strike="noStrike">
                        <a:solidFill>
                          <a:srgbClr val="0000FF"/>
                        </a:solidFill>
                        <a:effectLst/>
                        <a:latin typeface="Times New Roman" pitchFamily="18" charset="0"/>
                        <a:cs typeface="Times New Roman" pitchFamily="18" charset="0"/>
                      </a:endParaRPr>
                    </a:p>
                  </a:txBody>
                  <a:tcPr marL="8935" marR="8935" marT="8933" marB="0" anchor="b"/>
                </a:tc>
              </a:tr>
              <a:tr h="252765">
                <a:tc>
                  <a:txBody>
                    <a:bodyPr/>
                    <a:lstStyle/>
                    <a:p>
                      <a:pPr algn="l" fontAlgn="b"/>
                      <a:r>
                        <a:rPr lang="ru-RU" sz="1600" u="none" strike="noStrike" dirty="0">
                          <a:effectLst/>
                          <a:latin typeface="Times New Roman" pitchFamily="18" charset="0"/>
                          <a:cs typeface="Times New Roman" pitchFamily="18" charset="0"/>
                        </a:rPr>
                        <a:t>в текущих ценах (в </a:t>
                      </a:r>
                      <a:r>
                        <a:rPr lang="ru-RU" sz="1600" u="none" strike="noStrike" dirty="0" err="1">
                          <a:effectLst/>
                          <a:latin typeface="Times New Roman" pitchFamily="18" charset="0"/>
                          <a:cs typeface="Times New Roman" pitchFamily="18" charset="0"/>
                        </a:rPr>
                        <a:t>млрд.сум</a:t>
                      </a:r>
                      <a:r>
                        <a:rPr lang="ru-RU" sz="1600" u="none" strike="noStrike" dirty="0">
                          <a:effectLst/>
                          <a:latin typeface="Times New Roman" pitchFamily="18" charset="0"/>
                          <a:cs typeface="Times New Roman" pitchFamily="18" charset="0"/>
                        </a:rPr>
                        <a:t>)</a:t>
                      </a:r>
                      <a:endParaRPr lang="ru-RU" sz="1600" b="0" i="0" u="none" strike="noStrike" dirty="0">
                        <a:solidFill>
                          <a:srgbClr val="800080"/>
                        </a:solidFill>
                        <a:effectLst/>
                        <a:latin typeface="Times New Roman" pitchFamily="18" charset="0"/>
                        <a:cs typeface="Times New Roman" pitchFamily="18" charset="0"/>
                      </a:endParaRPr>
                    </a:p>
                  </a:txBody>
                  <a:tcPr marL="8935" marR="8935" marT="8933" marB="0" anchor="b"/>
                </a:tc>
                <a:tc>
                  <a:txBody>
                    <a:bodyPr/>
                    <a:lstStyle/>
                    <a:p>
                      <a:pPr algn="ctr" fontAlgn="b"/>
                      <a:r>
                        <a:rPr lang="ru-RU" sz="1600" u="none" strike="noStrike" dirty="0">
                          <a:effectLst/>
                          <a:latin typeface="Times New Roman" pitchFamily="18" charset="0"/>
                          <a:cs typeface="Times New Roman" pitchFamily="18" charset="0"/>
                        </a:rPr>
                        <a:t>3195</a:t>
                      </a:r>
                      <a:endParaRPr lang="ru-RU" sz="1600" b="0" i="0" u="none" strike="noStrike" dirty="0">
                        <a:solidFill>
                          <a:srgbClr val="0000FF"/>
                        </a:solidFill>
                        <a:effectLst/>
                        <a:latin typeface="Times New Roman" pitchFamily="18" charset="0"/>
                        <a:cs typeface="Times New Roman" pitchFamily="18" charset="0"/>
                      </a:endParaRPr>
                    </a:p>
                  </a:txBody>
                  <a:tcPr marL="8935" marR="8935" marT="8933" marB="0" anchor="b"/>
                </a:tc>
                <a:tc>
                  <a:txBody>
                    <a:bodyPr/>
                    <a:lstStyle/>
                    <a:p>
                      <a:pPr algn="ctr" fontAlgn="b"/>
                      <a:r>
                        <a:rPr lang="ru-RU" sz="1600" u="none" strike="noStrike" dirty="0">
                          <a:effectLst/>
                          <a:latin typeface="Times New Roman" pitchFamily="18" charset="0"/>
                          <a:cs typeface="Times New Roman" pitchFamily="18" charset="0"/>
                        </a:rPr>
                        <a:t>4702</a:t>
                      </a:r>
                      <a:endParaRPr lang="ru-RU" sz="1600" b="0" i="0" u="none" strike="noStrike" dirty="0">
                        <a:solidFill>
                          <a:srgbClr val="0000FF"/>
                        </a:solidFill>
                        <a:effectLst/>
                        <a:latin typeface="Times New Roman" pitchFamily="18" charset="0"/>
                        <a:cs typeface="Times New Roman" pitchFamily="18" charset="0"/>
                      </a:endParaRPr>
                    </a:p>
                  </a:txBody>
                  <a:tcPr marL="8935" marR="8935" marT="8933" marB="0" anchor="b"/>
                </a:tc>
                <a:tc>
                  <a:txBody>
                    <a:bodyPr/>
                    <a:lstStyle/>
                    <a:p>
                      <a:pPr algn="ctr" fontAlgn="b"/>
                      <a:r>
                        <a:rPr lang="ru-RU" sz="1600" u="none" strike="noStrike" dirty="0">
                          <a:effectLst/>
                          <a:latin typeface="Times New Roman" pitchFamily="18" charset="0"/>
                          <a:cs typeface="Times New Roman" pitchFamily="18" charset="0"/>
                        </a:rPr>
                        <a:t>5983</a:t>
                      </a:r>
                      <a:endParaRPr lang="ru-RU" sz="1600" b="0" i="0" u="none" strike="noStrike" dirty="0">
                        <a:solidFill>
                          <a:srgbClr val="0000FF"/>
                        </a:solidFill>
                        <a:effectLst/>
                        <a:latin typeface="Times New Roman" pitchFamily="18" charset="0"/>
                        <a:cs typeface="Times New Roman" pitchFamily="18" charset="0"/>
                      </a:endParaRPr>
                    </a:p>
                  </a:txBody>
                  <a:tcPr marL="8935" marR="8935" marT="8933" marB="0" anchor="b"/>
                </a:tc>
                <a:tc>
                  <a:txBody>
                    <a:bodyPr/>
                    <a:lstStyle/>
                    <a:p>
                      <a:pPr algn="ctr" fontAlgn="b"/>
                      <a:r>
                        <a:rPr lang="ru-RU" sz="1600" u="none" strike="noStrike" dirty="0">
                          <a:effectLst/>
                          <a:latin typeface="Times New Roman" pitchFamily="18" charset="0"/>
                          <a:cs typeface="Times New Roman" pitchFamily="18" charset="0"/>
                        </a:rPr>
                        <a:t>7596</a:t>
                      </a:r>
                      <a:endParaRPr lang="ru-RU" sz="1600" b="0" i="0" u="none" strike="noStrike" dirty="0">
                        <a:solidFill>
                          <a:srgbClr val="0000FF"/>
                        </a:solidFill>
                        <a:effectLst/>
                        <a:latin typeface="Times New Roman" pitchFamily="18" charset="0"/>
                        <a:cs typeface="Times New Roman" pitchFamily="18" charset="0"/>
                      </a:endParaRPr>
                    </a:p>
                  </a:txBody>
                  <a:tcPr marL="8935" marR="8935" marT="8933" marB="0" anchor="b"/>
                </a:tc>
                <a:tc>
                  <a:txBody>
                    <a:bodyPr/>
                    <a:lstStyle/>
                    <a:p>
                      <a:pPr algn="ctr" fontAlgn="b"/>
                      <a:r>
                        <a:rPr lang="ru-RU" sz="1600" u="none" strike="noStrike" dirty="0">
                          <a:effectLst/>
                          <a:latin typeface="Times New Roman" pitchFamily="18" charset="0"/>
                          <a:cs typeface="Times New Roman" pitchFamily="18" charset="0"/>
                        </a:rPr>
                        <a:t>3922</a:t>
                      </a:r>
                      <a:endParaRPr lang="ru-RU" sz="1600" b="0" i="0" u="none" strike="noStrike" dirty="0">
                        <a:solidFill>
                          <a:srgbClr val="0000FF"/>
                        </a:solidFill>
                        <a:effectLst/>
                        <a:latin typeface="Times New Roman" pitchFamily="18" charset="0"/>
                        <a:cs typeface="Times New Roman" pitchFamily="18" charset="0"/>
                      </a:endParaRPr>
                    </a:p>
                  </a:txBody>
                  <a:tcPr marL="8935" marR="8935" marT="8933" marB="0" anchor="b"/>
                </a:tc>
                <a:tc>
                  <a:txBody>
                    <a:bodyPr/>
                    <a:lstStyle/>
                    <a:p>
                      <a:pPr algn="ctr" fontAlgn="b"/>
                      <a:r>
                        <a:rPr lang="ru-RU" sz="1600" u="none" strike="noStrike" dirty="0">
                          <a:effectLst/>
                          <a:latin typeface="Times New Roman" pitchFamily="18" charset="0"/>
                          <a:cs typeface="Times New Roman" pitchFamily="18" charset="0"/>
                        </a:rPr>
                        <a:t>5886</a:t>
                      </a:r>
                      <a:endParaRPr lang="ru-RU" sz="1600" b="0" i="0" u="none" strike="noStrike" dirty="0">
                        <a:solidFill>
                          <a:srgbClr val="0000FF"/>
                        </a:solidFill>
                        <a:effectLst/>
                        <a:latin typeface="Times New Roman" pitchFamily="18" charset="0"/>
                        <a:cs typeface="Times New Roman" pitchFamily="18" charset="0"/>
                      </a:endParaRPr>
                    </a:p>
                  </a:txBody>
                  <a:tcPr marL="8935" marR="8935" marT="8933" marB="0" anchor="b"/>
                </a:tc>
                <a:tc>
                  <a:txBody>
                    <a:bodyPr/>
                    <a:lstStyle/>
                    <a:p>
                      <a:pPr algn="ctr" fontAlgn="b"/>
                      <a:r>
                        <a:rPr lang="ru-RU" sz="1600" u="none" strike="noStrike" dirty="0">
                          <a:effectLst/>
                          <a:latin typeface="Times New Roman" pitchFamily="18" charset="0"/>
                          <a:cs typeface="Times New Roman" pitchFamily="18" charset="0"/>
                        </a:rPr>
                        <a:t>7630</a:t>
                      </a:r>
                      <a:endParaRPr lang="ru-RU" sz="1600" b="0" i="0" u="none" strike="noStrike" dirty="0">
                        <a:solidFill>
                          <a:srgbClr val="0000FF"/>
                        </a:solidFill>
                        <a:effectLst/>
                        <a:latin typeface="Times New Roman" pitchFamily="18" charset="0"/>
                        <a:cs typeface="Times New Roman" pitchFamily="18" charset="0"/>
                      </a:endParaRPr>
                    </a:p>
                  </a:txBody>
                  <a:tcPr marL="8935" marR="8935" marT="8933" marB="0" anchor="b"/>
                </a:tc>
              </a:tr>
              <a:tr h="252765">
                <a:tc>
                  <a:txBody>
                    <a:bodyPr/>
                    <a:lstStyle/>
                    <a:p>
                      <a:pPr algn="l" fontAlgn="b"/>
                      <a:r>
                        <a:rPr lang="ru-RU" sz="1600" u="none" strike="noStrike" dirty="0">
                          <a:effectLst/>
                          <a:latin typeface="Times New Roman" pitchFamily="18" charset="0"/>
                          <a:cs typeface="Times New Roman" pitchFamily="18" charset="0"/>
                        </a:rPr>
                        <a:t>в % к предыдущему году</a:t>
                      </a:r>
                      <a:endParaRPr lang="ru-RU" sz="1600" b="0" i="0" u="none" strike="noStrike" dirty="0">
                        <a:solidFill>
                          <a:srgbClr val="FF00FF"/>
                        </a:solidFill>
                        <a:effectLst/>
                        <a:latin typeface="Times New Roman" pitchFamily="18" charset="0"/>
                        <a:cs typeface="Times New Roman" pitchFamily="18" charset="0"/>
                      </a:endParaRPr>
                    </a:p>
                  </a:txBody>
                  <a:tcPr marL="8935" marR="8935" marT="8933" marB="0" anchor="b"/>
                </a:tc>
                <a:tc>
                  <a:txBody>
                    <a:bodyPr/>
                    <a:lstStyle/>
                    <a:p>
                      <a:pPr algn="ctr" fontAlgn="b"/>
                      <a:r>
                        <a:rPr lang="ru-RU" sz="1600" u="none" strike="noStrike" dirty="0">
                          <a:effectLst/>
                          <a:latin typeface="Times New Roman" pitchFamily="18" charset="0"/>
                          <a:cs typeface="Times New Roman" pitchFamily="18" charset="0"/>
                        </a:rPr>
                        <a:t>4,0%</a:t>
                      </a:r>
                      <a:endParaRPr lang="ru-RU" sz="1600" b="0" i="0" u="none" strike="noStrike" dirty="0">
                        <a:effectLst/>
                        <a:latin typeface="Times New Roman" pitchFamily="18" charset="0"/>
                        <a:cs typeface="Times New Roman" pitchFamily="18" charset="0"/>
                      </a:endParaRPr>
                    </a:p>
                  </a:txBody>
                  <a:tcPr marL="8935" marR="8935" marT="8933" marB="0" anchor="b"/>
                </a:tc>
                <a:tc>
                  <a:txBody>
                    <a:bodyPr/>
                    <a:lstStyle/>
                    <a:p>
                      <a:pPr algn="ctr" fontAlgn="b"/>
                      <a:r>
                        <a:rPr lang="ru-RU" sz="1600" u="none" strike="noStrike" dirty="0">
                          <a:effectLst/>
                          <a:latin typeface="Times New Roman" pitchFamily="18" charset="0"/>
                          <a:cs typeface="Times New Roman" pitchFamily="18" charset="0"/>
                        </a:rPr>
                        <a:t>4,5%</a:t>
                      </a:r>
                      <a:endParaRPr lang="ru-RU" sz="1600" b="0" i="0" u="none" strike="noStrike" dirty="0">
                        <a:effectLst/>
                        <a:latin typeface="Times New Roman" pitchFamily="18" charset="0"/>
                        <a:cs typeface="Times New Roman" pitchFamily="18" charset="0"/>
                      </a:endParaRPr>
                    </a:p>
                  </a:txBody>
                  <a:tcPr marL="8935" marR="8935" marT="8933" marB="0" anchor="b"/>
                </a:tc>
                <a:tc>
                  <a:txBody>
                    <a:bodyPr/>
                    <a:lstStyle/>
                    <a:p>
                      <a:pPr algn="ctr" fontAlgn="b"/>
                      <a:r>
                        <a:rPr lang="ru-RU" sz="1600" u="none" strike="noStrike">
                          <a:effectLst/>
                          <a:latin typeface="Times New Roman" pitchFamily="18" charset="0"/>
                          <a:cs typeface="Times New Roman" pitchFamily="18" charset="0"/>
                        </a:rPr>
                        <a:t>4,5%</a:t>
                      </a:r>
                      <a:endParaRPr lang="ru-RU" sz="1600" b="0" i="0" u="none" strike="noStrike">
                        <a:effectLst/>
                        <a:latin typeface="Times New Roman" pitchFamily="18" charset="0"/>
                        <a:cs typeface="Times New Roman" pitchFamily="18" charset="0"/>
                      </a:endParaRPr>
                    </a:p>
                  </a:txBody>
                  <a:tcPr marL="8935" marR="8935" marT="8933" marB="0" anchor="b"/>
                </a:tc>
                <a:tc>
                  <a:txBody>
                    <a:bodyPr/>
                    <a:lstStyle/>
                    <a:p>
                      <a:pPr algn="ctr" fontAlgn="b"/>
                      <a:r>
                        <a:rPr lang="ru-RU" sz="1600" u="none" strike="noStrike">
                          <a:effectLst/>
                          <a:latin typeface="Times New Roman" pitchFamily="18" charset="0"/>
                          <a:cs typeface="Times New Roman" pitchFamily="18" charset="0"/>
                        </a:rPr>
                        <a:t>4,3%</a:t>
                      </a:r>
                      <a:endParaRPr lang="ru-RU" sz="1600" b="0" i="0" u="none" strike="noStrike">
                        <a:effectLst/>
                        <a:latin typeface="Times New Roman" pitchFamily="18" charset="0"/>
                        <a:cs typeface="Times New Roman" pitchFamily="18" charset="0"/>
                      </a:endParaRPr>
                    </a:p>
                  </a:txBody>
                  <a:tcPr marL="8935" marR="8935" marT="8933" marB="0" anchor="b"/>
                </a:tc>
                <a:tc>
                  <a:txBody>
                    <a:bodyPr/>
                    <a:lstStyle/>
                    <a:p>
                      <a:pPr algn="ctr" fontAlgn="b"/>
                      <a:r>
                        <a:rPr lang="ru-RU" sz="1600" u="none" strike="noStrike">
                          <a:effectLst/>
                          <a:latin typeface="Times New Roman" pitchFamily="18" charset="0"/>
                          <a:cs typeface="Times New Roman" pitchFamily="18" charset="0"/>
                        </a:rPr>
                        <a:t>3,5%</a:t>
                      </a:r>
                      <a:endParaRPr lang="ru-RU" sz="1600" b="0" i="0" u="none" strike="noStrike">
                        <a:effectLst/>
                        <a:latin typeface="Times New Roman" pitchFamily="18" charset="0"/>
                        <a:cs typeface="Times New Roman" pitchFamily="18" charset="0"/>
                      </a:endParaRPr>
                    </a:p>
                  </a:txBody>
                  <a:tcPr marL="8935" marR="8935" marT="8933" marB="0" anchor="b"/>
                </a:tc>
                <a:tc>
                  <a:txBody>
                    <a:bodyPr/>
                    <a:lstStyle/>
                    <a:p>
                      <a:pPr algn="ctr" fontAlgn="b"/>
                      <a:r>
                        <a:rPr lang="ru-RU" sz="1600" u="none" strike="noStrike">
                          <a:effectLst/>
                          <a:latin typeface="Times New Roman" pitchFamily="18" charset="0"/>
                          <a:cs typeface="Times New Roman" pitchFamily="18" charset="0"/>
                        </a:rPr>
                        <a:t>3,5%</a:t>
                      </a:r>
                      <a:endParaRPr lang="ru-RU" sz="1600" b="0" i="0" u="none" strike="noStrike">
                        <a:effectLst/>
                        <a:latin typeface="Times New Roman" pitchFamily="18" charset="0"/>
                        <a:cs typeface="Times New Roman" pitchFamily="18" charset="0"/>
                      </a:endParaRPr>
                    </a:p>
                  </a:txBody>
                  <a:tcPr marL="8935" marR="8935" marT="8933" marB="0" anchor="b"/>
                </a:tc>
                <a:tc>
                  <a:txBody>
                    <a:bodyPr/>
                    <a:lstStyle/>
                    <a:p>
                      <a:pPr algn="ctr" fontAlgn="b"/>
                      <a:r>
                        <a:rPr lang="ru-RU" sz="1600" u="none" strike="noStrike" dirty="0">
                          <a:effectLst/>
                          <a:latin typeface="Times New Roman" pitchFamily="18" charset="0"/>
                          <a:cs typeface="Times New Roman" pitchFamily="18" charset="0"/>
                        </a:rPr>
                        <a:t>3,7%</a:t>
                      </a:r>
                      <a:endParaRPr lang="ru-RU" sz="1600" b="0" i="0" u="none" strike="noStrike" dirty="0">
                        <a:effectLst/>
                        <a:latin typeface="Times New Roman" pitchFamily="18" charset="0"/>
                        <a:cs typeface="Times New Roman" pitchFamily="18" charset="0"/>
                      </a:endParaRPr>
                    </a:p>
                  </a:txBody>
                  <a:tcPr marL="8935" marR="8935" marT="8933" marB="0" anchor="b"/>
                </a:tc>
              </a:tr>
              <a:tr h="252765">
                <a:tc>
                  <a:txBody>
                    <a:bodyPr/>
                    <a:lstStyle/>
                    <a:p>
                      <a:pPr algn="l" fontAlgn="b"/>
                      <a:r>
                        <a:rPr lang="ru-RU" sz="1600" u="none" strike="noStrike" dirty="0">
                          <a:effectLst/>
                          <a:latin typeface="Times New Roman" pitchFamily="18" charset="0"/>
                          <a:cs typeface="Times New Roman" pitchFamily="18" charset="0"/>
                        </a:rPr>
                        <a:t>      Рост потребления</a:t>
                      </a:r>
                      <a:endParaRPr lang="ru-RU" sz="1600" b="0" i="0" u="none" strike="noStrike" dirty="0">
                        <a:effectLst/>
                        <a:latin typeface="Times New Roman" pitchFamily="18" charset="0"/>
                        <a:cs typeface="Times New Roman" pitchFamily="18" charset="0"/>
                      </a:endParaRPr>
                    </a:p>
                  </a:txBody>
                  <a:tcPr marL="8935" marR="8935" marT="8933" marB="0" anchor="b"/>
                </a:tc>
                <a:tc>
                  <a:txBody>
                    <a:bodyPr/>
                    <a:lstStyle/>
                    <a:p>
                      <a:pPr algn="ctr" fontAlgn="b"/>
                      <a:r>
                        <a:rPr lang="ru-RU" sz="1600" u="none" strike="noStrike" dirty="0">
                          <a:effectLst/>
                          <a:latin typeface="Times New Roman" pitchFamily="18" charset="0"/>
                          <a:cs typeface="Times New Roman" pitchFamily="18" charset="0"/>
                        </a:rPr>
                        <a:t> </a:t>
                      </a:r>
                      <a:endParaRPr lang="ru-RU" sz="1600" b="0" i="0" u="none" strike="noStrike" dirty="0">
                        <a:effectLst/>
                        <a:latin typeface="Times New Roman" pitchFamily="18" charset="0"/>
                        <a:cs typeface="Times New Roman" pitchFamily="18" charset="0"/>
                      </a:endParaRPr>
                    </a:p>
                  </a:txBody>
                  <a:tcPr marL="8935" marR="8935" marT="8933" marB="0" anchor="b"/>
                </a:tc>
                <a:tc>
                  <a:txBody>
                    <a:bodyPr/>
                    <a:lstStyle/>
                    <a:p>
                      <a:pPr algn="ctr" fontAlgn="b"/>
                      <a:r>
                        <a:rPr lang="ru-RU" sz="1600" u="none" strike="noStrike" dirty="0">
                          <a:effectLst/>
                          <a:latin typeface="Times New Roman" pitchFamily="18" charset="0"/>
                          <a:cs typeface="Times New Roman" pitchFamily="18" charset="0"/>
                        </a:rPr>
                        <a:t>12,0%</a:t>
                      </a:r>
                      <a:endParaRPr lang="ru-RU" sz="1600" b="0" i="0" u="none" strike="noStrike" dirty="0">
                        <a:effectLst/>
                        <a:latin typeface="Times New Roman" pitchFamily="18" charset="0"/>
                        <a:cs typeface="Times New Roman" pitchFamily="18" charset="0"/>
                      </a:endParaRPr>
                    </a:p>
                  </a:txBody>
                  <a:tcPr marL="8935" marR="8935" marT="8933" marB="0" anchor="b"/>
                </a:tc>
                <a:tc>
                  <a:txBody>
                    <a:bodyPr/>
                    <a:lstStyle/>
                    <a:p>
                      <a:pPr algn="ctr" fontAlgn="b"/>
                      <a:r>
                        <a:rPr lang="ru-RU" sz="1600" u="none" strike="noStrike" dirty="0">
                          <a:effectLst/>
                          <a:latin typeface="Times New Roman" pitchFamily="18" charset="0"/>
                          <a:cs typeface="Times New Roman" pitchFamily="18" charset="0"/>
                        </a:rPr>
                        <a:t>5,7%</a:t>
                      </a:r>
                      <a:endParaRPr lang="ru-RU" sz="1600" b="0" i="0" u="none" strike="noStrike" dirty="0">
                        <a:effectLst/>
                        <a:latin typeface="Times New Roman" pitchFamily="18" charset="0"/>
                        <a:cs typeface="Times New Roman" pitchFamily="18" charset="0"/>
                      </a:endParaRPr>
                    </a:p>
                  </a:txBody>
                  <a:tcPr marL="8935" marR="8935" marT="8933" marB="0" anchor="b"/>
                </a:tc>
                <a:tc>
                  <a:txBody>
                    <a:bodyPr/>
                    <a:lstStyle/>
                    <a:p>
                      <a:pPr algn="ctr" fontAlgn="b"/>
                      <a:r>
                        <a:rPr lang="ru-RU" sz="1600" u="none" strike="noStrike" dirty="0">
                          <a:effectLst/>
                          <a:latin typeface="Times New Roman" pitchFamily="18" charset="0"/>
                          <a:cs typeface="Times New Roman" pitchFamily="18" charset="0"/>
                        </a:rPr>
                        <a:t>5,2%</a:t>
                      </a:r>
                      <a:endParaRPr lang="ru-RU" sz="1600" b="0" i="0" u="none" strike="noStrike" dirty="0">
                        <a:effectLst/>
                        <a:latin typeface="Times New Roman" pitchFamily="18" charset="0"/>
                        <a:cs typeface="Times New Roman" pitchFamily="18" charset="0"/>
                      </a:endParaRPr>
                    </a:p>
                  </a:txBody>
                  <a:tcPr marL="8935" marR="8935" marT="8933" marB="0" anchor="b"/>
                </a:tc>
                <a:tc>
                  <a:txBody>
                    <a:bodyPr/>
                    <a:lstStyle/>
                    <a:p>
                      <a:pPr algn="ctr" fontAlgn="b"/>
                      <a:r>
                        <a:rPr lang="ru-RU" sz="1600" u="none" strike="noStrike">
                          <a:effectLst/>
                          <a:latin typeface="Times New Roman" pitchFamily="18" charset="0"/>
                          <a:cs typeface="Times New Roman" pitchFamily="18" charset="0"/>
                        </a:rPr>
                        <a:t>8,3%</a:t>
                      </a:r>
                      <a:endParaRPr lang="ru-RU" sz="1600" b="0" i="0" u="none" strike="noStrike">
                        <a:effectLst/>
                        <a:latin typeface="Times New Roman" pitchFamily="18" charset="0"/>
                        <a:cs typeface="Times New Roman" pitchFamily="18" charset="0"/>
                      </a:endParaRPr>
                    </a:p>
                  </a:txBody>
                  <a:tcPr marL="8935" marR="8935" marT="8933" marB="0" anchor="b"/>
                </a:tc>
                <a:tc>
                  <a:txBody>
                    <a:bodyPr/>
                    <a:lstStyle/>
                    <a:p>
                      <a:pPr algn="ctr" fontAlgn="b"/>
                      <a:r>
                        <a:rPr lang="ru-RU" sz="1600" u="none" strike="noStrike">
                          <a:effectLst/>
                          <a:latin typeface="Times New Roman" pitchFamily="18" charset="0"/>
                          <a:cs typeface="Times New Roman" pitchFamily="18" charset="0"/>
                        </a:rPr>
                        <a:t>2,3%</a:t>
                      </a:r>
                      <a:endParaRPr lang="ru-RU" sz="1600" b="0" i="0" u="none" strike="noStrike">
                        <a:effectLst/>
                        <a:latin typeface="Times New Roman" pitchFamily="18" charset="0"/>
                        <a:cs typeface="Times New Roman" pitchFamily="18" charset="0"/>
                      </a:endParaRPr>
                    </a:p>
                  </a:txBody>
                  <a:tcPr marL="8935" marR="8935" marT="8933" marB="0" anchor="b"/>
                </a:tc>
                <a:tc>
                  <a:txBody>
                    <a:bodyPr/>
                    <a:lstStyle/>
                    <a:p>
                      <a:pPr algn="ctr" fontAlgn="b"/>
                      <a:r>
                        <a:rPr lang="ru-RU" sz="1600" u="none" strike="noStrike" dirty="0">
                          <a:effectLst/>
                          <a:latin typeface="Times New Roman" pitchFamily="18" charset="0"/>
                          <a:cs typeface="Times New Roman" pitchFamily="18" charset="0"/>
                        </a:rPr>
                        <a:t>1,1%</a:t>
                      </a:r>
                      <a:endParaRPr lang="ru-RU" sz="1600" b="0" i="0" u="none" strike="noStrike" dirty="0">
                        <a:effectLst/>
                        <a:latin typeface="Times New Roman" pitchFamily="18" charset="0"/>
                        <a:cs typeface="Times New Roman" pitchFamily="18" charset="0"/>
                      </a:endParaRPr>
                    </a:p>
                  </a:txBody>
                  <a:tcPr marL="8935" marR="8935" marT="8933" marB="0" anchor="b"/>
                </a:tc>
              </a:tr>
              <a:tr h="301237">
                <a:tc>
                  <a:txBody>
                    <a:bodyPr/>
                    <a:lstStyle/>
                    <a:p>
                      <a:pPr algn="l" fontAlgn="b"/>
                      <a:r>
                        <a:rPr lang="ru-RU" sz="1600" u="none" strike="noStrike" dirty="0">
                          <a:effectLst/>
                          <a:latin typeface="Times New Roman" pitchFamily="18" charset="0"/>
                          <a:cs typeface="Times New Roman" pitchFamily="18" charset="0"/>
                        </a:rPr>
                        <a:t>        рост частного потребления</a:t>
                      </a:r>
                      <a:endParaRPr lang="ru-RU" sz="1600" b="0" i="0" u="none" strike="noStrike" dirty="0">
                        <a:solidFill>
                          <a:srgbClr val="0000FF"/>
                        </a:solidFill>
                        <a:effectLst/>
                        <a:latin typeface="Times New Roman" pitchFamily="18" charset="0"/>
                        <a:cs typeface="Times New Roman" pitchFamily="18" charset="0"/>
                      </a:endParaRPr>
                    </a:p>
                  </a:txBody>
                  <a:tcPr marL="8935" marR="8935" marT="8933" marB="0" anchor="b"/>
                </a:tc>
                <a:tc>
                  <a:txBody>
                    <a:bodyPr/>
                    <a:lstStyle/>
                    <a:p>
                      <a:pPr algn="ctr" fontAlgn="b"/>
                      <a:r>
                        <a:rPr lang="ru-RU" sz="1600" u="none" strike="noStrike" dirty="0">
                          <a:effectLst/>
                          <a:latin typeface="Times New Roman" pitchFamily="18" charset="0"/>
                          <a:cs typeface="Times New Roman" pitchFamily="18" charset="0"/>
                        </a:rPr>
                        <a:t> </a:t>
                      </a:r>
                      <a:endParaRPr lang="ru-RU" sz="1600" b="0" i="0" u="none" strike="noStrike" dirty="0">
                        <a:effectLst/>
                        <a:latin typeface="Times New Roman" pitchFamily="18" charset="0"/>
                        <a:cs typeface="Times New Roman" pitchFamily="18" charset="0"/>
                      </a:endParaRPr>
                    </a:p>
                  </a:txBody>
                  <a:tcPr marL="8935" marR="8935" marT="8933" marB="0" anchor="b"/>
                </a:tc>
                <a:tc>
                  <a:txBody>
                    <a:bodyPr/>
                    <a:lstStyle/>
                    <a:p>
                      <a:pPr algn="ctr" fontAlgn="b"/>
                      <a:r>
                        <a:rPr lang="ru-RU" sz="1600" u="none" strike="noStrike">
                          <a:effectLst/>
                          <a:latin typeface="Times New Roman" pitchFamily="18" charset="0"/>
                          <a:cs typeface="Times New Roman" pitchFamily="18" charset="0"/>
                        </a:rPr>
                        <a:t>1,5%</a:t>
                      </a:r>
                      <a:endParaRPr lang="ru-RU" sz="1600" b="0" i="0" u="none" strike="noStrike">
                        <a:effectLst/>
                        <a:latin typeface="Times New Roman" pitchFamily="18" charset="0"/>
                        <a:cs typeface="Times New Roman" pitchFamily="18" charset="0"/>
                      </a:endParaRPr>
                    </a:p>
                  </a:txBody>
                  <a:tcPr marL="8935" marR="8935" marT="8933" marB="0" anchor="b"/>
                </a:tc>
                <a:tc>
                  <a:txBody>
                    <a:bodyPr/>
                    <a:lstStyle/>
                    <a:p>
                      <a:pPr algn="ctr" fontAlgn="b"/>
                      <a:r>
                        <a:rPr lang="ru-RU" sz="1600" u="none" strike="noStrike" dirty="0">
                          <a:effectLst/>
                          <a:latin typeface="Times New Roman" pitchFamily="18" charset="0"/>
                          <a:cs typeface="Times New Roman" pitchFamily="18" charset="0"/>
                        </a:rPr>
                        <a:t>6,0%</a:t>
                      </a:r>
                      <a:endParaRPr lang="ru-RU" sz="1600" b="0" i="0" u="none" strike="noStrike" dirty="0">
                        <a:effectLst/>
                        <a:latin typeface="Times New Roman" pitchFamily="18" charset="0"/>
                        <a:cs typeface="Times New Roman" pitchFamily="18" charset="0"/>
                      </a:endParaRPr>
                    </a:p>
                  </a:txBody>
                  <a:tcPr marL="8935" marR="8935" marT="8933" marB="0" anchor="b"/>
                </a:tc>
                <a:tc>
                  <a:txBody>
                    <a:bodyPr/>
                    <a:lstStyle/>
                    <a:p>
                      <a:pPr algn="ctr" fontAlgn="b"/>
                      <a:r>
                        <a:rPr lang="ru-RU" sz="1600" u="none" strike="noStrike" dirty="0">
                          <a:effectLst/>
                          <a:latin typeface="Times New Roman" pitchFamily="18" charset="0"/>
                          <a:cs typeface="Times New Roman" pitchFamily="18" charset="0"/>
                        </a:rPr>
                        <a:t>5,5%</a:t>
                      </a:r>
                      <a:endParaRPr lang="ru-RU" sz="1600" b="0" i="0" u="none" strike="noStrike" dirty="0">
                        <a:effectLst/>
                        <a:latin typeface="Times New Roman" pitchFamily="18" charset="0"/>
                        <a:cs typeface="Times New Roman" pitchFamily="18" charset="0"/>
                      </a:endParaRPr>
                    </a:p>
                  </a:txBody>
                  <a:tcPr marL="8935" marR="8935" marT="8933" marB="0" anchor="b"/>
                </a:tc>
                <a:tc>
                  <a:txBody>
                    <a:bodyPr/>
                    <a:lstStyle/>
                    <a:p>
                      <a:pPr algn="ctr" fontAlgn="b"/>
                      <a:r>
                        <a:rPr lang="ru-RU" sz="1600" u="none" strike="noStrike">
                          <a:effectLst/>
                          <a:latin typeface="Times New Roman" pitchFamily="18" charset="0"/>
                          <a:cs typeface="Times New Roman" pitchFamily="18" charset="0"/>
                        </a:rPr>
                        <a:t>8,9%</a:t>
                      </a:r>
                      <a:endParaRPr lang="ru-RU" sz="1600" b="0" i="0" u="none" strike="noStrike">
                        <a:effectLst/>
                        <a:latin typeface="Times New Roman" pitchFamily="18" charset="0"/>
                        <a:cs typeface="Times New Roman" pitchFamily="18" charset="0"/>
                      </a:endParaRPr>
                    </a:p>
                  </a:txBody>
                  <a:tcPr marL="8935" marR="8935" marT="8933" marB="0" anchor="b"/>
                </a:tc>
                <a:tc>
                  <a:txBody>
                    <a:bodyPr/>
                    <a:lstStyle/>
                    <a:p>
                      <a:pPr algn="ctr" fontAlgn="b"/>
                      <a:r>
                        <a:rPr lang="ru-RU" sz="1600" u="none" strike="noStrike">
                          <a:effectLst/>
                          <a:latin typeface="Times New Roman" pitchFamily="18" charset="0"/>
                          <a:cs typeface="Times New Roman" pitchFamily="18" charset="0"/>
                        </a:rPr>
                        <a:t>2,7%</a:t>
                      </a:r>
                      <a:endParaRPr lang="ru-RU" sz="1600" b="0" i="0" u="none" strike="noStrike">
                        <a:effectLst/>
                        <a:latin typeface="Times New Roman" pitchFamily="18" charset="0"/>
                        <a:cs typeface="Times New Roman" pitchFamily="18" charset="0"/>
                      </a:endParaRPr>
                    </a:p>
                  </a:txBody>
                  <a:tcPr marL="8935" marR="8935" marT="8933" marB="0" anchor="b"/>
                </a:tc>
                <a:tc>
                  <a:txBody>
                    <a:bodyPr/>
                    <a:lstStyle/>
                    <a:p>
                      <a:pPr algn="ctr" fontAlgn="b"/>
                      <a:r>
                        <a:rPr lang="ru-RU" sz="1600" u="none" strike="noStrike" dirty="0">
                          <a:effectLst/>
                          <a:latin typeface="Times New Roman" pitchFamily="18" charset="0"/>
                          <a:cs typeface="Times New Roman" pitchFamily="18" charset="0"/>
                        </a:rPr>
                        <a:t>0,5%</a:t>
                      </a:r>
                      <a:endParaRPr lang="ru-RU" sz="1600" b="0" i="0" u="none" strike="noStrike" dirty="0">
                        <a:effectLst/>
                        <a:latin typeface="Times New Roman" pitchFamily="18" charset="0"/>
                        <a:cs typeface="Times New Roman" pitchFamily="18" charset="0"/>
                      </a:endParaRPr>
                    </a:p>
                  </a:txBody>
                  <a:tcPr marL="8935" marR="8935" marT="8933" marB="0" anchor="b"/>
                </a:tc>
              </a:tr>
              <a:tr h="282214">
                <a:tc>
                  <a:txBody>
                    <a:bodyPr/>
                    <a:lstStyle/>
                    <a:p>
                      <a:pPr algn="l" fontAlgn="b"/>
                      <a:r>
                        <a:rPr lang="ru-RU" sz="1600" u="none" strike="noStrike">
                          <a:effectLst/>
                          <a:latin typeface="Times New Roman" pitchFamily="18" charset="0"/>
                          <a:cs typeface="Times New Roman" pitchFamily="18" charset="0"/>
                        </a:rPr>
                        <a:t>      Рост валового накопления (</a:t>
                      </a:r>
                      <a:r>
                        <a:rPr lang="en-US" sz="1600" u="none" strike="noStrike">
                          <a:effectLst/>
                          <a:latin typeface="Times New Roman" pitchFamily="18" charset="0"/>
                          <a:cs typeface="Times New Roman" pitchFamily="18" charset="0"/>
                        </a:rPr>
                        <a:t>GDI)</a:t>
                      </a:r>
                      <a:endParaRPr lang="en-US" sz="1600" b="0" i="0" u="none" strike="noStrike">
                        <a:solidFill>
                          <a:srgbClr val="FF00FF"/>
                        </a:solidFill>
                        <a:effectLst/>
                        <a:latin typeface="Times New Roman" pitchFamily="18" charset="0"/>
                        <a:cs typeface="Times New Roman" pitchFamily="18" charset="0"/>
                      </a:endParaRPr>
                    </a:p>
                  </a:txBody>
                  <a:tcPr marL="8935" marR="8935" marT="8933" marB="0" anchor="b"/>
                </a:tc>
                <a:tc>
                  <a:txBody>
                    <a:bodyPr/>
                    <a:lstStyle/>
                    <a:p>
                      <a:pPr algn="ctr" fontAlgn="b"/>
                      <a:r>
                        <a:rPr lang="ru-RU" sz="1600" u="none" strike="noStrike">
                          <a:effectLst/>
                          <a:latin typeface="Times New Roman" pitchFamily="18" charset="0"/>
                          <a:cs typeface="Times New Roman" pitchFamily="18" charset="0"/>
                        </a:rPr>
                        <a:t> </a:t>
                      </a:r>
                      <a:endParaRPr lang="ru-RU" sz="1600" b="0" i="0" u="none" strike="noStrike">
                        <a:effectLst/>
                        <a:latin typeface="Times New Roman" pitchFamily="18" charset="0"/>
                        <a:cs typeface="Times New Roman" pitchFamily="18" charset="0"/>
                      </a:endParaRPr>
                    </a:p>
                  </a:txBody>
                  <a:tcPr marL="8935" marR="8935" marT="8933" marB="0" anchor="b"/>
                </a:tc>
                <a:tc>
                  <a:txBody>
                    <a:bodyPr/>
                    <a:lstStyle/>
                    <a:p>
                      <a:pPr algn="ctr" fontAlgn="b"/>
                      <a:r>
                        <a:rPr lang="ru-RU" sz="1600" u="none" strike="noStrike">
                          <a:effectLst/>
                          <a:latin typeface="Times New Roman" pitchFamily="18" charset="0"/>
                          <a:cs typeface="Times New Roman" pitchFamily="18" charset="0"/>
                        </a:rPr>
                        <a:t>-21,9%</a:t>
                      </a:r>
                      <a:endParaRPr lang="ru-RU" sz="1600" b="0" i="0" u="none" strike="noStrike">
                        <a:effectLst/>
                        <a:latin typeface="Times New Roman" pitchFamily="18" charset="0"/>
                        <a:cs typeface="Times New Roman" pitchFamily="18" charset="0"/>
                      </a:endParaRPr>
                    </a:p>
                  </a:txBody>
                  <a:tcPr marL="8935" marR="8935" marT="8933" marB="0" anchor="b"/>
                </a:tc>
                <a:tc>
                  <a:txBody>
                    <a:bodyPr/>
                    <a:lstStyle/>
                    <a:p>
                      <a:pPr algn="ctr" fontAlgn="b"/>
                      <a:r>
                        <a:rPr lang="ru-RU" sz="1600" u="none" strike="noStrike" dirty="0">
                          <a:effectLst/>
                          <a:latin typeface="Times New Roman" pitchFamily="18" charset="0"/>
                          <a:cs typeface="Times New Roman" pitchFamily="18" charset="0"/>
                        </a:rPr>
                        <a:t>-1,1%</a:t>
                      </a:r>
                      <a:endParaRPr lang="ru-RU" sz="1600" b="0" i="0" u="none" strike="noStrike" dirty="0">
                        <a:effectLst/>
                        <a:latin typeface="Times New Roman" pitchFamily="18" charset="0"/>
                        <a:cs typeface="Times New Roman" pitchFamily="18" charset="0"/>
                      </a:endParaRPr>
                    </a:p>
                  </a:txBody>
                  <a:tcPr marL="8935" marR="8935" marT="8933" marB="0" anchor="b"/>
                </a:tc>
                <a:tc>
                  <a:txBody>
                    <a:bodyPr/>
                    <a:lstStyle/>
                    <a:p>
                      <a:pPr algn="ctr" fontAlgn="b"/>
                      <a:r>
                        <a:rPr lang="ru-RU" sz="1600" u="none" strike="noStrike" dirty="0">
                          <a:effectLst/>
                          <a:latin typeface="Times New Roman" pitchFamily="18" charset="0"/>
                          <a:cs typeface="Times New Roman" pitchFamily="18" charset="0"/>
                        </a:rPr>
                        <a:t>0,3%</a:t>
                      </a:r>
                      <a:endParaRPr lang="ru-RU" sz="1600" b="0" i="0" u="none" strike="noStrike" dirty="0">
                        <a:effectLst/>
                        <a:latin typeface="Times New Roman" pitchFamily="18" charset="0"/>
                        <a:cs typeface="Times New Roman" pitchFamily="18" charset="0"/>
                      </a:endParaRPr>
                    </a:p>
                  </a:txBody>
                  <a:tcPr marL="8935" marR="8935" marT="8933" marB="0" anchor="b"/>
                </a:tc>
                <a:tc>
                  <a:txBody>
                    <a:bodyPr/>
                    <a:lstStyle/>
                    <a:p>
                      <a:pPr algn="ctr" fontAlgn="b"/>
                      <a:r>
                        <a:rPr lang="ru-RU" sz="1600" u="none" strike="noStrike">
                          <a:effectLst/>
                          <a:latin typeface="Times New Roman" pitchFamily="18" charset="0"/>
                          <a:cs typeface="Times New Roman" pitchFamily="18" charset="0"/>
                        </a:rPr>
                        <a:t>-23,2%</a:t>
                      </a:r>
                      <a:endParaRPr lang="ru-RU" sz="1600" b="0" i="0" u="none" strike="noStrike">
                        <a:effectLst/>
                        <a:latin typeface="Times New Roman" pitchFamily="18" charset="0"/>
                        <a:cs typeface="Times New Roman" pitchFamily="18" charset="0"/>
                      </a:endParaRPr>
                    </a:p>
                  </a:txBody>
                  <a:tcPr marL="8935" marR="8935" marT="8933" marB="0" anchor="b"/>
                </a:tc>
                <a:tc>
                  <a:txBody>
                    <a:bodyPr/>
                    <a:lstStyle/>
                    <a:p>
                      <a:pPr algn="ctr" fontAlgn="b"/>
                      <a:r>
                        <a:rPr lang="ru-RU" sz="1600" u="none" strike="noStrike">
                          <a:effectLst/>
                          <a:latin typeface="Times New Roman" pitchFamily="18" charset="0"/>
                          <a:cs typeface="Times New Roman" pitchFamily="18" charset="0"/>
                        </a:rPr>
                        <a:t>9,4%</a:t>
                      </a:r>
                      <a:endParaRPr lang="ru-RU" sz="1600" b="0" i="0" u="none" strike="noStrike">
                        <a:effectLst/>
                        <a:latin typeface="Times New Roman" pitchFamily="18" charset="0"/>
                        <a:cs typeface="Times New Roman" pitchFamily="18" charset="0"/>
                      </a:endParaRPr>
                    </a:p>
                  </a:txBody>
                  <a:tcPr marL="8935" marR="8935" marT="8933" marB="0" anchor="b"/>
                </a:tc>
                <a:tc>
                  <a:txBody>
                    <a:bodyPr/>
                    <a:lstStyle/>
                    <a:p>
                      <a:pPr algn="ctr" fontAlgn="b"/>
                      <a:r>
                        <a:rPr lang="ru-RU" sz="1600" u="none" strike="noStrike" dirty="0">
                          <a:effectLst/>
                          <a:latin typeface="Times New Roman" pitchFamily="18" charset="0"/>
                          <a:cs typeface="Times New Roman" pitchFamily="18" charset="0"/>
                        </a:rPr>
                        <a:t>20,5%</a:t>
                      </a:r>
                      <a:endParaRPr lang="ru-RU" sz="1600" b="0" i="0" u="none" strike="noStrike" dirty="0">
                        <a:effectLst/>
                        <a:latin typeface="Times New Roman" pitchFamily="18" charset="0"/>
                        <a:cs typeface="Times New Roman" pitchFamily="18" charset="0"/>
                      </a:endParaRPr>
                    </a:p>
                  </a:txBody>
                  <a:tcPr marL="8935" marR="8935" marT="8933" marB="0" anchor="b"/>
                </a:tc>
              </a:tr>
              <a:tr h="259635">
                <a:tc>
                  <a:txBody>
                    <a:bodyPr/>
                    <a:lstStyle/>
                    <a:p>
                      <a:pPr marL="0" algn="l" defTabSz="914400" rtl="0" eaLnBrk="1" fontAlgn="b" latinLnBrk="0" hangingPunct="1"/>
                      <a:r>
                        <a:rPr lang="ru-RU" sz="1600" u="none" strike="noStrike" kern="1200" dirty="0">
                          <a:solidFill>
                            <a:schemeClr val="tx1"/>
                          </a:solidFill>
                          <a:effectLst/>
                          <a:latin typeface="Times New Roman" pitchFamily="18" charset="0"/>
                          <a:ea typeface="+mn-ea"/>
                          <a:cs typeface="Times New Roman" pitchFamily="18" charset="0"/>
                        </a:rPr>
                        <a:t>        рост инвестиций  ( </a:t>
                      </a:r>
                      <a:r>
                        <a:rPr lang="en-US" sz="1600" u="none" strike="noStrike" kern="1200" dirty="0">
                          <a:solidFill>
                            <a:schemeClr val="tx1"/>
                          </a:solidFill>
                          <a:effectLst/>
                          <a:latin typeface="Times New Roman" pitchFamily="18" charset="0"/>
                          <a:ea typeface="+mn-ea"/>
                          <a:cs typeface="Times New Roman" pitchFamily="18" charset="0"/>
                        </a:rPr>
                        <a:t>GDFI)</a:t>
                      </a:r>
                    </a:p>
                  </a:txBody>
                  <a:tcPr marL="8935" marR="8935" marT="8933" marB="0" anchor="b"/>
                </a:tc>
                <a:tc>
                  <a:txBody>
                    <a:bodyPr/>
                    <a:lstStyle/>
                    <a:p>
                      <a:pPr algn="ctr" fontAlgn="b"/>
                      <a:r>
                        <a:rPr lang="ru-RU" sz="1600" u="none" strike="noStrike">
                          <a:effectLst/>
                          <a:latin typeface="Times New Roman" pitchFamily="18" charset="0"/>
                          <a:cs typeface="Times New Roman" pitchFamily="18" charset="0"/>
                        </a:rPr>
                        <a:t>2,0%</a:t>
                      </a:r>
                      <a:endParaRPr lang="ru-RU" sz="1600" b="0" i="0" u="none" strike="noStrike">
                        <a:effectLst/>
                        <a:latin typeface="Times New Roman" pitchFamily="18" charset="0"/>
                        <a:cs typeface="Times New Roman" pitchFamily="18" charset="0"/>
                      </a:endParaRPr>
                    </a:p>
                  </a:txBody>
                  <a:tcPr marL="8935" marR="8935" marT="8933" marB="0" anchor="b"/>
                </a:tc>
                <a:tc>
                  <a:txBody>
                    <a:bodyPr/>
                    <a:lstStyle/>
                    <a:p>
                      <a:pPr algn="ctr" fontAlgn="b"/>
                      <a:r>
                        <a:rPr lang="ru-RU" sz="1600" u="none" strike="noStrike" dirty="0">
                          <a:effectLst/>
                          <a:latin typeface="Times New Roman" pitchFamily="18" charset="0"/>
                          <a:cs typeface="Times New Roman" pitchFamily="18" charset="0"/>
                        </a:rPr>
                        <a:t>-14,8%</a:t>
                      </a:r>
                      <a:endParaRPr lang="ru-RU" sz="1600" b="0" i="0" u="none" strike="noStrike" dirty="0">
                        <a:effectLst/>
                        <a:latin typeface="Times New Roman" pitchFamily="18" charset="0"/>
                        <a:cs typeface="Times New Roman" pitchFamily="18" charset="0"/>
                      </a:endParaRPr>
                    </a:p>
                  </a:txBody>
                  <a:tcPr marL="8935" marR="8935" marT="8933" marB="0" anchor="b"/>
                </a:tc>
                <a:tc>
                  <a:txBody>
                    <a:bodyPr/>
                    <a:lstStyle/>
                    <a:p>
                      <a:pPr algn="ctr" fontAlgn="b"/>
                      <a:r>
                        <a:rPr lang="ru-RU" sz="1600" u="none" strike="noStrike">
                          <a:effectLst/>
                          <a:latin typeface="Times New Roman" pitchFamily="18" charset="0"/>
                          <a:cs typeface="Times New Roman" pitchFamily="18" charset="0"/>
                        </a:rPr>
                        <a:t>0,8%</a:t>
                      </a:r>
                      <a:endParaRPr lang="ru-RU" sz="1600" b="0" i="0" u="none" strike="noStrike">
                        <a:effectLst/>
                        <a:latin typeface="Times New Roman" pitchFamily="18" charset="0"/>
                        <a:cs typeface="Times New Roman" pitchFamily="18" charset="0"/>
                      </a:endParaRPr>
                    </a:p>
                  </a:txBody>
                  <a:tcPr marL="8935" marR="8935" marT="8933" marB="0" anchor="b"/>
                </a:tc>
                <a:tc>
                  <a:txBody>
                    <a:bodyPr/>
                    <a:lstStyle/>
                    <a:p>
                      <a:pPr algn="ctr" fontAlgn="b"/>
                      <a:r>
                        <a:rPr lang="ru-RU" sz="1600" u="none" strike="noStrike" dirty="0">
                          <a:effectLst/>
                          <a:latin typeface="Times New Roman" pitchFamily="18" charset="0"/>
                          <a:cs typeface="Times New Roman" pitchFamily="18" charset="0"/>
                        </a:rPr>
                        <a:t>1,7%</a:t>
                      </a:r>
                      <a:endParaRPr lang="ru-RU" sz="1600" b="0" i="0" u="none" strike="noStrike" dirty="0">
                        <a:effectLst/>
                        <a:latin typeface="Times New Roman" pitchFamily="18" charset="0"/>
                        <a:cs typeface="Times New Roman" pitchFamily="18" charset="0"/>
                      </a:endParaRPr>
                    </a:p>
                  </a:txBody>
                  <a:tcPr marL="8935" marR="8935" marT="8933" marB="0" anchor="b"/>
                </a:tc>
                <a:tc>
                  <a:txBody>
                    <a:bodyPr/>
                    <a:lstStyle/>
                    <a:p>
                      <a:pPr algn="ctr" fontAlgn="b"/>
                      <a:r>
                        <a:rPr lang="ru-RU" sz="1600" u="none" strike="noStrike">
                          <a:effectLst/>
                          <a:latin typeface="Times New Roman" pitchFamily="18" charset="0"/>
                          <a:cs typeface="Times New Roman" pitchFamily="18" charset="0"/>
                        </a:rPr>
                        <a:t>-17,7%</a:t>
                      </a:r>
                      <a:endParaRPr lang="ru-RU" sz="1600" b="0" i="0" u="none" strike="noStrike">
                        <a:effectLst/>
                        <a:latin typeface="Times New Roman" pitchFamily="18" charset="0"/>
                        <a:cs typeface="Times New Roman" pitchFamily="18" charset="0"/>
                      </a:endParaRPr>
                    </a:p>
                  </a:txBody>
                  <a:tcPr marL="8935" marR="8935" marT="8933" marB="0" anchor="b"/>
                </a:tc>
                <a:tc>
                  <a:txBody>
                    <a:bodyPr/>
                    <a:lstStyle/>
                    <a:p>
                      <a:pPr algn="ctr" fontAlgn="b"/>
                      <a:r>
                        <a:rPr lang="ru-RU" sz="1600" u="none" strike="noStrike">
                          <a:effectLst/>
                          <a:latin typeface="Times New Roman" pitchFamily="18" charset="0"/>
                          <a:cs typeface="Times New Roman" pitchFamily="18" charset="0"/>
                        </a:rPr>
                        <a:t>7,9%</a:t>
                      </a:r>
                      <a:endParaRPr lang="ru-RU" sz="1600" b="0" i="0" u="none" strike="noStrike">
                        <a:effectLst/>
                        <a:latin typeface="Times New Roman" pitchFamily="18" charset="0"/>
                        <a:cs typeface="Times New Roman" pitchFamily="18" charset="0"/>
                      </a:endParaRPr>
                    </a:p>
                  </a:txBody>
                  <a:tcPr marL="8935" marR="8935" marT="8933" marB="0" anchor="b"/>
                </a:tc>
                <a:tc>
                  <a:txBody>
                    <a:bodyPr/>
                    <a:lstStyle/>
                    <a:p>
                      <a:pPr algn="ctr" fontAlgn="b"/>
                      <a:r>
                        <a:rPr lang="ru-RU" sz="1600" u="none" strike="noStrike" dirty="0">
                          <a:effectLst/>
                          <a:latin typeface="Times New Roman" pitchFamily="18" charset="0"/>
                          <a:cs typeface="Times New Roman" pitchFamily="18" charset="0"/>
                        </a:rPr>
                        <a:t>16,4%</a:t>
                      </a:r>
                      <a:endParaRPr lang="ru-RU" sz="1600" b="0" i="0" u="none" strike="noStrike" dirty="0">
                        <a:effectLst/>
                        <a:latin typeface="Times New Roman" pitchFamily="18" charset="0"/>
                        <a:cs typeface="Times New Roman" pitchFamily="18" charset="0"/>
                      </a:endParaRPr>
                    </a:p>
                  </a:txBody>
                  <a:tcPr marL="8935" marR="8935" marT="8933" marB="0" anchor="b"/>
                </a:tc>
              </a:tr>
              <a:tr h="252765">
                <a:tc>
                  <a:txBody>
                    <a:bodyPr/>
                    <a:lstStyle/>
                    <a:p>
                      <a:pPr algn="l" fontAlgn="b"/>
                      <a:r>
                        <a:rPr lang="ru-RU" sz="1600" u="none" strike="noStrike" dirty="0">
                          <a:effectLst/>
                          <a:latin typeface="Times New Roman" pitchFamily="18" charset="0"/>
                          <a:cs typeface="Times New Roman" pitchFamily="18" charset="0"/>
                        </a:rPr>
                        <a:t>Рост ВВП на душу населения</a:t>
                      </a:r>
                      <a:endParaRPr lang="ru-RU" sz="1600" b="0" i="0" u="none" strike="noStrike" dirty="0">
                        <a:effectLst/>
                        <a:latin typeface="Times New Roman" pitchFamily="18" charset="0"/>
                        <a:cs typeface="Times New Roman" pitchFamily="18" charset="0"/>
                      </a:endParaRPr>
                    </a:p>
                  </a:txBody>
                  <a:tcPr marL="8935" marR="8935" marT="8933" marB="0" anchor="b"/>
                </a:tc>
                <a:tc>
                  <a:txBody>
                    <a:bodyPr/>
                    <a:lstStyle/>
                    <a:p>
                      <a:pPr algn="ctr" fontAlgn="b"/>
                      <a:r>
                        <a:rPr lang="ru-RU" sz="1600" u="none" strike="noStrike">
                          <a:effectLst/>
                          <a:latin typeface="Times New Roman" pitchFamily="18" charset="0"/>
                          <a:cs typeface="Times New Roman" pitchFamily="18" charset="0"/>
                        </a:rPr>
                        <a:t>2,9%</a:t>
                      </a:r>
                      <a:endParaRPr lang="ru-RU" sz="1600" b="0" i="0" u="none" strike="noStrike">
                        <a:effectLst/>
                        <a:latin typeface="Times New Roman" pitchFamily="18" charset="0"/>
                        <a:cs typeface="Times New Roman" pitchFamily="18" charset="0"/>
                      </a:endParaRPr>
                    </a:p>
                  </a:txBody>
                  <a:tcPr marL="8935" marR="8935" marT="8933" marB="0" anchor="b"/>
                </a:tc>
                <a:tc>
                  <a:txBody>
                    <a:bodyPr/>
                    <a:lstStyle/>
                    <a:p>
                      <a:pPr algn="ctr" fontAlgn="b"/>
                      <a:r>
                        <a:rPr lang="ru-RU" sz="1600" u="none" strike="noStrike">
                          <a:effectLst/>
                          <a:latin typeface="Times New Roman" pitchFamily="18" charset="0"/>
                          <a:cs typeface="Times New Roman" pitchFamily="18" charset="0"/>
                        </a:rPr>
                        <a:t>3,4%</a:t>
                      </a:r>
                      <a:endParaRPr lang="ru-RU" sz="1600" b="0" i="0" u="none" strike="noStrike">
                        <a:effectLst/>
                        <a:latin typeface="Times New Roman" pitchFamily="18" charset="0"/>
                        <a:cs typeface="Times New Roman" pitchFamily="18" charset="0"/>
                      </a:endParaRPr>
                    </a:p>
                  </a:txBody>
                  <a:tcPr marL="8935" marR="8935" marT="8933" marB="0" anchor="b"/>
                </a:tc>
                <a:tc>
                  <a:txBody>
                    <a:bodyPr/>
                    <a:lstStyle/>
                    <a:p>
                      <a:pPr algn="ctr" fontAlgn="b"/>
                      <a:r>
                        <a:rPr lang="ru-RU" sz="1600" u="none" strike="noStrike">
                          <a:effectLst/>
                          <a:latin typeface="Times New Roman" pitchFamily="18" charset="0"/>
                          <a:cs typeface="Times New Roman" pitchFamily="18" charset="0"/>
                        </a:rPr>
                        <a:t>3,4%</a:t>
                      </a:r>
                      <a:endParaRPr lang="ru-RU" sz="1600" b="0" i="0" u="none" strike="noStrike">
                        <a:effectLst/>
                        <a:latin typeface="Times New Roman" pitchFamily="18" charset="0"/>
                        <a:cs typeface="Times New Roman" pitchFamily="18" charset="0"/>
                      </a:endParaRPr>
                    </a:p>
                  </a:txBody>
                  <a:tcPr marL="8935" marR="8935" marT="8933" marB="0" anchor="b"/>
                </a:tc>
                <a:tc>
                  <a:txBody>
                    <a:bodyPr/>
                    <a:lstStyle/>
                    <a:p>
                      <a:pPr algn="ctr" fontAlgn="b"/>
                      <a:r>
                        <a:rPr lang="ru-RU" sz="1600" u="none" strike="noStrike" dirty="0">
                          <a:effectLst/>
                          <a:latin typeface="Times New Roman" pitchFamily="18" charset="0"/>
                          <a:cs typeface="Times New Roman" pitchFamily="18" charset="0"/>
                        </a:rPr>
                        <a:t>3,2%</a:t>
                      </a:r>
                      <a:endParaRPr lang="ru-RU" sz="1600" b="0" i="0" u="none" strike="noStrike" dirty="0">
                        <a:effectLst/>
                        <a:latin typeface="Times New Roman" pitchFamily="18" charset="0"/>
                        <a:cs typeface="Times New Roman" pitchFamily="18" charset="0"/>
                      </a:endParaRPr>
                    </a:p>
                  </a:txBody>
                  <a:tcPr marL="8935" marR="8935" marT="8933" marB="0" anchor="b"/>
                </a:tc>
                <a:tc>
                  <a:txBody>
                    <a:bodyPr/>
                    <a:lstStyle/>
                    <a:p>
                      <a:pPr algn="ctr" fontAlgn="b"/>
                      <a:r>
                        <a:rPr lang="ru-RU" sz="1600" u="none" strike="noStrike" dirty="0">
                          <a:effectLst/>
                          <a:latin typeface="Times New Roman" pitchFamily="18" charset="0"/>
                          <a:cs typeface="Times New Roman" pitchFamily="18" charset="0"/>
                        </a:rPr>
                        <a:t>2,4%</a:t>
                      </a:r>
                      <a:endParaRPr lang="ru-RU" sz="1600" b="0" i="0" u="none" strike="noStrike" dirty="0">
                        <a:effectLst/>
                        <a:latin typeface="Times New Roman" pitchFamily="18" charset="0"/>
                        <a:cs typeface="Times New Roman" pitchFamily="18" charset="0"/>
                      </a:endParaRPr>
                    </a:p>
                  </a:txBody>
                  <a:tcPr marL="8935" marR="8935" marT="8933" marB="0" anchor="b"/>
                </a:tc>
                <a:tc>
                  <a:txBody>
                    <a:bodyPr/>
                    <a:lstStyle/>
                    <a:p>
                      <a:pPr algn="ctr" fontAlgn="b"/>
                      <a:r>
                        <a:rPr lang="ru-RU" sz="1600" u="none" strike="noStrike">
                          <a:effectLst/>
                          <a:latin typeface="Times New Roman" pitchFamily="18" charset="0"/>
                          <a:cs typeface="Times New Roman" pitchFamily="18" charset="0"/>
                        </a:rPr>
                        <a:t>2,4%</a:t>
                      </a:r>
                      <a:endParaRPr lang="ru-RU" sz="1600" b="0" i="0" u="none" strike="noStrike">
                        <a:effectLst/>
                        <a:latin typeface="Times New Roman" pitchFamily="18" charset="0"/>
                        <a:cs typeface="Times New Roman" pitchFamily="18" charset="0"/>
                      </a:endParaRPr>
                    </a:p>
                  </a:txBody>
                  <a:tcPr marL="8935" marR="8935" marT="8933" marB="0" anchor="b"/>
                </a:tc>
                <a:tc>
                  <a:txBody>
                    <a:bodyPr/>
                    <a:lstStyle/>
                    <a:p>
                      <a:pPr algn="ctr" fontAlgn="b"/>
                      <a:r>
                        <a:rPr lang="ru-RU" sz="1600" u="none" strike="noStrike" dirty="0">
                          <a:effectLst/>
                          <a:latin typeface="Times New Roman" pitchFamily="18" charset="0"/>
                          <a:cs typeface="Times New Roman" pitchFamily="18" charset="0"/>
                        </a:rPr>
                        <a:t>2,6%</a:t>
                      </a:r>
                      <a:endParaRPr lang="ru-RU" sz="1600" b="0" i="0" u="none" strike="noStrike" dirty="0">
                        <a:effectLst/>
                        <a:latin typeface="Times New Roman" pitchFamily="18" charset="0"/>
                        <a:cs typeface="Times New Roman" pitchFamily="18" charset="0"/>
                      </a:endParaRPr>
                    </a:p>
                  </a:txBody>
                  <a:tcPr marL="8935" marR="8935" marT="8933" marB="0" anchor="b"/>
                </a:tc>
              </a:tr>
              <a:tr h="252765">
                <a:tc>
                  <a:txBody>
                    <a:bodyPr/>
                    <a:lstStyle/>
                    <a:p>
                      <a:pPr algn="l" fontAlgn="b"/>
                      <a:r>
                        <a:rPr lang="ru-RU" sz="1600" b="1" u="none" strike="noStrike" dirty="0">
                          <a:effectLst/>
                          <a:latin typeface="Times New Roman" pitchFamily="18" charset="0"/>
                          <a:cs typeface="Times New Roman" pitchFamily="18" charset="0"/>
                        </a:rPr>
                        <a:t>Долг и обслуживание долга:</a:t>
                      </a:r>
                      <a:endParaRPr lang="ru-RU" sz="1600" b="1" i="0" u="none" strike="noStrike" dirty="0">
                        <a:effectLst/>
                        <a:latin typeface="Times New Roman" pitchFamily="18" charset="0"/>
                        <a:cs typeface="Times New Roman" pitchFamily="18" charset="0"/>
                      </a:endParaRPr>
                    </a:p>
                  </a:txBody>
                  <a:tcPr marL="8935" marR="8935" marT="8933" marB="0" anchor="b"/>
                </a:tc>
                <a:tc>
                  <a:txBody>
                    <a:bodyPr/>
                    <a:lstStyle/>
                    <a:p>
                      <a:pPr algn="ctr" fontAlgn="b"/>
                      <a:r>
                        <a:rPr lang="ru-RU" sz="1600" u="none" strike="noStrike">
                          <a:effectLst/>
                          <a:latin typeface="Times New Roman" pitchFamily="18" charset="0"/>
                          <a:cs typeface="Times New Roman" pitchFamily="18" charset="0"/>
                        </a:rPr>
                        <a:t> </a:t>
                      </a:r>
                      <a:endParaRPr lang="ru-RU" sz="1600" b="1" i="0" u="none" strike="noStrike">
                        <a:effectLst/>
                        <a:latin typeface="Times New Roman" pitchFamily="18" charset="0"/>
                        <a:cs typeface="Times New Roman" pitchFamily="18" charset="0"/>
                      </a:endParaRPr>
                    </a:p>
                  </a:txBody>
                  <a:tcPr marL="8935" marR="8935" marT="8933" marB="0" anchor="b"/>
                </a:tc>
                <a:tc>
                  <a:txBody>
                    <a:bodyPr/>
                    <a:lstStyle/>
                    <a:p>
                      <a:pPr algn="ctr" fontAlgn="b"/>
                      <a:r>
                        <a:rPr lang="ru-RU" sz="1600" u="none" strike="noStrike">
                          <a:effectLst/>
                          <a:latin typeface="Times New Roman" pitchFamily="18" charset="0"/>
                          <a:cs typeface="Times New Roman" pitchFamily="18" charset="0"/>
                        </a:rPr>
                        <a:t> </a:t>
                      </a:r>
                      <a:endParaRPr lang="ru-RU" sz="1600" b="1" i="0" u="none" strike="noStrike">
                        <a:effectLst/>
                        <a:latin typeface="Times New Roman" pitchFamily="18" charset="0"/>
                        <a:cs typeface="Times New Roman" pitchFamily="18" charset="0"/>
                      </a:endParaRPr>
                    </a:p>
                  </a:txBody>
                  <a:tcPr marL="8935" marR="8935" marT="8933" marB="0" anchor="b"/>
                </a:tc>
                <a:tc>
                  <a:txBody>
                    <a:bodyPr/>
                    <a:lstStyle/>
                    <a:p>
                      <a:pPr algn="ctr" fontAlgn="b"/>
                      <a:r>
                        <a:rPr lang="ru-RU" sz="1600" u="none" strike="noStrike">
                          <a:effectLst/>
                          <a:latin typeface="Times New Roman" pitchFamily="18" charset="0"/>
                          <a:cs typeface="Times New Roman" pitchFamily="18" charset="0"/>
                        </a:rPr>
                        <a:t> </a:t>
                      </a:r>
                      <a:endParaRPr lang="ru-RU" sz="1600" b="1" i="0" u="none" strike="noStrike">
                        <a:effectLst/>
                        <a:latin typeface="Times New Roman" pitchFamily="18" charset="0"/>
                        <a:cs typeface="Times New Roman" pitchFamily="18" charset="0"/>
                      </a:endParaRPr>
                    </a:p>
                  </a:txBody>
                  <a:tcPr marL="8935" marR="8935" marT="8933" marB="0" anchor="b"/>
                </a:tc>
                <a:tc>
                  <a:txBody>
                    <a:bodyPr/>
                    <a:lstStyle/>
                    <a:p>
                      <a:pPr algn="ctr" fontAlgn="b"/>
                      <a:r>
                        <a:rPr lang="ru-RU" sz="1600" u="none" strike="noStrike" dirty="0">
                          <a:effectLst/>
                          <a:latin typeface="Times New Roman" pitchFamily="18" charset="0"/>
                          <a:cs typeface="Times New Roman" pitchFamily="18" charset="0"/>
                        </a:rPr>
                        <a:t> </a:t>
                      </a:r>
                      <a:endParaRPr lang="ru-RU" sz="1600" b="1" i="0" u="none" strike="noStrike" dirty="0">
                        <a:effectLst/>
                        <a:latin typeface="Times New Roman" pitchFamily="18" charset="0"/>
                        <a:cs typeface="Times New Roman" pitchFamily="18" charset="0"/>
                      </a:endParaRPr>
                    </a:p>
                  </a:txBody>
                  <a:tcPr marL="8935" marR="8935" marT="8933" marB="0" anchor="b"/>
                </a:tc>
                <a:tc>
                  <a:txBody>
                    <a:bodyPr/>
                    <a:lstStyle/>
                    <a:p>
                      <a:pPr algn="ctr" fontAlgn="b"/>
                      <a:r>
                        <a:rPr lang="ru-RU" sz="1600" u="none" strike="noStrike" dirty="0">
                          <a:effectLst/>
                          <a:latin typeface="Times New Roman" pitchFamily="18" charset="0"/>
                          <a:cs typeface="Times New Roman" pitchFamily="18" charset="0"/>
                        </a:rPr>
                        <a:t> </a:t>
                      </a:r>
                      <a:endParaRPr lang="ru-RU" sz="1600" b="1" i="0" u="none" strike="noStrike" dirty="0">
                        <a:effectLst/>
                        <a:latin typeface="Times New Roman" pitchFamily="18" charset="0"/>
                        <a:cs typeface="Times New Roman" pitchFamily="18" charset="0"/>
                      </a:endParaRPr>
                    </a:p>
                  </a:txBody>
                  <a:tcPr marL="8935" marR="8935" marT="8933" marB="0" anchor="b"/>
                </a:tc>
                <a:tc>
                  <a:txBody>
                    <a:bodyPr/>
                    <a:lstStyle/>
                    <a:p>
                      <a:pPr algn="ctr" fontAlgn="b"/>
                      <a:r>
                        <a:rPr lang="ru-RU" sz="1600" u="none" strike="noStrike">
                          <a:effectLst/>
                          <a:latin typeface="Times New Roman" pitchFamily="18" charset="0"/>
                          <a:cs typeface="Times New Roman" pitchFamily="18" charset="0"/>
                        </a:rPr>
                        <a:t> </a:t>
                      </a:r>
                      <a:endParaRPr lang="ru-RU" sz="1600" b="1" i="0" u="none" strike="noStrike">
                        <a:effectLst/>
                        <a:latin typeface="Times New Roman" pitchFamily="18" charset="0"/>
                        <a:cs typeface="Times New Roman" pitchFamily="18" charset="0"/>
                      </a:endParaRPr>
                    </a:p>
                  </a:txBody>
                  <a:tcPr marL="8935" marR="8935" marT="8933" marB="0" anchor="b"/>
                </a:tc>
                <a:tc>
                  <a:txBody>
                    <a:bodyPr/>
                    <a:lstStyle/>
                    <a:p>
                      <a:pPr algn="ctr" fontAlgn="b"/>
                      <a:r>
                        <a:rPr lang="ru-RU" sz="1600" u="none" strike="noStrike" dirty="0">
                          <a:effectLst/>
                          <a:latin typeface="Times New Roman" pitchFamily="18" charset="0"/>
                          <a:cs typeface="Times New Roman" pitchFamily="18" charset="0"/>
                        </a:rPr>
                        <a:t> </a:t>
                      </a:r>
                      <a:endParaRPr lang="ru-RU" sz="1600" b="1" i="0" u="none" strike="noStrike" dirty="0">
                        <a:effectLst/>
                        <a:latin typeface="Times New Roman" pitchFamily="18" charset="0"/>
                        <a:cs typeface="Times New Roman" pitchFamily="18" charset="0"/>
                      </a:endParaRPr>
                    </a:p>
                  </a:txBody>
                  <a:tcPr marL="8935" marR="8935" marT="8933" marB="0" anchor="b"/>
                </a:tc>
              </a:tr>
              <a:tr h="285684">
                <a:tc>
                  <a:txBody>
                    <a:bodyPr/>
                    <a:lstStyle/>
                    <a:p>
                      <a:pPr algn="l" fontAlgn="b"/>
                      <a:r>
                        <a:rPr lang="ru-RU" sz="1600" u="none" strike="noStrike" dirty="0">
                          <a:effectLst/>
                          <a:latin typeface="Times New Roman" pitchFamily="18" charset="0"/>
                          <a:cs typeface="Times New Roman" pitchFamily="18" charset="0"/>
                        </a:rPr>
                        <a:t>     Общий долг (</a:t>
                      </a:r>
                      <a:r>
                        <a:rPr lang="en-US" sz="1600" u="none" strike="noStrike" dirty="0">
                          <a:effectLst/>
                          <a:latin typeface="Times New Roman" pitchFamily="18" charset="0"/>
                          <a:cs typeface="Times New Roman" pitchFamily="18" charset="0"/>
                        </a:rPr>
                        <a:t>US$M)</a:t>
                      </a:r>
                      <a:endParaRPr lang="en-US" sz="1600" b="0" i="0" u="none" strike="noStrike" dirty="0">
                        <a:solidFill>
                          <a:srgbClr val="0000FF"/>
                        </a:solidFill>
                        <a:effectLst/>
                        <a:latin typeface="Times New Roman" pitchFamily="18" charset="0"/>
                        <a:cs typeface="Times New Roman" pitchFamily="18" charset="0"/>
                      </a:endParaRPr>
                    </a:p>
                  </a:txBody>
                  <a:tcPr marL="8935" marR="8935" marT="8933" marB="0" anchor="b"/>
                </a:tc>
                <a:tc>
                  <a:txBody>
                    <a:bodyPr/>
                    <a:lstStyle/>
                    <a:p>
                      <a:pPr algn="ctr" fontAlgn="b"/>
                      <a:r>
                        <a:rPr lang="ru-RU" sz="1600" u="none" strike="noStrike">
                          <a:effectLst/>
                          <a:latin typeface="Times New Roman" pitchFamily="18" charset="0"/>
                          <a:cs typeface="Times New Roman" pitchFamily="18" charset="0"/>
                        </a:rPr>
                        <a:t>3602</a:t>
                      </a:r>
                      <a:endParaRPr lang="ru-RU" sz="1600" b="0" i="0" u="none" strike="noStrike">
                        <a:effectLst/>
                        <a:latin typeface="Times New Roman" pitchFamily="18" charset="0"/>
                        <a:cs typeface="Times New Roman" pitchFamily="18" charset="0"/>
                      </a:endParaRPr>
                    </a:p>
                  </a:txBody>
                  <a:tcPr marL="8935" marR="8935" marT="8933" marB="0" anchor="b"/>
                </a:tc>
                <a:tc>
                  <a:txBody>
                    <a:bodyPr/>
                    <a:lstStyle/>
                    <a:p>
                      <a:pPr algn="ctr" fontAlgn="b"/>
                      <a:r>
                        <a:rPr lang="ru-RU" sz="1600" u="none" strike="noStrike">
                          <a:effectLst/>
                          <a:latin typeface="Times New Roman" pitchFamily="18" charset="0"/>
                          <a:cs typeface="Times New Roman" pitchFamily="18" charset="0"/>
                        </a:rPr>
                        <a:t>3814</a:t>
                      </a:r>
                      <a:endParaRPr lang="ru-RU" sz="1600" b="0" i="0" u="none" strike="noStrike">
                        <a:effectLst/>
                        <a:latin typeface="Times New Roman" pitchFamily="18" charset="0"/>
                        <a:cs typeface="Times New Roman" pitchFamily="18" charset="0"/>
                      </a:endParaRPr>
                    </a:p>
                  </a:txBody>
                  <a:tcPr marL="8935" marR="8935" marT="8933" marB="0" anchor="b"/>
                </a:tc>
                <a:tc>
                  <a:txBody>
                    <a:bodyPr/>
                    <a:lstStyle/>
                    <a:p>
                      <a:pPr algn="ctr" fontAlgn="b"/>
                      <a:r>
                        <a:rPr lang="ru-RU" sz="1600" u="none" strike="noStrike">
                          <a:effectLst/>
                          <a:latin typeface="Times New Roman" pitchFamily="18" charset="0"/>
                          <a:cs typeface="Times New Roman" pitchFamily="18" charset="0"/>
                        </a:rPr>
                        <a:t>4005</a:t>
                      </a:r>
                      <a:endParaRPr lang="ru-RU" sz="1600" b="0" i="0" u="none" strike="noStrike">
                        <a:effectLst/>
                        <a:latin typeface="Times New Roman" pitchFamily="18" charset="0"/>
                        <a:cs typeface="Times New Roman" pitchFamily="18" charset="0"/>
                      </a:endParaRPr>
                    </a:p>
                  </a:txBody>
                  <a:tcPr marL="8935" marR="8935" marT="8933" marB="0" anchor="b"/>
                </a:tc>
                <a:tc>
                  <a:txBody>
                    <a:bodyPr/>
                    <a:lstStyle/>
                    <a:p>
                      <a:pPr algn="ctr" fontAlgn="b"/>
                      <a:r>
                        <a:rPr lang="ru-RU" sz="1600" u="none" strike="noStrike">
                          <a:effectLst/>
                          <a:latin typeface="Times New Roman" pitchFamily="18" charset="0"/>
                          <a:cs typeface="Times New Roman" pitchFamily="18" charset="0"/>
                        </a:rPr>
                        <a:t>4133</a:t>
                      </a:r>
                      <a:endParaRPr lang="ru-RU" sz="1600" b="0" i="0" u="none" strike="noStrike">
                        <a:effectLst/>
                        <a:latin typeface="Times New Roman" pitchFamily="18" charset="0"/>
                        <a:cs typeface="Times New Roman" pitchFamily="18" charset="0"/>
                      </a:endParaRPr>
                    </a:p>
                  </a:txBody>
                  <a:tcPr marL="8935" marR="8935" marT="8933" marB="0" anchor="b"/>
                </a:tc>
                <a:tc>
                  <a:txBody>
                    <a:bodyPr/>
                    <a:lstStyle/>
                    <a:p>
                      <a:pPr algn="ctr" fontAlgn="b"/>
                      <a:r>
                        <a:rPr lang="ru-RU" sz="1600" u="none" strike="noStrike" dirty="0">
                          <a:effectLst/>
                          <a:latin typeface="Times New Roman" pitchFamily="18" charset="0"/>
                          <a:cs typeface="Times New Roman" pitchFamily="18" charset="0"/>
                        </a:rPr>
                        <a:t>3953</a:t>
                      </a:r>
                      <a:endParaRPr lang="ru-RU" sz="1600" b="0" i="0" u="none" strike="noStrike" dirty="0">
                        <a:effectLst/>
                        <a:latin typeface="Times New Roman" pitchFamily="18" charset="0"/>
                        <a:cs typeface="Times New Roman" pitchFamily="18" charset="0"/>
                      </a:endParaRPr>
                    </a:p>
                  </a:txBody>
                  <a:tcPr marL="8935" marR="8935" marT="8933" marB="0" anchor="b"/>
                </a:tc>
                <a:tc>
                  <a:txBody>
                    <a:bodyPr/>
                    <a:lstStyle/>
                    <a:p>
                      <a:pPr algn="ctr" fontAlgn="b"/>
                      <a:r>
                        <a:rPr lang="ru-RU" sz="1600" u="none" strike="noStrike" dirty="0">
                          <a:effectLst/>
                          <a:latin typeface="Times New Roman" pitchFamily="18" charset="0"/>
                          <a:cs typeface="Times New Roman" pitchFamily="18" charset="0"/>
                        </a:rPr>
                        <a:t>4179</a:t>
                      </a:r>
                      <a:endParaRPr lang="ru-RU" sz="1600" b="0" i="0" u="none" strike="noStrike" dirty="0">
                        <a:effectLst/>
                        <a:latin typeface="Times New Roman" pitchFamily="18" charset="0"/>
                        <a:cs typeface="Times New Roman" pitchFamily="18" charset="0"/>
                      </a:endParaRPr>
                    </a:p>
                  </a:txBody>
                  <a:tcPr marL="8935" marR="8935" marT="8933" marB="0" anchor="b"/>
                </a:tc>
                <a:tc>
                  <a:txBody>
                    <a:bodyPr/>
                    <a:lstStyle/>
                    <a:p>
                      <a:pPr algn="ctr" fontAlgn="b"/>
                      <a:r>
                        <a:rPr lang="ru-RU" sz="1600" u="none" strike="noStrike" dirty="0">
                          <a:effectLst/>
                          <a:latin typeface="Times New Roman" pitchFamily="18" charset="0"/>
                          <a:cs typeface="Times New Roman" pitchFamily="18" charset="0"/>
                        </a:rPr>
                        <a:t>4331</a:t>
                      </a:r>
                      <a:endParaRPr lang="ru-RU" sz="1600" b="0" i="0" u="none" strike="noStrike" dirty="0">
                        <a:effectLst/>
                        <a:latin typeface="Times New Roman" pitchFamily="18" charset="0"/>
                        <a:cs typeface="Times New Roman" pitchFamily="18" charset="0"/>
                      </a:endParaRPr>
                    </a:p>
                  </a:txBody>
                  <a:tcPr marL="8935" marR="8935" marT="8933" marB="0" anchor="b"/>
                </a:tc>
              </a:tr>
              <a:tr h="252765">
                <a:tc>
                  <a:txBody>
                    <a:bodyPr/>
                    <a:lstStyle/>
                    <a:p>
                      <a:pPr algn="l" fontAlgn="b"/>
                      <a:r>
                        <a:rPr lang="ru-RU" sz="1600" u="none" strike="noStrike" dirty="0">
                          <a:effectLst/>
                          <a:latin typeface="Times New Roman" pitchFamily="18" charset="0"/>
                          <a:cs typeface="Times New Roman" pitchFamily="18" charset="0"/>
                        </a:rPr>
                        <a:t>     Долг к ВВП</a:t>
                      </a:r>
                      <a:endParaRPr lang="ru-RU" sz="1600" b="0" i="0" u="none" strike="noStrike" dirty="0">
                        <a:effectLst/>
                        <a:latin typeface="Times New Roman" pitchFamily="18" charset="0"/>
                        <a:cs typeface="Times New Roman" pitchFamily="18" charset="0"/>
                      </a:endParaRPr>
                    </a:p>
                  </a:txBody>
                  <a:tcPr marL="8935" marR="8935" marT="8933" marB="0" anchor="b"/>
                </a:tc>
                <a:tc>
                  <a:txBody>
                    <a:bodyPr/>
                    <a:lstStyle/>
                    <a:p>
                      <a:pPr algn="ctr" fontAlgn="b"/>
                      <a:r>
                        <a:rPr lang="ru-RU" sz="1600" u="none" strike="noStrike">
                          <a:effectLst/>
                          <a:latin typeface="Times New Roman" pitchFamily="18" charset="0"/>
                          <a:cs typeface="Times New Roman" pitchFamily="18" charset="0"/>
                        </a:rPr>
                        <a:t>14,0%</a:t>
                      </a:r>
                      <a:endParaRPr lang="ru-RU" sz="1600" b="0" i="0" u="none" strike="noStrike">
                        <a:effectLst/>
                        <a:latin typeface="Times New Roman" pitchFamily="18" charset="0"/>
                        <a:cs typeface="Times New Roman" pitchFamily="18" charset="0"/>
                      </a:endParaRPr>
                    </a:p>
                  </a:txBody>
                  <a:tcPr marL="8935" marR="8935" marT="8933" marB="0" anchor="b"/>
                </a:tc>
                <a:tc>
                  <a:txBody>
                    <a:bodyPr/>
                    <a:lstStyle/>
                    <a:p>
                      <a:pPr algn="ctr" fontAlgn="b"/>
                      <a:r>
                        <a:rPr lang="ru-RU" sz="1600" u="none" strike="noStrike">
                          <a:effectLst/>
                          <a:latin typeface="Times New Roman" pitchFamily="18" charset="0"/>
                          <a:cs typeface="Times New Roman" pitchFamily="18" charset="0"/>
                        </a:rPr>
                        <a:t>19,7%</a:t>
                      </a:r>
                      <a:endParaRPr lang="ru-RU" sz="1600" b="0" i="0" u="none" strike="noStrike">
                        <a:effectLst/>
                        <a:latin typeface="Times New Roman" pitchFamily="18" charset="0"/>
                        <a:cs typeface="Times New Roman" pitchFamily="18" charset="0"/>
                      </a:endParaRPr>
                    </a:p>
                  </a:txBody>
                  <a:tcPr marL="8935" marR="8935" marT="8933" marB="0" anchor="b"/>
                </a:tc>
                <a:tc>
                  <a:txBody>
                    <a:bodyPr/>
                    <a:lstStyle/>
                    <a:p>
                      <a:pPr algn="ctr" fontAlgn="b"/>
                      <a:r>
                        <a:rPr lang="ru-RU" sz="1600" u="none" strike="noStrike">
                          <a:effectLst/>
                          <a:latin typeface="Times New Roman" pitchFamily="18" charset="0"/>
                          <a:cs typeface="Times New Roman" pitchFamily="18" charset="0"/>
                        </a:rPr>
                        <a:t>27,1%</a:t>
                      </a:r>
                      <a:endParaRPr lang="ru-RU" sz="1600" b="0" i="0" u="none" strike="noStrike">
                        <a:effectLst/>
                        <a:latin typeface="Times New Roman" pitchFamily="18" charset="0"/>
                        <a:cs typeface="Times New Roman" pitchFamily="18" charset="0"/>
                      </a:endParaRPr>
                    </a:p>
                  </a:txBody>
                  <a:tcPr marL="8935" marR="8935" marT="8933" marB="0" anchor="b"/>
                </a:tc>
                <a:tc>
                  <a:txBody>
                    <a:bodyPr/>
                    <a:lstStyle/>
                    <a:p>
                      <a:pPr algn="ctr" fontAlgn="b"/>
                      <a:r>
                        <a:rPr lang="ru-RU" sz="1600" u="none" strike="noStrike">
                          <a:effectLst/>
                          <a:latin typeface="Times New Roman" pitchFamily="18" charset="0"/>
                          <a:cs typeface="Times New Roman" pitchFamily="18" charset="0"/>
                        </a:rPr>
                        <a:t>26,9%</a:t>
                      </a:r>
                      <a:endParaRPr lang="ru-RU" sz="1600" b="0" i="0" u="none" strike="noStrike">
                        <a:effectLst/>
                        <a:latin typeface="Times New Roman" pitchFamily="18" charset="0"/>
                        <a:cs typeface="Times New Roman" pitchFamily="18" charset="0"/>
                      </a:endParaRPr>
                    </a:p>
                  </a:txBody>
                  <a:tcPr marL="8935" marR="8935" marT="8933" marB="0" anchor="b"/>
                </a:tc>
                <a:tc>
                  <a:txBody>
                    <a:bodyPr/>
                    <a:lstStyle/>
                    <a:p>
                      <a:pPr algn="ctr" fontAlgn="b"/>
                      <a:r>
                        <a:rPr lang="ru-RU" sz="1600" u="none" strike="noStrike" dirty="0">
                          <a:effectLst/>
                          <a:latin typeface="Times New Roman" pitchFamily="18" charset="0"/>
                          <a:cs typeface="Times New Roman" pitchFamily="18" charset="0"/>
                        </a:rPr>
                        <a:t>51,4%</a:t>
                      </a:r>
                      <a:endParaRPr lang="ru-RU" sz="1600" b="0" i="0" u="none" strike="noStrike" dirty="0">
                        <a:effectLst/>
                        <a:latin typeface="Times New Roman" pitchFamily="18" charset="0"/>
                        <a:cs typeface="Times New Roman" pitchFamily="18" charset="0"/>
                      </a:endParaRPr>
                    </a:p>
                  </a:txBody>
                  <a:tcPr marL="8935" marR="8935" marT="8933" marB="0" anchor="b"/>
                </a:tc>
                <a:tc>
                  <a:txBody>
                    <a:bodyPr/>
                    <a:lstStyle/>
                    <a:p>
                      <a:pPr algn="ctr" fontAlgn="b"/>
                      <a:r>
                        <a:rPr lang="ru-RU" sz="1600" u="none" strike="noStrike" dirty="0">
                          <a:effectLst/>
                          <a:latin typeface="Times New Roman" pitchFamily="18" charset="0"/>
                          <a:cs typeface="Times New Roman" pitchFamily="18" charset="0"/>
                        </a:rPr>
                        <a:t>45,3%</a:t>
                      </a:r>
                      <a:endParaRPr lang="ru-RU" sz="1600" b="0" i="0" u="none" strike="noStrike" dirty="0">
                        <a:effectLst/>
                        <a:latin typeface="Times New Roman" pitchFamily="18" charset="0"/>
                        <a:cs typeface="Times New Roman" pitchFamily="18" charset="0"/>
                      </a:endParaRPr>
                    </a:p>
                  </a:txBody>
                  <a:tcPr marL="8935" marR="8935" marT="8933" marB="0" anchor="b"/>
                </a:tc>
                <a:tc>
                  <a:txBody>
                    <a:bodyPr/>
                    <a:lstStyle/>
                    <a:p>
                      <a:pPr algn="ctr" fontAlgn="b"/>
                      <a:r>
                        <a:rPr lang="ru-RU" sz="1600" u="none" strike="noStrike" dirty="0">
                          <a:effectLst/>
                          <a:latin typeface="Times New Roman" pitchFamily="18" charset="0"/>
                          <a:cs typeface="Times New Roman" pitchFamily="18" charset="0"/>
                        </a:rPr>
                        <a:t>39,8%</a:t>
                      </a:r>
                      <a:endParaRPr lang="ru-RU" sz="1600" b="0" i="0" u="none" strike="noStrike" dirty="0">
                        <a:effectLst/>
                        <a:latin typeface="Times New Roman" pitchFamily="18" charset="0"/>
                        <a:cs typeface="Times New Roman" pitchFamily="18" charset="0"/>
                      </a:endParaRPr>
                    </a:p>
                  </a:txBody>
                  <a:tcPr marL="8935" marR="8935" marT="8933" marB="0" anchor="b"/>
                </a:tc>
              </a:tr>
              <a:tr h="252765">
                <a:tc>
                  <a:txBody>
                    <a:bodyPr/>
                    <a:lstStyle/>
                    <a:p>
                      <a:pPr algn="l" fontAlgn="b"/>
                      <a:r>
                        <a:rPr lang="ru-RU" sz="1600" u="none" strike="noStrike" dirty="0">
                          <a:effectLst/>
                          <a:latin typeface="Times New Roman" pitchFamily="18" charset="0"/>
                          <a:cs typeface="Times New Roman" pitchFamily="18" charset="0"/>
                        </a:rPr>
                        <a:t> Обслуживание долга (</a:t>
                      </a:r>
                      <a:r>
                        <a:rPr lang="en-US" sz="1600" u="none" strike="noStrike" dirty="0">
                          <a:effectLst/>
                          <a:latin typeface="Times New Roman" pitchFamily="18" charset="0"/>
                          <a:cs typeface="Times New Roman" pitchFamily="18" charset="0"/>
                        </a:rPr>
                        <a:t>US$M)</a:t>
                      </a:r>
                      <a:endParaRPr lang="en-US" sz="1600" b="0" i="0" u="none" strike="noStrike" dirty="0">
                        <a:effectLst/>
                        <a:latin typeface="Times New Roman" pitchFamily="18" charset="0"/>
                        <a:cs typeface="Times New Roman" pitchFamily="18" charset="0"/>
                      </a:endParaRPr>
                    </a:p>
                  </a:txBody>
                  <a:tcPr marL="8935" marR="8935" marT="8933" marB="0" anchor="b"/>
                </a:tc>
                <a:tc>
                  <a:txBody>
                    <a:bodyPr/>
                    <a:lstStyle/>
                    <a:p>
                      <a:pPr algn="ctr" fontAlgn="b"/>
                      <a:r>
                        <a:rPr lang="ru-RU" sz="1600" u="none" strike="noStrike">
                          <a:effectLst/>
                          <a:latin typeface="Times New Roman" pitchFamily="18" charset="0"/>
                          <a:cs typeface="Times New Roman" pitchFamily="18" charset="0"/>
                        </a:rPr>
                        <a:t>724</a:t>
                      </a:r>
                      <a:endParaRPr lang="ru-RU" sz="1600" b="0" i="0" u="none" strike="noStrike">
                        <a:effectLst/>
                        <a:latin typeface="Times New Roman" pitchFamily="18" charset="0"/>
                        <a:cs typeface="Times New Roman" pitchFamily="18" charset="0"/>
                      </a:endParaRPr>
                    </a:p>
                  </a:txBody>
                  <a:tcPr marL="8935" marR="8935" marT="8933" marB="0" anchor="b"/>
                </a:tc>
                <a:tc>
                  <a:txBody>
                    <a:bodyPr/>
                    <a:lstStyle/>
                    <a:p>
                      <a:pPr algn="ctr" fontAlgn="b"/>
                      <a:r>
                        <a:rPr lang="ru-RU" sz="1600" u="none" strike="noStrike">
                          <a:effectLst/>
                          <a:latin typeface="Times New Roman" pitchFamily="18" charset="0"/>
                          <a:cs typeface="Times New Roman" pitchFamily="18" charset="0"/>
                        </a:rPr>
                        <a:t>789</a:t>
                      </a:r>
                      <a:endParaRPr lang="ru-RU" sz="1600" b="0" i="0" u="none" strike="noStrike">
                        <a:effectLst/>
                        <a:latin typeface="Times New Roman" pitchFamily="18" charset="0"/>
                        <a:cs typeface="Times New Roman" pitchFamily="18" charset="0"/>
                      </a:endParaRPr>
                    </a:p>
                  </a:txBody>
                  <a:tcPr marL="8935" marR="8935" marT="8933" marB="0" anchor="b"/>
                </a:tc>
                <a:tc>
                  <a:txBody>
                    <a:bodyPr/>
                    <a:lstStyle/>
                    <a:p>
                      <a:pPr algn="ctr" fontAlgn="b"/>
                      <a:r>
                        <a:rPr lang="ru-RU" sz="1600" u="none" strike="noStrike">
                          <a:effectLst/>
                          <a:latin typeface="Times New Roman" pitchFamily="18" charset="0"/>
                          <a:cs typeface="Times New Roman" pitchFamily="18" charset="0"/>
                        </a:rPr>
                        <a:t>623</a:t>
                      </a:r>
                      <a:endParaRPr lang="ru-RU" sz="1600" b="0" i="0" u="none" strike="noStrike">
                        <a:effectLst/>
                        <a:latin typeface="Times New Roman" pitchFamily="18" charset="0"/>
                        <a:cs typeface="Times New Roman" pitchFamily="18" charset="0"/>
                      </a:endParaRPr>
                    </a:p>
                  </a:txBody>
                  <a:tcPr marL="8935" marR="8935" marT="8933" marB="0" anchor="b"/>
                </a:tc>
                <a:tc>
                  <a:txBody>
                    <a:bodyPr/>
                    <a:lstStyle/>
                    <a:p>
                      <a:pPr algn="ctr" fontAlgn="b"/>
                      <a:r>
                        <a:rPr lang="ru-RU" sz="1600" u="none" strike="noStrike">
                          <a:effectLst/>
                          <a:latin typeface="Times New Roman" pitchFamily="18" charset="0"/>
                          <a:cs typeface="Times New Roman" pitchFamily="18" charset="0"/>
                        </a:rPr>
                        <a:t>593</a:t>
                      </a:r>
                      <a:endParaRPr lang="ru-RU" sz="1600" b="0" i="0" u="none" strike="noStrike">
                        <a:effectLst/>
                        <a:latin typeface="Times New Roman" pitchFamily="18" charset="0"/>
                        <a:cs typeface="Times New Roman" pitchFamily="18" charset="0"/>
                      </a:endParaRPr>
                    </a:p>
                  </a:txBody>
                  <a:tcPr marL="8935" marR="8935" marT="8933" marB="0" anchor="b"/>
                </a:tc>
                <a:tc>
                  <a:txBody>
                    <a:bodyPr/>
                    <a:lstStyle/>
                    <a:p>
                      <a:pPr algn="ctr" fontAlgn="b"/>
                      <a:r>
                        <a:rPr lang="ru-RU" sz="1600" u="none" strike="noStrike" dirty="0">
                          <a:effectLst/>
                          <a:latin typeface="Times New Roman" pitchFamily="18" charset="0"/>
                          <a:cs typeface="Times New Roman" pitchFamily="18" charset="0"/>
                        </a:rPr>
                        <a:t>723</a:t>
                      </a:r>
                      <a:endParaRPr lang="ru-RU" sz="1600" b="0" i="0" u="none" strike="noStrike" dirty="0">
                        <a:effectLst/>
                        <a:latin typeface="Times New Roman" pitchFamily="18" charset="0"/>
                        <a:cs typeface="Times New Roman" pitchFamily="18" charset="0"/>
                      </a:endParaRPr>
                    </a:p>
                  </a:txBody>
                  <a:tcPr marL="8935" marR="8935" marT="8933" marB="0" anchor="b"/>
                </a:tc>
                <a:tc>
                  <a:txBody>
                    <a:bodyPr/>
                    <a:lstStyle/>
                    <a:p>
                      <a:pPr algn="ctr" fontAlgn="b"/>
                      <a:r>
                        <a:rPr lang="ru-RU" sz="1600" u="none" strike="noStrike" dirty="0">
                          <a:effectLst/>
                          <a:latin typeface="Times New Roman" pitchFamily="18" charset="0"/>
                          <a:cs typeface="Times New Roman" pitchFamily="18" charset="0"/>
                        </a:rPr>
                        <a:t>817</a:t>
                      </a:r>
                      <a:endParaRPr lang="ru-RU" sz="1600" b="0" i="0" u="none" strike="noStrike" dirty="0">
                        <a:effectLst/>
                        <a:latin typeface="Times New Roman" pitchFamily="18" charset="0"/>
                        <a:cs typeface="Times New Roman" pitchFamily="18" charset="0"/>
                      </a:endParaRPr>
                    </a:p>
                  </a:txBody>
                  <a:tcPr marL="8935" marR="8935" marT="8933" marB="0" anchor="b"/>
                </a:tc>
                <a:tc>
                  <a:txBody>
                    <a:bodyPr/>
                    <a:lstStyle/>
                    <a:p>
                      <a:pPr algn="ctr" fontAlgn="b"/>
                      <a:r>
                        <a:rPr lang="ru-RU" sz="1600" u="none" strike="noStrike" dirty="0">
                          <a:effectLst/>
                          <a:latin typeface="Times New Roman" pitchFamily="18" charset="0"/>
                          <a:cs typeface="Times New Roman" pitchFamily="18" charset="0"/>
                        </a:rPr>
                        <a:t>652</a:t>
                      </a:r>
                      <a:endParaRPr lang="ru-RU" sz="1600" b="0" i="0" u="none" strike="noStrike" dirty="0">
                        <a:effectLst/>
                        <a:latin typeface="Times New Roman" pitchFamily="18" charset="0"/>
                        <a:cs typeface="Times New Roman" pitchFamily="18" charset="0"/>
                      </a:endParaRPr>
                    </a:p>
                  </a:txBody>
                  <a:tcPr marL="8935" marR="8935" marT="8933" marB="0" anchor="b"/>
                </a:tc>
              </a:tr>
              <a:tr h="252765">
                <a:tc>
                  <a:txBody>
                    <a:bodyPr/>
                    <a:lstStyle/>
                    <a:p>
                      <a:pPr algn="l" fontAlgn="b"/>
                      <a:r>
                        <a:rPr lang="ru-RU" sz="1600" u="none" strike="noStrike" dirty="0">
                          <a:effectLst/>
                          <a:latin typeface="Times New Roman" pitchFamily="18" charset="0"/>
                          <a:cs typeface="Times New Roman" pitchFamily="18" charset="0"/>
                        </a:rPr>
                        <a:t> Обслуживание долга к Экспорту</a:t>
                      </a:r>
                      <a:endParaRPr lang="ru-RU" sz="1600" b="0" i="0" u="none" strike="noStrike" dirty="0">
                        <a:effectLst/>
                        <a:latin typeface="Times New Roman" pitchFamily="18" charset="0"/>
                        <a:cs typeface="Times New Roman" pitchFamily="18" charset="0"/>
                      </a:endParaRPr>
                    </a:p>
                  </a:txBody>
                  <a:tcPr marL="8935" marR="8935" marT="8933" marB="0" anchor="b"/>
                </a:tc>
                <a:tc>
                  <a:txBody>
                    <a:bodyPr/>
                    <a:lstStyle/>
                    <a:p>
                      <a:pPr algn="ctr" fontAlgn="b"/>
                      <a:r>
                        <a:rPr lang="ru-RU" sz="1600" u="none" strike="noStrike">
                          <a:effectLst/>
                          <a:latin typeface="Times New Roman" pitchFamily="18" charset="0"/>
                          <a:cs typeface="Times New Roman" pitchFamily="18" charset="0"/>
                        </a:rPr>
                        <a:t>22,3%</a:t>
                      </a:r>
                      <a:endParaRPr lang="ru-RU" sz="1600" b="0" i="0" u="none" strike="noStrike">
                        <a:effectLst/>
                        <a:latin typeface="Times New Roman" pitchFamily="18" charset="0"/>
                        <a:cs typeface="Times New Roman" pitchFamily="18" charset="0"/>
                      </a:endParaRPr>
                    </a:p>
                  </a:txBody>
                  <a:tcPr marL="8935" marR="8935" marT="8933" marB="0" anchor="b"/>
                </a:tc>
                <a:tc>
                  <a:txBody>
                    <a:bodyPr/>
                    <a:lstStyle/>
                    <a:p>
                      <a:pPr algn="ctr" fontAlgn="b"/>
                      <a:r>
                        <a:rPr lang="ru-RU" sz="1600" u="none" strike="noStrike">
                          <a:effectLst/>
                          <a:latin typeface="Times New Roman" pitchFamily="18" charset="0"/>
                          <a:cs typeface="Times New Roman" pitchFamily="18" charset="0"/>
                        </a:rPr>
                        <a:t>22,1%</a:t>
                      </a:r>
                      <a:endParaRPr lang="ru-RU" sz="1600" b="0" i="0" u="none" strike="noStrike">
                        <a:effectLst/>
                        <a:latin typeface="Times New Roman" pitchFamily="18" charset="0"/>
                        <a:cs typeface="Times New Roman" pitchFamily="18" charset="0"/>
                      </a:endParaRPr>
                    </a:p>
                  </a:txBody>
                  <a:tcPr marL="8935" marR="8935" marT="8933" marB="0" anchor="b"/>
                </a:tc>
                <a:tc>
                  <a:txBody>
                    <a:bodyPr/>
                    <a:lstStyle/>
                    <a:p>
                      <a:pPr algn="ctr" fontAlgn="b"/>
                      <a:r>
                        <a:rPr lang="ru-RU" sz="1600" u="none" strike="noStrike">
                          <a:effectLst/>
                          <a:latin typeface="Times New Roman" pitchFamily="18" charset="0"/>
                          <a:cs typeface="Times New Roman" pitchFamily="18" charset="0"/>
                        </a:rPr>
                        <a:t>16,1%</a:t>
                      </a:r>
                      <a:endParaRPr lang="ru-RU" sz="1600" b="0" i="0" u="none" strike="noStrike">
                        <a:effectLst/>
                        <a:latin typeface="Times New Roman" pitchFamily="18" charset="0"/>
                        <a:cs typeface="Times New Roman" pitchFamily="18" charset="0"/>
                      </a:endParaRPr>
                    </a:p>
                  </a:txBody>
                  <a:tcPr marL="8935" marR="8935" marT="8933" marB="0" anchor="b"/>
                </a:tc>
                <a:tc>
                  <a:txBody>
                    <a:bodyPr/>
                    <a:lstStyle/>
                    <a:p>
                      <a:pPr algn="ctr" fontAlgn="b"/>
                      <a:r>
                        <a:rPr lang="ru-RU" sz="1600" u="none" strike="noStrike">
                          <a:effectLst/>
                          <a:latin typeface="Times New Roman" pitchFamily="18" charset="0"/>
                          <a:cs typeface="Times New Roman" pitchFamily="18" charset="0"/>
                        </a:rPr>
                        <a:t>14,2%</a:t>
                      </a:r>
                      <a:endParaRPr lang="ru-RU" sz="1600" b="0" i="0" u="none" strike="noStrike">
                        <a:effectLst/>
                        <a:latin typeface="Times New Roman" pitchFamily="18" charset="0"/>
                        <a:cs typeface="Times New Roman" pitchFamily="18" charset="0"/>
                      </a:endParaRPr>
                    </a:p>
                  </a:txBody>
                  <a:tcPr marL="8935" marR="8935" marT="8933" marB="0" anchor="b"/>
                </a:tc>
                <a:tc>
                  <a:txBody>
                    <a:bodyPr/>
                    <a:lstStyle/>
                    <a:p>
                      <a:pPr algn="ctr" fontAlgn="b"/>
                      <a:r>
                        <a:rPr lang="ru-RU" sz="1600" u="none" strike="noStrike">
                          <a:effectLst/>
                          <a:latin typeface="Times New Roman" pitchFamily="18" charset="0"/>
                          <a:cs typeface="Times New Roman" pitchFamily="18" charset="0"/>
                        </a:rPr>
                        <a:t>21,0%</a:t>
                      </a:r>
                      <a:endParaRPr lang="ru-RU" sz="1600" b="0" i="0" u="none" strike="noStrike">
                        <a:effectLst/>
                        <a:latin typeface="Times New Roman" pitchFamily="18" charset="0"/>
                        <a:cs typeface="Times New Roman" pitchFamily="18" charset="0"/>
                      </a:endParaRPr>
                    </a:p>
                  </a:txBody>
                  <a:tcPr marL="8935" marR="8935" marT="8933" marB="0" anchor="b"/>
                </a:tc>
                <a:tc>
                  <a:txBody>
                    <a:bodyPr/>
                    <a:lstStyle/>
                    <a:p>
                      <a:pPr algn="ctr" fontAlgn="b"/>
                      <a:r>
                        <a:rPr lang="ru-RU" sz="1600" u="none" strike="noStrike" dirty="0">
                          <a:effectLst/>
                          <a:latin typeface="Times New Roman" pitchFamily="18" charset="0"/>
                          <a:cs typeface="Times New Roman" pitchFamily="18" charset="0"/>
                        </a:rPr>
                        <a:t>21,7%</a:t>
                      </a:r>
                      <a:endParaRPr lang="ru-RU" sz="1600" b="0" i="0" u="none" strike="noStrike" dirty="0">
                        <a:effectLst/>
                        <a:latin typeface="Times New Roman" pitchFamily="18" charset="0"/>
                        <a:cs typeface="Times New Roman" pitchFamily="18" charset="0"/>
                      </a:endParaRPr>
                    </a:p>
                  </a:txBody>
                  <a:tcPr marL="8935" marR="8935" marT="8933" marB="0" anchor="b"/>
                </a:tc>
                <a:tc>
                  <a:txBody>
                    <a:bodyPr/>
                    <a:lstStyle/>
                    <a:p>
                      <a:pPr algn="ctr" fontAlgn="b"/>
                      <a:r>
                        <a:rPr lang="ru-RU" sz="1600" u="none" strike="noStrike" dirty="0">
                          <a:effectLst/>
                          <a:latin typeface="Times New Roman" pitchFamily="18" charset="0"/>
                          <a:cs typeface="Times New Roman" pitchFamily="18" charset="0"/>
                        </a:rPr>
                        <a:t>15,8%</a:t>
                      </a:r>
                      <a:endParaRPr lang="ru-RU" sz="1600" b="0" i="0" u="none" strike="noStrike" dirty="0">
                        <a:effectLst/>
                        <a:latin typeface="Times New Roman" pitchFamily="18" charset="0"/>
                        <a:cs typeface="Times New Roman" pitchFamily="18" charset="0"/>
                      </a:endParaRPr>
                    </a:p>
                  </a:txBody>
                  <a:tcPr marL="8935" marR="8935" marT="8933" marB="0" anchor="b"/>
                </a:tc>
              </a:tr>
              <a:tr h="252765">
                <a:tc>
                  <a:txBody>
                    <a:bodyPr/>
                    <a:lstStyle/>
                    <a:p>
                      <a:pPr algn="l" fontAlgn="b"/>
                      <a:r>
                        <a:rPr lang="ru-RU" sz="1600" u="none" strike="noStrike" dirty="0">
                          <a:effectLst/>
                          <a:latin typeface="Times New Roman" pitchFamily="18" charset="0"/>
                          <a:cs typeface="Times New Roman" pitchFamily="18" charset="0"/>
                        </a:rPr>
                        <a:t> Обслуживание долга к ВВП</a:t>
                      </a:r>
                      <a:endParaRPr lang="ru-RU" sz="1600" b="0" i="0" u="none" strike="noStrike" dirty="0">
                        <a:effectLst/>
                        <a:latin typeface="Times New Roman" pitchFamily="18" charset="0"/>
                        <a:cs typeface="Times New Roman" pitchFamily="18" charset="0"/>
                      </a:endParaRPr>
                    </a:p>
                  </a:txBody>
                  <a:tcPr marL="8935" marR="8935" marT="8933" marB="0" anchor="b"/>
                </a:tc>
                <a:tc>
                  <a:txBody>
                    <a:bodyPr/>
                    <a:lstStyle/>
                    <a:p>
                      <a:pPr algn="ctr" fontAlgn="b"/>
                      <a:r>
                        <a:rPr lang="ru-RU" sz="1600" u="none" strike="noStrike">
                          <a:effectLst/>
                          <a:latin typeface="Times New Roman" pitchFamily="18" charset="0"/>
                          <a:cs typeface="Times New Roman" pitchFamily="18" charset="0"/>
                        </a:rPr>
                        <a:t>2,8%</a:t>
                      </a:r>
                      <a:endParaRPr lang="ru-RU" sz="1600" b="0" i="0" u="none" strike="noStrike">
                        <a:effectLst/>
                        <a:latin typeface="Times New Roman" pitchFamily="18" charset="0"/>
                        <a:cs typeface="Times New Roman" pitchFamily="18" charset="0"/>
                      </a:endParaRPr>
                    </a:p>
                  </a:txBody>
                  <a:tcPr marL="8935" marR="8935" marT="8933" marB="0" anchor="b"/>
                </a:tc>
                <a:tc>
                  <a:txBody>
                    <a:bodyPr/>
                    <a:lstStyle/>
                    <a:p>
                      <a:pPr algn="ctr" fontAlgn="b"/>
                      <a:r>
                        <a:rPr lang="ru-RU" sz="1600" u="none" strike="noStrike">
                          <a:effectLst/>
                          <a:latin typeface="Times New Roman" pitchFamily="18" charset="0"/>
                          <a:cs typeface="Times New Roman" pitchFamily="18" charset="0"/>
                        </a:rPr>
                        <a:t>4,1%</a:t>
                      </a:r>
                      <a:endParaRPr lang="ru-RU" sz="1600" b="0" i="0" u="none" strike="noStrike">
                        <a:effectLst/>
                        <a:latin typeface="Times New Roman" pitchFamily="18" charset="0"/>
                        <a:cs typeface="Times New Roman" pitchFamily="18" charset="0"/>
                      </a:endParaRPr>
                    </a:p>
                  </a:txBody>
                  <a:tcPr marL="8935" marR="8935" marT="8933" marB="0" anchor="b"/>
                </a:tc>
                <a:tc>
                  <a:txBody>
                    <a:bodyPr/>
                    <a:lstStyle/>
                    <a:p>
                      <a:pPr algn="ctr" fontAlgn="b"/>
                      <a:r>
                        <a:rPr lang="ru-RU" sz="1600" u="none" strike="noStrike">
                          <a:effectLst/>
                          <a:latin typeface="Times New Roman" pitchFamily="18" charset="0"/>
                          <a:cs typeface="Times New Roman" pitchFamily="18" charset="0"/>
                        </a:rPr>
                        <a:t>4,2%</a:t>
                      </a:r>
                      <a:endParaRPr lang="ru-RU" sz="1600" b="0" i="0" u="none" strike="noStrike">
                        <a:effectLst/>
                        <a:latin typeface="Times New Roman" pitchFamily="18" charset="0"/>
                        <a:cs typeface="Times New Roman" pitchFamily="18" charset="0"/>
                      </a:endParaRPr>
                    </a:p>
                  </a:txBody>
                  <a:tcPr marL="8935" marR="8935" marT="8933" marB="0" anchor="b"/>
                </a:tc>
                <a:tc>
                  <a:txBody>
                    <a:bodyPr/>
                    <a:lstStyle/>
                    <a:p>
                      <a:pPr algn="ctr" fontAlgn="b"/>
                      <a:r>
                        <a:rPr lang="ru-RU" sz="1600" u="none" strike="noStrike">
                          <a:effectLst/>
                          <a:latin typeface="Times New Roman" pitchFamily="18" charset="0"/>
                          <a:cs typeface="Times New Roman" pitchFamily="18" charset="0"/>
                        </a:rPr>
                        <a:t>3,9%</a:t>
                      </a:r>
                      <a:endParaRPr lang="ru-RU" sz="1600" b="0" i="0" u="none" strike="noStrike">
                        <a:effectLst/>
                        <a:latin typeface="Times New Roman" pitchFamily="18" charset="0"/>
                        <a:cs typeface="Times New Roman" pitchFamily="18" charset="0"/>
                      </a:endParaRPr>
                    </a:p>
                  </a:txBody>
                  <a:tcPr marL="8935" marR="8935" marT="8933" marB="0" anchor="b"/>
                </a:tc>
                <a:tc>
                  <a:txBody>
                    <a:bodyPr/>
                    <a:lstStyle/>
                    <a:p>
                      <a:pPr algn="ctr" fontAlgn="b"/>
                      <a:r>
                        <a:rPr lang="ru-RU" sz="1600" u="none" strike="noStrike">
                          <a:effectLst/>
                          <a:latin typeface="Times New Roman" pitchFamily="18" charset="0"/>
                          <a:cs typeface="Times New Roman" pitchFamily="18" charset="0"/>
                        </a:rPr>
                        <a:t>9,4%</a:t>
                      </a:r>
                      <a:endParaRPr lang="ru-RU" sz="1600" b="0" i="0" u="none" strike="noStrike">
                        <a:effectLst/>
                        <a:latin typeface="Times New Roman" pitchFamily="18" charset="0"/>
                        <a:cs typeface="Times New Roman" pitchFamily="18" charset="0"/>
                      </a:endParaRPr>
                    </a:p>
                  </a:txBody>
                  <a:tcPr marL="8935" marR="8935" marT="8933" marB="0" anchor="b"/>
                </a:tc>
                <a:tc>
                  <a:txBody>
                    <a:bodyPr/>
                    <a:lstStyle/>
                    <a:p>
                      <a:pPr algn="ctr" fontAlgn="b"/>
                      <a:r>
                        <a:rPr lang="ru-RU" sz="1600" u="none" strike="noStrike">
                          <a:effectLst/>
                          <a:latin typeface="Times New Roman" pitchFamily="18" charset="0"/>
                          <a:cs typeface="Times New Roman" pitchFamily="18" charset="0"/>
                        </a:rPr>
                        <a:t>8,9%</a:t>
                      </a:r>
                      <a:endParaRPr lang="ru-RU" sz="1600" b="0" i="0" u="none" strike="noStrike">
                        <a:effectLst/>
                        <a:latin typeface="Times New Roman" pitchFamily="18" charset="0"/>
                        <a:cs typeface="Times New Roman" pitchFamily="18" charset="0"/>
                      </a:endParaRPr>
                    </a:p>
                  </a:txBody>
                  <a:tcPr marL="8935" marR="8935" marT="8933" marB="0" anchor="b"/>
                </a:tc>
                <a:tc>
                  <a:txBody>
                    <a:bodyPr/>
                    <a:lstStyle/>
                    <a:p>
                      <a:pPr algn="ctr" fontAlgn="b"/>
                      <a:r>
                        <a:rPr lang="ru-RU" sz="1600" u="none" strike="noStrike" dirty="0">
                          <a:effectLst/>
                          <a:latin typeface="Times New Roman" pitchFamily="18" charset="0"/>
                          <a:cs typeface="Times New Roman" pitchFamily="18" charset="0"/>
                        </a:rPr>
                        <a:t>6,0%</a:t>
                      </a:r>
                      <a:endParaRPr lang="ru-RU" sz="1600" b="0" i="0" u="none" strike="noStrike" dirty="0">
                        <a:effectLst/>
                        <a:latin typeface="Times New Roman" pitchFamily="18" charset="0"/>
                        <a:cs typeface="Times New Roman" pitchFamily="18" charset="0"/>
                      </a:endParaRPr>
                    </a:p>
                  </a:txBody>
                  <a:tcPr marL="8935" marR="8935" marT="8933" marB="0" anchor="b"/>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53988" y="1676400"/>
            <a:ext cx="8589962" cy="3152775"/>
          </a:xfrm>
        </p:spPr>
        <p:txBody>
          <a:bodyPr/>
          <a:lstStyle/>
          <a:p>
            <a:pPr algn="ctr" eaLnBrk="1" hangingPunct="1"/>
            <a:r>
              <a:rPr lang="ru-RU" smtClean="0">
                <a:solidFill>
                  <a:srgbClr val="FF3300"/>
                </a:solidFill>
                <a:latin typeface="Times New Roman" pitchFamily="18" charset="0"/>
                <a:cs typeface="Times New Roman" pitchFamily="18" charset="0"/>
              </a:rPr>
              <a:t>Прогноз </a:t>
            </a:r>
            <a:br>
              <a:rPr lang="ru-RU" smtClean="0">
                <a:solidFill>
                  <a:srgbClr val="FF3300"/>
                </a:solidFill>
                <a:latin typeface="Times New Roman" pitchFamily="18" charset="0"/>
                <a:cs typeface="Times New Roman" pitchFamily="18" charset="0"/>
              </a:rPr>
            </a:br>
            <a:r>
              <a:rPr lang="ru-RU" smtClean="0">
                <a:solidFill>
                  <a:srgbClr val="FF3300"/>
                </a:solidFill>
                <a:latin typeface="Times New Roman" pitchFamily="18" charset="0"/>
                <a:cs typeface="Times New Roman" pitchFamily="18" charset="0"/>
              </a:rPr>
              <a:t/>
            </a:r>
            <a:br>
              <a:rPr lang="ru-RU" smtClean="0">
                <a:solidFill>
                  <a:srgbClr val="FF3300"/>
                </a:solidFill>
                <a:latin typeface="Times New Roman" pitchFamily="18" charset="0"/>
                <a:cs typeface="Times New Roman" pitchFamily="18" charset="0"/>
              </a:rPr>
            </a:br>
            <a:r>
              <a:rPr lang="ru-RU" smtClean="0">
                <a:solidFill>
                  <a:srgbClr val="FF3300"/>
                </a:solidFill>
                <a:latin typeface="Times New Roman" pitchFamily="18" charset="0"/>
                <a:cs typeface="Times New Roman" pitchFamily="18" charset="0"/>
              </a:rPr>
              <a:t>Прогнозирование</a:t>
            </a:r>
            <a:br>
              <a:rPr lang="ru-RU" smtClean="0">
                <a:solidFill>
                  <a:srgbClr val="FF3300"/>
                </a:solidFill>
                <a:latin typeface="Times New Roman" pitchFamily="18" charset="0"/>
                <a:cs typeface="Times New Roman" pitchFamily="18" charset="0"/>
              </a:rPr>
            </a:br>
            <a:r>
              <a:rPr lang="ru-RU" smtClean="0">
                <a:solidFill>
                  <a:srgbClr val="FF3300"/>
                </a:solidFill>
                <a:latin typeface="Times New Roman" pitchFamily="18" charset="0"/>
                <a:cs typeface="Times New Roman" pitchFamily="18" charset="0"/>
              </a:rPr>
              <a:t/>
            </a:r>
            <a:br>
              <a:rPr lang="ru-RU" smtClean="0">
                <a:solidFill>
                  <a:srgbClr val="FF3300"/>
                </a:solidFill>
                <a:latin typeface="Times New Roman" pitchFamily="18" charset="0"/>
                <a:cs typeface="Times New Roman" pitchFamily="18" charset="0"/>
              </a:rPr>
            </a:br>
            <a:r>
              <a:rPr lang="ru-RU" smtClean="0">
                <a:solidFill>
                  <a:srgbClr val="FF3300"/>
                </a:solidFill>
                <a:latin typeface="Times New Roman" pitchFamily="18" charset="0"/>
                <a:cs typeface="Times New Roman" pitchFamily="18" charset="0"/>
              </a:rPr>
              <a:t>Методы и методология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7032625" y="79375"/>
            <a:ext cx="2068513" cy="476250"/>
          </a:xfrm>
        </p:spPr>
        <p:txBody>
          <a:bodyPr/>
          <a:lstStyle/>
          <a:p>
            <a:pPr algn="ctr" eaLnBrk="1" hangingPunct="1"/>
            <a:r>
              <a:rPr lang="ru-RU" sz="2000" b="1" smtClean="0">
                <a:solidFill>
                  <a:srgbClr val="FF3300"/>
                </a:solidFill>
                <a:latin typeface="Times New Roman" pitchFamily="18" charset="0"/>
                <a:cs typeface="Times New Roman" pitchFamily="18" charset="0"/>
              </a:rPr>
              <a:t>Продолжение</a:t>
            </a:r>
            <a:endParaRPr lang="ru-RU" sz="2000" smtClean="0">
              <a:latin typeface="Times New Roman" pitchFamily="18" charset="0"/>
              <a:cs typeface="Times New Roman" pitchFamily="18" charset="0"/>
            </a:endParaRPr>
          </a:p>
        </p:txBody>
      </p:sp>
      <p:graphicFrame>
        <p:nvGraphicFramePr>
          <p:cNvPr id="3" name="Таблица 2"/>
          <p:cNvGraphicFramePr>
            <a:graphicFrameLocks noGrp="1"/>
          </p:cNvGraphicFramePr>
          <p:nvPr/>
        </p:nvGraphicFramePr>
        <p:xfrm>
          <a:off x="196850" y="952500"/>
          <a:ext cx="8801102" cy="4861444"/>
        </p:xfrm>
        <a:graphic>
          <a:graphicData uri="http://schemas.openxmlformats.org/drawingml/2006/table">
            <a:tbl>
              <a:tblPr>
                <a:tableStyleId>{616DA210-FB5B-4158-B5E0-FEB733F419BA}</a:tableStyleId>
              </a:tblPr>
              <a:tblGrid>
                <a:gridCol w="3141438"/>
                <a:gridCol w="813974"/>
                <a:gridCol w="813974"/>
                <a:gridCol w="813974"/>
                <a:gridCol w="813974"/>
                <a:gridCol w="813974"/>
                <a:gridCol w="813974"/>
                <a:gridCol w="775820"/>
              </a:tblGrid>
              <a:tr h="974244">
                <a:tc rowSpan="2">
                  <a:txBody>
                    <a:bodyPr/>
                    <a:lstStyle/>
                    <a:p>
                      <a:pPr algn="ctr" fontAlgn="b"/>
                      <a:r>
                        <a:rPr lang="ru-RU" sz="1600" u="none" strike="noStrike" dirty="0">
                          <a:effectLst/>
                          <a:latin typeface="Times New Roman" pitchFamily="18" charset="0"/>
                          <a:cs typeface="Times New Roman" pitchFamily="18" charset="0"/>
                        </a:rPr>
                        <a:t> </a:t>
                      </a:r>
                      <a:endParaRPr lang="ru-RU" sz="1600" b="0" i="0" u="none" strike="noStrike" dirty="0">
                        <a:effectLst/>
                        <a:latin typeface="Times New Roman" pitchFamily="18" charset="0"/>
                        <a:cs typeface="Times New Roman" pitchFamily="18" charset="0"/>
                      </a:endParaRPr>
                    </a:p>
                  </a:txBody>
                  <a:tcPr marL="9204" marR="9204" marT="9201" marB="0" anchor="b"/>
                </a:tc>
                <a:tc rowSpan="2">
                  <a:txBody>
                    <a:bodyPr/>
                    <a:lstStyle/>
                    <a:p>
                      <a:pPr algn="ctr" fontAlgn="ctr"/>
                      <a:r>
                        <a:rPr lang="ru-RU" sz="1600" u="none" strike="noStrike" dirty="0">
                          <a:effectLst/>
                          <a:latin typeface="Times New Roman" pitchFamily="18" charset="0"/>
                          <a:cs typeface="Times New Roman" pitchFamily="18" charset="0"/>
                        </a:rPr>
                        <a:t>2000</a:t>
                      </a:r>
                      <a:endParaRPr lang="ru-RU" sz="1600" b="0" i="0" u="none" strike="noStrike" dirty="0">
                        <a:solidFill>
                          <a:srgbClr val="0000FF"/>
                        </a:solidFill>
                        <a:effectLst/>
                        <a:latin typeface="Times New Roman" pitchFamily="18" charset="0"/>
                        <a:cs typeface="Times New Roman" pitchFamily="18" charset="0"/>
                      </a:endParaRPr>
                    </a:p>
                  </a:txBody>
                  <a:tcPr marL="9204" marR="9204" marT="9201" marB="0" anchor="ctr"/>
                </a:tc>
                <a:tc gridSpan="3">
                  <a:txBody>
                    <a:bodyPr/>
                    <a:lstStyle/>
                    <a:p>
                      <a:pPr algn="ctr" fontAlgn="ctr"/>
                      <a:r>
                        <a:rPr lang="ru-RU" sz="1600" u="none" strike="noStrike" dirty="0" err="1">
                          <a:effectLst/>
                          <a:latin typeface="Times New Roman" pitchFamily="18" charset="0"/>
                          <a:cs typeface="Times New Roman" pitchFamily="18" charset="0"/>
                        </a:rPr>
                        <a:t>вар.I</a:t>
                      </a:r>
                      <a:r>
                        <a:rPr lang="ru-RU" sz="1600" u="none" strike="noStrike" dirty="0">
                          <a:effectLst/>
                          <a:latin typeface="Times New Roman" pitchFamily="18" charset="0"/>
                          <a:cs typeface="Times New Roman" pitchFamily="18" charset="0"/>
                        </a:rPr>
                        <a:t>, обменный курс 325 на конец 2001 г.</a:t>
                      </a:r>
                      <a:endParaRPr lang="ru-RU" sz="1600" b="0" i="0" u="none" strike="noStrike" dirty="0">
                        <a:effectLst/>
                        <a:latin typeface="Times New Roman" pitchFamily="18" charset="0"/>
                        <a:cs typeface="Times New Roman" pitchFamily="18" charset="0"/>
                      </a:endParaRPr>
                    </a:p>
                  </a:txBody>
                  <a:tcPr marL="9204" marR="9204" marT="9201" marB="0" anchor="ctr"/>
                </a:tc>
                <a:tc hMerge="1">
                  <a:txBody>
                    <a:bodyPr/>
                    <a:lstStyle/>
                    <a:p>
                      <a:endParaRPr lang="ru-RU"/>
                    </a:p>
                  </a:txBody>
                  <a:tcPr/>
                </a:tc>
                <a:tc hMerge="1">
                  <a:txBody>
                    <a:bodyPr/>
                    <a:lstStyle/>
                    <a:p>
                      <a:endParaRPr lang="ru-RU"/>
                    </a:p>
                  </a:txBody>
                  <a:tcPr/>
                </a:tc>
                <a:tc gridSpan="3">
                  <a:txBody>
                    <a:bodyPr/>
                    <a:lstStyle/>
                    <a:p>
                      <a:pPr algn="ctr" fontAlgn="ctr"/>
                      <a:r>
                        <a:rPr lang="ru-RU" sz="1600" u="none" strike="noStrike" dirty="0">
                          <a:effectLst/>
                          <a:latin typeface="Times New Roman" pitchFamily="18" charset="0"/>
                          <a:cs typeface="Times New Roman" pitchFamily="18" charset="0"/>
                        </a:rPr>
                        <a:t>     </a:t>
                      </a:r>
                      <a:r>
                        <a:rPr lang="ru-RU" sz="1600" u="none" strike="noStrike" dirty="0" err="1">
                          <a:effectLst/>
                          <a:latin typeface="Times New Roman" pitchFamily="18" charset="0"/>
                          <a:cs typeface="Times New Roman" pitchFamily="18" charset="0"/>
                        </a:rPr>
                        <a:t>вар.II</a:t>
                      </a:r>
                      <a:r>
                        <a:rPr lang="ru-RU" sz="1600" u="none" strike="noStrike" dirty="0">
                          <a:effectLst/>
                          <a:latin typeface="Times New Roman" pitchFamily="18" charset="0"/>
                          <a:cs typeface="Times New Roman" pitchFamily="18" charset="0"/>
                        </a:rPr>
                        <a:t>, обменный курс 574 на конец 2001 г.</a:t>
                      </a:r>
                      <a:endParaRPr lang="ru-RU" sz="1600" b="0" i="0" u="none" strike="noStrike" dirty="0">
                        <a:effectLst/>
                        <a:latin typeface="Times New Roman" pitchFamily="18" charset="0"/>
                        <a:cs typeface="Times New Roman" pitchFamily="18" charset="0"/>
                      </a:endParaRPr>
                    </a:p>
                  </a:txBody>
                  <a:tcPr marL="9204" marR="9204" marT="9201" marB="0" anchor="ctr"/>
                </a:tc>
                <a:tc hMerge="1">
                  <a:txBody>
                    <a:bodyPr/>
                    <a:lstStyle/>
                    <a:p>
                      <a:endParaRPr lang="ru-RU"/>
                    </a:p>
                  </a:txBody>
                  <a:tcPr/>
                </a:tc>
                <a:tc hMerge="1">
                  <a:txBody>
                    <a:bodyPr/>
                    <a:lstStyle/>
                    <a:p>
                      <a:endParaRPr lang="ru-RU"/>
                    </a:p>
                  </a:txBody>
                  <a:tcPr/>
                </a:tc>
              </a:tr>
              <a:tr h="317226">
                <a:tc vMerge="1">
                  <a:txBody>
                    <a:bodyPr/>
                    <a:lstStyle/>
                    <a:p>
                      <a:endParaRPr lang="ru-RU"/>
                    </a:p>
                  </a:txBody>
                  <a:tcPr/>
                </a:tc>
                <a:tc vMerge="1">
                  <a:txBody>
                    <a:bodyPr/>
                    <a:lstStyle/>
                    <a:p>
                      <a:endParaRPr lang="ru-RU"/>
                    </a:p>
                  </a:txBody>
                  <a:tcPr/>
                </a:tc>
                <a:tc>
                  <a:txBody>
                    <a:bodyPr/>
                    <a:lstStyle/>
                    <a:p>
                      <a:pPr algn="ctr" fontAlgn="b"/>
                      <a:r>
                        <a:rPr lang="ru-RU" sz="1600" u="none" strike="noStrike">
                          <a:effectLst/>
                          <a:latin typeface="Times New Roman" pitchFamily="18" charset="0"/>
                          <a:cs typeface="Times New Roman" pitchFamily="18" charset="0"/>
                        </a:rPr>
                        <a:t>2001</a:t>
                      </a:r>
                      <a:endParaRPr lang="ru-RU" sz="1600" b="0" i="0" u="none" strike="noStrike">
                        <a:solidFill>
                          <a:srgbClr val="0000FF"/>
                        </a:solidFill>
                        <a:effectLst/>
                        <a:latin typeface="Times New Roman" pitchFamily="18" charset="0"/>
                        <a:cs typeface="Times New Roman" pitchFamily="18" charset="0"/>
                      </a:endParaRPr>
                    </a:p>
                  </a:txBody>
                  <a:tcPr marL="9204" marR="9204" marT="9201" marB="0" anchor="b"/>
                </a:tc>
                <a:tc>
                  <a:txBody>
                    <a:bodyPr/>
                    <a:lstStyle/>
                    <a:p>
                      <a:pPr algn="ctr" fontAlgn="b"/>
                      <a:r>
                        <a:rPr lang="ru-RU" sz="1600" u="none" strike="noStrike">
                          <a:effectLst/>
                          <a:latin typeface="Times New Roman" pitchFamily="18" charset="0"/>
                          <a:cs typeface="Times New Roman" pitchFamily="18" charset="0"/>
                        </a:rPr>
                        <a:t>2002</a:t>
                      </a:r>
                      <a:endParaRPr lang="ru-RU" sz="1600" b="0" i="0" u="none" strike="noStrike">
                        <a:solidFill>
                          <a:srgbClr val="0000FF"/>
                        </a:solidFill>
                        <a:effectLst/>
                        <a:latin typeface="Times New Roman" pitchFamily="18" charset="0"/>
                        <a:cs typeface="Times New Roman" pitchFamily="18" charset="0"/>
                      </a:endParaRPr>
                    </a:p>
                  </a:txBody>
                  <a:tcPr marL="9204" marR="9204" marT="9201" marB="0" anchor="b"/>
                </a:tc>
                <a:tc>
                  <a:txBody>
                    <a:bodyPr/>
                    <a:lstStyle/>
                    <a:p>
                      <a:pPr algn="ctr" fontAlgn="b"/>
                      <a:r>
                        <a:rPr lang="ru-RU" sz="1600" u="none" strike="noStrike">
                          <a:effectLst/>
                          <a:latin typeface="Times New Roman" pitchFamily="18" charset="0"/>
                          <a:cs typeface="Times New Roman" pitchFamily="18" charset="0"/>
                        </a:rPr>
                        <a:t>2003</a:t>
                      </a:r>
                      <a:endParaRPr lang="ru-RU" sz="1600" b="0" i="0" u="none" strike="noStrike">
                        <a:solidFill>
                          <a:srgbClr val="0000FF"/>
                        </a:solidFill>
                        <a:effectLst/>
                        <a:latin typeface="Times New Roman" pitchFamily="18" charset="0"/>
                        <a:cs typeface="Times New Roman" pitchFamily="18" charset="0"/>
                      </a:endParaRPr>
                    </a:p>
                  </a:txBody>
                  <a:tcPr marL="9204" marR="9204" marT="9201" marB="0" anchor="b"/>
                </a:tc>
                <a:tc>
                  <a:txBody>
                    <a:bodyPr/>
                    <a:lstStyle/>
                    <a:p>
                      <a:pPr algn="ctr" fontAlgn="b"/>
                      <a:r>
                        <a:rPr lang="ru-RU" sz="1600" u="none" strike="noStrike">
                          <a:effectLst/>
                          <a:latin typeface="Times New Roman" pitchFamily="18" charset="0"/>
                          <a:cs typeface="Times New Roman" pitchFamily="18" charset="0"/>
                        </a:rPr>
                        <a:t>2001</a:t>
                      </a:r>
                      <a:endParaRPr lang="ru-RU" sz="1600" b="0" i="0" u="none" strike="noStrike">
                        <a:solidFill>
                          <a:srgbClr val="0000FF"/>
                        </a:solidFill>
                        <a:effectLst/>
                        <a:latin typeface="Times New Roman" pitchFamily="18" charset="0"/>
                        <a:cs typeface="Times New Roman" pitchFamily="18" charset="0"/>
                      </a:endParaRPr>
                    </a:p>
                  </a:txBody>
                  <a:tcPr marL="9204" marR="9204" marT="9201" marB="0" anchor="b"/>
                </a:tc>
                <a:tc>
                  <a:txBody>
                    <a:bodyPr/>
                    <a:lstStyle/>
                    <a:p>
                      <a:pPr algn="ctr" fontAlgn="b"/>
                      <a:r>
                        <a:rPr lang="ru-RU" sz="1600" u="none" strike="noStrike">
                          <a:effectLst/>
                          <a:latin typeface="Times New Roman" pitchFamily="18" charset="0"/>
                          <a:cs typeface="Times New Roman" pitchFamily="18" charset="0"/>
                        </a:rPr>
                        <a:t>2002</a:t>
                      </a:r>
                      <a:endParaRPr lang="ru-RU" sz="1600" b="0" i="0" u="none" strike="noStrike">
                        <a:solidFill>
                          <a:srgbClr val="0000FF"/>
                        </a:solidFill>
                        <a:effectLst/>
                        <a:latin typeface="Times New Roman" pitchFamily="18" charset="0"/>
                        <a:cs typeface="Times New Roman" pitchFamily="18" charset="0"/>
                      </a:endParaRPr>
                    </a:p>
                  </a:txBody>
                  <a:tcPr marL="9204" marR="9204" marT="9201" marB="0" anchor="b"/>
                </a:tc>
                <a:tc>
                  <a:txBody>
                    <a:bodyPr/>
                    <a:lstStyle/>
                    <a:p>
                      <a:pPr algn="ctr" fontAlgn="b"/>
                      <a:r>
                        <a:rPr lang="ru-RU" sz="1600" u="none" strike="noStrike">
                          <a:effectLst/>
                          <a:latin typeface="Times New Roman" pitchFamily="18" charset="0"/>
                          <a:cs typeface="Times New Roman" pitchFamily="18" charset="0"/>
                        </a:rPr>
                        <a:t>2003</a:t>
                      </a:r>
                      <a:endParaRPr lang="ru-RU" sz="1600" b="0" i="0" u="none" strike="noStrike">
                        <a:solidFill>
                          <a:srgbClr val="0000FF"/>
                        </a:solidFill>
                        <a:effectLst/>
                        <a:latin typeface="Times New Roman" pitchFamily="18" charset="0"/>
                        <a:cs typeface="Times New Roman" pitchFamily="18" charset="0"/>
                      </a:endParaRPr>
                    </a:p>
                  </a:txBody>
                  <a:tcPr marL="9204" marR="9204" marT="9201" marB="0" anchor="b"/>
                </a:tc>
              </a:tr>
              <a:tr h="253001">
                <a:tc>
                  <a:txBody>
                    <a:bodyPr/>
                    <a:lstStyle/>
                    <a:p>
                      <a:pPr algn="ctr" fontAlgn="b"/>
                      <a:r>
                        <a:rPr lang="ru-RU" sz="1600" b="1" u="none" strike="noStrike" dirty="0">
                          <a:effectLst/>
                          <a:latin typeface="Times New Roman" pitchFamily="18" charset="0"/>
                          <a:cs typeface="Times New Roman" pitchFamily="18" charset="0"/>
                        </a:rPr>
                        <a:t>Рынок товаров</a:t>
                      </a:r>
                      <a:endParaRPr lang="ru-RU" sz="1600" b="1" i="0" u="none" strike="noStrike" dirty="0">
                        <a:solidFill>
                          <a:srgbClr val="800080"/>
                        </a:solidFill>
                        <a:effectLst/>
                        <a:latin typeface="Times New Roman" pitchFamily="18" charset="0"/>
                        <a:cs typeface="Times New Roman" pitchFamily="18" charset="0"/>
                      </a:endParaRPr>
                    </a:p>
                  </a:txBody>
                  <a:tcPr marL="9204" marR="9204" marT="9201" marB="0" anchor="b"/>
                </a:tc>
                <a:tc>
                  <a:txBody>
                    <a:bodyPr/>
                    <a:lstStyle/>
                    <a:p>
                      <a:pPr algn="r" fontAlgn="b"/>
                      <a:r>
                        <a:rPr lang="ru-RU" sz="1600" u="none" strike="noStrike">
                          <a:effectLst/>
                          <a:latin typeface="Times New Roman" pitchFamily="18" charset="0"/>
                          <a:cs typeface="Times New Roman" pitchFamily="18" charset="0"/>
                        </a:rPr>
                        <a:t> </a:t>
                      </a:r>
                      <a:endParaRPr lang="ru-RU" sz="1600" b="0" i="0" u="none" strike="noStrike">
                        <a:effectLst/>
                        <a:latin typeface="Times New Roman" pitchFamily="18" charset="0"/>
                        <a:cs typeface="Times New Roman" pitchFamily="18" charset="0"/>
                      </a:endParaRPr>
                    </a:p>
                  </a:txBody>
                  <a:tcPr marL="9204" marR="9204" marT="9201" marB="0" anchor="b"/>
                </a:tc>
                <a:tc>
                  <a:txBody>
                    <a:bodyPr/>
                    <a:lstStyle/>
                    <a:p>
                      <a:pPr algn="r" fontAlgn="b"/>
                      <a:r>
                        <a:rPr lang="ru-RU" sz="1600" u="none" strike="noStrike">
                          <a:effectLst/>
                          <a:latin typeface="Times New Roman" pitchFamily="18" charset="0"/>
                          <a:cs typeface="Times New Roman" pitchFamily="18" charset="0"/>
                        </a:rPr>
                        <a:t> </a:t>
                      </a:r>
                      <a:endParaRPr lang="ru-RU" sz="1600" b="0" i="0" u="none" strike="noStrike">
                        <a:effectLst/>
                        <a:latin typeface="Times New Roman" pitchFamily="18" charset="0"/>
                        <a:cs typeface="Times New Roman" pitchFamily="18" charset="0"/>
                      </a:endParaRPr>
                    </a:p>
                  </a:txBody>
                  <a:tcPr marL="9204" marR="9204" marT="9201" marB="0" anchor="b"/>
                </a:tc>
                <a:tc>
                  <a:txBody>
                    <a:bodyPr/>
                    <a:lstStyle/>
                    <a:p>
                      <a:pPr algn="r" fontAlgn="b"/>
                      <a:r>
                        <a:rPr lang="ru-RU" sz="1600" u="none" strike="noStrike">
                          <a:effectLst/>
                          <a:latin typeface="Times New Roman" pitchFamily="18" charset="0"/>
                          <a:cs typeface="Times New Roman" pitchFamily="18" charset="0"/>
                        </a:rPr>
                        <a:t> </a:t>
                      </a:r>
                      <a:endParaRPr lang="ru-RU" sz="1600" b="0" i="0" u="none" strike="noStrike">
                        <a:effectLst/>
                        <a:latin typeface="Times New Roman" pitchFamily="18" charset="0"/>
                        <a:cs typeface="Times New Roman" pitchFamily="18" charset="0"/>
                      </a:endParaRPr>
                    </a:p>
                  </a:txBody>
                  <a:tcPr marL="9204" marR="9204" marT="9201" marB="0" anchor="b"/>
                </a:tc>
                <a:tc>
                  <a:txBody>
                    <a:bodyPr/>
                    <a:lstStyle/>
                    <a:p>
                      <a:pPr algn="r" fontAlgn="b"/>
                      <a:r>
                        <a:rPr lang="ru-RU" sz="1600" u="none" strike="noStrike">
                          <a:effectLst/>
                          <a:latin typeface="Times New Roman" pitchFamily="18" charset="0"/>
                          <a:cs typeface="Times New Roman" pitchFamily="18" charset="0"/>
                        </a:rPr>
                        <a:t> </a:t>
                      </a:r>
                      <a:endParaRPr lang="ru-RU" sz="1600" b="0" i="0" u="none" strike="noStrike">
                        <a:effectLst/>
                        <a:latin typeface="Times New Roman" pitchFamily="18" charset="0"/>
                        <a:cs typeface="Times New Roman" pitchFamily="18" charset="0"/>
                      </a:endParaRPr>
                    </a:p>
                  </a:txBody>
                  <a:tcPr marL="9204" marR="9204" marT="9201" marB="0" anchor="b"/>
                </a:tc>
                <a:tc>
                  <a:txBody>
                    <a:bodyPr/>
                    <a:lstStyle/>
                    <a:p>
                      <a:pPr algn="r" fontAlgn="b"/>
                      <a:r>
                        <a:rPr lang="ru-RU" sz="1600" u="none" strike="noStrike">
                          <a:effectLst/>
                          <a:latin typeface="Times New Roman" pitchFamily="18" charset="0"/>
                          <a:cs typeface="Times New Roman" pitchFamily="18" charset="0"/>
                        </a:rPr>
                        <a:t> </a:t>
                      </a:r>
                      <a:endParaRPr lang="ru-RU" sz="1600" b="0" i="0" u="none" strike="noStrike">
                        <a:effectLst/>
                        <a:latin typeface="Times New Roman" pitchFamily="18" charset="0"/>
                        <a:cs typeface="Times New Roman" pitchFamily="18" charset="0"/>
                      </a:endParaRPr>
                    </a:p>
                  </a:txBody>
                  <a:tcPr marL="9204" marR="9204" marT="9201" marB="0" anchor="b"/>
                </a:tc>
                <a:tc>
                  <a:txBody>
                    <a:bodyPr/>
                    <a:lstStyle/>
                    <a:p>
                      <a:pPr algn="r" fontAlgn="b"/>
                      <a:r>
                        <a:rPr lang="ru-RU" sz="1600" u="none" strike="noStrike">
                          <a:effectLst/>
                          <a:latin typeface="Times New Roman" pitchFamily="18" charset="0"/>
                          <a:cs typeface="Times New Roman" pitchFamily="18" charset="0"/>
                        </a:rPr>
                        <a:t> </a:t>
                      </a:r>
                      <a:endParaRPr lang="ru-RU" sz="1600" b="0" i="0" u="none" strike="noStrike">
                        <a:effectLst/>
                        <a:latin typeface="Times New Roman" pitchFamily="18" charset="0"/>
                        <a:cs typeface="Times New Roman" pitchFamily="18" charset="0"/>
                      </a:endParaRPr>
                    </a:p>
                  </a:txBody>
                  <a:tcPr marL="9204" marR="9204" marT="9201" marB="0" anchor="b"/>
                </a:tc>
                <a:tc>
                  <a:txBody>
                    <a:bodyPr/>
                    <a:lstStyle/>
                    <a:p>
                      <a:pPr algn="r" fontAlgn="b"/>
                      <a:r>
                        <a:rPr lang="ru-RU" sz="1600" u="none" strike="noStrike">
                          <a:effectLst/>
                          <a:latin typeface="Times New Roman" pitchFamily="18" charset="0"/>
                          <a:cs typeface="Times New Roman" pitchFamily="18" charset="0"/>
                        </a:rPr>
                        <a:t> </a:t>
                      </a:r>
                      <a:endParaRPr lang="ru-RU" sz="1600" b="0" i="0" u="none" strike="noStrike">
                        <a:effectLst/>
                        <a:latin typeface="Times New Roman" pitchFamily="18" charset="0"/>
                        <a:cs typeface="Times New Roman" pitchFamily="18" charset="0"/>
                      </a:endParaRPr>
                    </a:p>
                  </a:txBody>
                  <a:tcPr marL="9204" marR="9204" marT="9201" marB="0" anchor="b"/>
                </a:tc>
              </a:tr>
              <a:tr h="289642">
                <a:tc>
                  <a:txBody>
                    <a:bodyPr/>
                    <a:lstStyle/>
                    <a:p>
                      <a:pPr algn="ctr" fontAlgn="b"/>
                      <a:r>
                        <a:rPr lang="ru-RU" sz="1600" u="none" strike="noStrike" dirty="0">
                          <a:effectLst/>
                          <a:latin typeface="Times New Roman" pitchFamily="18" charset="0"/>
                          <a:cs typeface="Times New Roman" pitchFamily="18" charset="0"/>
                        </a:rPr>
                        <a:t>в % к ВВП</a:t>
                      </a:r>
                      <a:endParaRPr lang="ru-RU" sz="1600" b="1" i="0" u="none" strike="noStrike" dirty="0">
                        <a:effectLst/>
                        <a:latin typeface="Times New Roman" pitchFamily="18" charset="0"/>
                        <a:cs typeface="Times New Roman" pitchFamily="18" charset="0"/>
                      </a:endParaRPr>
                    </a:p>
                  </a:txBody>
                  <a:tcPr marL="9204" marR="9204" marT="9201" marB="0" anchor="b"/>
                </a:tc>
                <a:tc>
                  <a:txBody>
                    <a:bodyPr/>
                    <a:lstStyle/>
                    <a:p>
                      <a:pPr algn="r" fontAlgn="b"/>
                      <a:r>
                        <a:rPr lang="ru-RU" sz="1600" u="none" strike="noStrike">
                          <a:effectLst/>
                          <a:latin typeface="Times New Roman" pitchFamily="18" charset="0"/>
                          <a:cs typeface="Times New Roman" pitchFamily="18" charset="0"/>
                        </a:rPr>
                        <a:t> </a:t>
                      </a:r>
                      <a:endParaRPr lang="ru-RU" sz="1600" b="0" i="0" u="none" strike="noStrike">
                        <a:effectLst/>
                        <a:latin typeface="Times New Roman" pitchFamily="18" charset="0"/>
                        <a:cs typeface="Times New Roman" pitchFamily="18" charset="0"/>
                      </a:endParaRPr>
                    </a:p>
                  </a:txBody>
                  <a:tcPr marL="9204" marR="9204" marT="9201" marB="0" anchor="b"/>
                </a:tc>
                <a:tc>
                  <a:txBody>
                    <a:bodyPr/>
                    <a:lstStyle/>
                    <a:p>
                      <a:pPr algn="r" fontAlgn="b"/>
                      <a:r>
                        <a:rPr lang="ru-RU" sz="1600" u="none" strike="noStrike">
                          <a:effectLst/>
                          <a:latin typeface="Times New Roman" pitchFamily="18" charset="0"/>
                          <a:cs typeface="Times New Roman" pitchFamily="18" charset="0"/>
                        </a:rPr>
                        <a:t> </a:t>
                      </a:r>
                      <a:endParaRPr lang="ru-RU" sz="1600" b="0" i="0" u="none" strike="noStrike">
                        <a:effectLst/>
                        <a:latin typeface="Times New Roman" pitchFamily="18" charset="0"/>
                        <a:cs typeface="Times New Roman" pitchFamily="18" charset="0"/>
                      </a:endParaRPr>
                    </a:p>
                  </a:txBody>
                  <a:tcPr marL="9204" marR="9204" marT="9201" marB="0" anchor="b"/>
                </a:tc>
                <a:tc>
                  <a:txBody>
                    <a:bodyPr/>
                    <a:lstStyle/>
                    <a:p>
                      <a:pPr algn="r" fontAlgn="b"/>
                      <a:endParaRPr lang="ru-RU" sz="1600" b="0" i="0" u="none" strike="noStrike">
                        <a:effectLst/>
                        <a:latin typeface="Times New Roman" pitchFamily="18" charset="0"/>
                        <a:cs typeface="Times New Roman" pitchFamily="18" charset="0"/>
                      </a:endParaRPr>
                    </a:p>
                  </a:txBody>
                  <a:tcPr marL="9204" marR="9204" marT="9201" marB="0" anchor="b"/>
                </a:tc>
                <a:tc>
                  <a:txBody>
                    <a:bodyPr/>
                    <a:lstStyle/>
                    <a:p>
                      <a:pPr algn="r" fontAlgn="b"/>
                      <a:endParaRPr lang="ru-RU" sz="1600" b="0" i="0" u="none" strike="noStrike">
                        <a:effectLst/>
                        <a:latin typeface="Times New Roman" pitchFamily="18" charset="0"/>
                        <a:cs typeface="Times New Roman" pitchFamily="18" charset="0"/>
                      </a:endParaRPr>
                    </a:p>
                  </a:txBody>
                  <a:tcPr marL="9204" marR="9204" marT="9201" marB="0" anchor="b"/>
                </a:tc>
                <a:tc>
                  <a:txBody>
                    <a:bodyPr/>
                    <a:lstStyle/>
                    <a:p>
                      <a:pPr algn="r" fontAlgn="b"/>
                      <a:endParaRPr lang="ru-RU" sz="1600" b="0" i="0" u="none" strike="noStrike">
                        <a:effectLst/>
                        <a:latin typeface="Times New Roman" pitchFamily="18" charset="0"/>
                        <a:cs typeface="Times New Roman" pitchFamily="18" charset="0"/>
                      </a:endParaRPr>
                    </a:p>
                  </a:txBody>
                  <a:tcPr marL="9204" marR="9204" marT="9201" marB="0" anchor="b"/>
                </a:tc>
                <a:tc>
                  <a:txBody>
                    <a:bodyPr/>
                    <a:lstStyle/>
                    <a:p>
                      <a:pPr algn="r" fontAlgn="b"/>
                      <a:endParaRPr lang="ru-RU" sz="1600" b="0" i="0" u="none" strike="noStrike">
                        <a:effectLst/>
                        <a:latin typeface="Times New Roman" pitchFamily="18" charset="0"/>
                        <a:cs typeface="Times New Roman" pitchFamily="18" charset="0"/>
                      </a:endParaRPr>
                    </a:p>
                  </a:txBody>
                  <a:tcPr marL="9204" marR="9204" marT="9201" marB="0" anchor="b"/>
                </a:tc>
                <a:tc>
                  <a:txBody>
                    <a:bodyPr/>
                    <a:lstStyle/>
                    <a:p>
                      <a:pPr algn="r" fontAlgn="b"/>
                      <a:endParaRPr lang="ru-RU" sz="1600" b="0" i="0" u="none" strike="noStrike">
                        <a:effectLst/>
                        <a:latin typeface="Times New Roman" pitchFamily="18" charset="0"/>
                        <a:cs typeface="Times New Roman" pitchFamily="18" charset="0"/>
                      </a:endParaRPr>
                    </a:p>
                  </a:txBody>
                  <a:tcPr marL="9204" marR="9204" marT="9201" marB="0" anchor="b"/>
                </a:tc>
              </a:tr>
              <a:tr h="253001">
                <a:tc>
                  <a:txBody>
                    <a:bodyPr/>
                    <a:lstStyle/>
                    <a:p>
                      <a:pPr algn="l" fontAlgn="b"/>
                      <a:r>
                        <a:rPr lang="ru-RU" sz="1600" u="none" strike="noStrike" dirty="0">
                          <a:effectLst/>
                          <a:latin typeface="Times New Roman" pitchFamily="18" charset="0"/>
                          <a:cs typeface="Times New Roman" pitchFamily="18" charset="0"/>
                        </a:rPr>
                        <a:t>Ресурсный баланс</a:t>
                      </a:r>
                      <a:endParaRPr lang="ru-RU" sz="1600" b="0" i="0" u="none" strike="noStrike" dirty="0">
                        <a:effectLst/>
                        <a:latin typeface="Times New Roman" pitchFamily="18" charset="0"/>
                        <a:cs typeface="Times New Roman" pitchFamily="18" charset="0"/>
                      </a:endParaRPr>
                    </a:p>
                  </a:txBody>
                  <a:tcPr marL="9204" marR="9204" marT="9201" marB="0" anchor="b"/>
                </a:tc>
                <a:tc>
                  <a:txBody>
                    <a:bodyPr/>
                    <a:lstStyle/>
                    <a:p>
                      <a:pPr algn="ctr" fontAlgn="b"/>
                      <a:r>
                        <a:rPr lang="ru-RU" sz="1600" u="none" strike="noStrike" dirty="0">
                          <a:effectLst/>
                          <a:latin typeface="Times New Roman" pitchFamily="18" charset="0"/>
                          <a:cs typeface="Times New Roman" pitchFamily="18" charset="0"/>
                        </a:rPr>
                        <a:t>0,5%</a:t>
                      </a:r>
                      <a:endParaRPr lang="ru-RU" sz="1600" b="0" i="0" u="none" strike="noStrike" dirty="0">
                        <a:effectLst/>
                        <a:latin typeface="Times New Roman" pitchFamily="18" charset="0"/>
                        <a:cs typeface="Times New Roman" pitchFamily="18" charset="0"/>
                      </a:endParaRPr>
                    </a:p>
                  </a:txBody>
                  <a:tcPr marL="9204" marR="9204" marT="9201" marB="0" anchor="b"/>
                </a:tc>
                <a:tc>
                  <a:txBody>
                    <a:bodyPr/>
                    <a:lstStyle/>
                    <a:p>
                      <a:pPr algn="ctr" fontAlgn="b"/>
                      <a:r>
                        <a:rPr lang="ru-RU" sz="1600" u="none" strike="noStrike" dirty="0">
                          <a:effectLst/>
                          <a:latin typeface="Times New Roman" pitchFamily="18" charset="0"/>
                          <a:cs typeface="Times New Roman" pitchFamily="18" charset="0"/>
                        </a:rPr>
                        <a:t>1,9%</a:t>
                      </a:r>
                      <a:endParaRPr lang="ru-RU" sz="1600" b="0" i="0" u="none" strike="noStrike" dirty="0">
                        <a:effectLst/>
                        <a:latin typeface="Times New Roman" pitchFamily="18" charset="0"/>
                        <a:cs typeface="Times New Roman" pitchFamily="18" charset="0"/>
                      </a:endParaRPr>
                    </a:p>
                  </a:txBody>
                  <a:tcPr marL="9204" marR="9204" marT="9201" marB="0" anchor="b"/>
                </a:tc>
                <a:tc>
                  <a:txBody>
                    <a:bodyPr/>
                    <a:lstStyle/>
                    <a:p>
                      <a:pPr algn="ctr" fontAlgn="b"/>
                      <a:r>
                        <a:rPr lang="ru-RU" sz="1600" u="none" strike="noStrike" dirty="0">
                          <a:effectLst/>
                          <a:latin typeface="Times New Roman" pitchFamily="18" charset="0"/>
                          <a:cs typeface="Times New Roman" pitchFamily="18" charset="0"/>
                        </a:rPr>
                        <a:t>2,3%</a:t>
                      </a:r>
                      <a:endParaRPr lang="ru-RU" sz="1600" b="0" i="0" u="none" strike="noStrike" dirty="0">
                        <a:effectLst/>
                        <a:latin typeface="Times New Roman" pitchFamily="18" charset="0"/>
                        <a:cs typeface="Times New Roman" pitchFamily="18" charset="0"/>
                      </a:endParaRPr>
                    </a:p>
                  </a:txBody>
                  <a:tcPr marL="9204" marR="9204" marT="9201" marB="0" anchor="b"/>
                </a:tc>
                <a:tc>
                  <a:txBody>
                    <a:bodyPr/>
                    <a:lstStyle/>
                    <a:p>
                      <a:pPr algn="ctr" fontAlgn="b"/>
                      <a:r>
                        <a:rPr lang="ru-RU" sz="1600" u="none" strike="noStrike" dirty="0">
                          <a:effectLst/>
                          <a:latin typeface="Times New Roman" pitchFamily="18" charset="0"/>
                          <a:cs typeface="Times New Roman" pitchFamily="18" charset="0"/>
                        </a:rPr>
                        <a:t>1,8%</a:t>
                      </a:r>
                      <a:endParaRPr lang="ru-RU" sz="1600" b="0" i="0" u="none" strike="noStrike" dirty="0">
                        <a:effectLst/>
                        <a:latin typeface="Times New Roman" pitchFamily="18" charset="0"/>
                        <a:cs typeface="Times New Roman" pitchFamily="18" charset="0"/>
                      </a:endParaRPr>
                    </a:p>
                  </a:txBody>
                  <a:tcPr marL="9204" marR="9204" marT="9201" marB="0" anchor="b"/>
                </a:tc>
                <a:tc>
                  <a:txBody>
                    <a:bodyPr/>
                    <a:lstStyle/>
                    <a:p>
                      <a:pPr algn="ctr" fontAlgn="b"/>
                      <a:r>
                        <a:rPr lang="ru-RU" sz="1600" u="none" strike="noStrike" dirty="0">
                          <a:effectLst/>
                          <a:latin typeface="Times New Roman" pitchFamily="18" charset="0"/>
                          <a:cs typeface="Times New Roman" pitchFamily="18" charset="0"/>
                        </a:rPr>
                        <a:t>4,3%</a:t>
                      </a:r>
                      <a:endParaRPr lang="ru-RU" sz="1600" b="0" i="0" u="none" strike="noStrike" dirty="0">
                        <a:effectLst/>
                        <a:latin typeface="Times New Roman" pitchFamily="18" charset="0"/>
                        <a:cs typeface="Times New Roman" pitchFamily="18" charset="0"/>
                      </a:endParaRPr>
                    </a:p>
                  </a:txBody>
                  <a:tcPr marL="9204" marR="9204" marT="9201" marB="0" anchor="b"/>
                </a:tc>
                <a:tc>
                  <a:txBody>
                    <a:bodyPr/>
                    <a:lstStyle/>
                    <a:p>
                      <a:pPr algn="ctr" fontAlgn="b"/>
                      <a:r>
                        <a:rPr lang="ru-RU" sz="1600" u="none" strike="noStrike" dirty="0">
                          <a:effectLst/>
                          <a:latin typeface="Times New Roman" pitchFamily="18" charset="0"/>
                          <a:cs typeface="Times New Roman" pitchFamily="18" charset="0"/>
                        </a:rPr>
                        <a:t>3,4%</a:t>
                      </a:r>
                      <a:endParaRPr lang="ru-RU" sz="1600" b="0" i="0" u="none" strike="noStrike" dirty="0">
                        <a:effectLst/>
                        <a:latin typeface="Times New Roman" pitchFamily="18" charset="0"/>
                        <a:cs typeface="Times New Roman" pitchFamily="18" charset="0"/>
                      </a:endParaRPr>
                    </a:p>
                  </a:txBody>
                  <a:tcPr marL="9204" marR="9204" marT="9201" marB="0" anchor="b"/>
                </a:tc>
                <a:tc>
                  <a:txBody>
                    <a:bodyPr/>
                    <a:lstStyle/>
                    <a:p>
                      <a:pPr algn="ctr" fontAlgn="b"/>
                      <a:r>
                        <a:rPr lang="ru-RU" sz="1600" u="none" strike="noStrike" dirty="0">
                          <a:effectLst/>
                          <a:latin typeface="Times New Roman" pitchFamily="18" charset="0"/>
                          <a:cs typeface="Times New Roman" pitchFamily="18" charset="0"/>
                        </a:rPr>
                        <a:t>1,7%</a:t>
                      </a:r>
                      <a:endParaRPr lang="ru-RU" sz="1600" b="0" i="0" u="none" strike="noStrike" dirty="0">
                        <a:effectLst/>
                        <a:latin typeface="Times New Roman" pitchFamily="18" charset="0"/>
                        <a:cs typeface="Times New Roman" pitchFamily="18" charset="0"/>
                      </a:endParaRPr>
                    </a:p>
                  </a:txBody>
                  <a:tcPr marL="9204" marR="9204" marT="9201" marB="0" anchor="b"/>
                </a:tc>
              </a:tr>
              <a:tr h="253001">
                <a:tc>
                  <a:txBody>
                    <a:bodyPr/>
                    <a:lstStyle/>
                    <a:p>
                      <a:pPr algn="l" fontAlgn="b"/>
                      <a:r>
                        <a:rPr lang="ru-RU" sz="1600" u="none" strike="noStrike" dirty="0">
                          <a:effectLst/>
                          <a:latin typeface="Times New Roman" pitchFamily="18" charset="0"/>
                          <a:cs typeface="Times New Roman" pitchFamily="18" charset="0"/>
                        </a:rPr>
                        <a:t>  Экспорт</a:t>
                      </a:r>
                      <a:endParaRPr lang="ru-RU" sz="1600" b="0" i="0" u="none" strike="noStrike" dirty="0">
                        <a:effectLst/>
                        <a:latin typeface="Times New Roman" pitchFamily="18" charset="0"/>
                        <a:cs typeface="Times New Roman" pitchFamily="18" charset="0"/>
                      </a:endParaRPr>
                    </a:p>
                  </a:txBody>
                  <a:tcPr marL="9204" marR="9204" marT="9201" marB="0" anchor="b"/>
                </a:tc>
                <a:tc>
                  <a:txBody>
                    <a:bodyPr/>
                    <a:lstStyle/>
                    <a:p>
                      <a:pPr algn="ctr" fontAlgn="b"/>
                      <a:r>
                        <a:rPr lang="ru-RU" sz="1600" u="none" strike="noStrike">
                          <a:effectLst/>
                          <a:latin typeface="Times New Roman" pitchFamily="18" charset="0"/>
                          <a:cs typeface="Times New Roman" pitchFamily="18" charset="0"/>
                        </a:rPr>
                        <a:t>12,6%</a:t>
                      </a:r>
                      <a:endParaRPr lang="ru-RU" sz="1600" b="0" i="0" u="none" strike="noStrike">
                        <a:effectLst/>
                        <a:latin typeface="Times New Roman" pitchFamily="18" charset="0"/>
                        <a:cs typeface="Times New Roman" pitchFamily="18" charset="0"/>
                      </a:endParaRPr>
                    </a:p>
                  </a:txBody>
                  <a:tcPr marL="9204" marR="9204" marT="9201" marB="0" anchor="b"/>
                </a:tc>
                <a:tc>
                  <a:txBody>
                    <a:bodyPr/>
                    <a:lstStyle/>
                    <a:p>
                      <a:pPr algn="ctr" fontAlgn="b"/>
                      <a:r>
                        <a:rPr lang="ru-RU" sz="1600" u="none" strike="noStrike">
                          <a:effectLst/>
                          <a:latin typeface="Times New Roman" pitchFamily="18" charset="0"/>
                          <a:cs typeface="Times New Roman" pitchFamily="18" charset="0"/>
                        </a:rPr>
                        <a:t>18,4%</a:t>
                      </a:r>
                      <a:endParaRPr lang="ru-RU" sz="1600" b="0" i="0" u="none" strike="noStrike">
                        <a:effectLst/>
                        <a:latin typeface="Times New Roman" pitchFamily="18" charset="0"/>
                        <a:cs typeface="Times New Roman" pitchFamily="18" charset="0"/>
                      </a:endParaRPr>
                    </a:p>
                  </a:txBody>
                  <a:tcPr marL="9204" marR="9204" marT="9201" marB="0" anchor="b"/>
                </a:tc>
                <a:tc>
                  <a:txBody>
                    <a:bodyPr/>
                    <a:lstStyle/>
                    <a:p>
                      <a:pPr algn="ctr" fontAlgn="b"/>
                      <a:r>
                        <a:rPr lang="ru-RU" sz="1600" u="none" strike="noStrike">
                          <a:effectLst/>
                          <a:latin typeface="Times New Roman" pitchFamily="18" charset="0"/>
                          <a:cs typeface="Times New Roman" pitchFamily="18" charset="0"/>
                        </a:rPr>
                        <a:t>26,1%</a:t>
                      </a:r>
                      <a:endParaRPr lang="ru-RU" sz="1600" b="0" i="0" u="none" strike="noStrike">
                        <a:effectLst/>
                        <a:latin typeface="Times New Roman" pitchFamily="18" charset="0"/>
                        <a:cs typeface="Times New Roman" pitchFamily="18" charset="0"/>
                      </a:endParaRPr>
                    </a:p>
                  </a:txBody>
                  <a:tcPr marL="9204" marR="9204" marT="9201" marB="0" anchor="b"/>
                </a:tc>
                <a:tc>
                  <a:txBody>
                    <a:bodyPr/>
                    <a:lstStyle/>
                    <a:p>
                      <a:pPr algn="ctr" fontAlgn="b"/>
                      <a:r>
                        <a:rPr lang="ru-RU" sz="1600" u="none" strike="noStrike">
                          <a:effectLst/>
                          <a:latin typeface="Times New Roman" pitchFamily="18" charset="0"/>
                          <a:cs typeface="Times New Roman" pitchFamily="18" charset="0"/>
                        </a:rPr>
                        <a:t>27,2%</a:t>
                      </a:r>
                      <a:endParaRPr lang="ru-RU" sz="1600" b="0" i="0" u="none" strike="noStrike">
                        <a:effectLst/>
                        <a:latin typeface="Times New Roman" pitchFamily="18" charset="0"/>
                        <a:cs typeface="Times New Roman" pitchFamily="18" charset="0"/>
                      </a:endParaRPr>
                    </a:p>
                  </a:txBody>
                  <a:tcPr marL="9204" marR="9204" marT="9201" marB="0" anchor="b"/>
                </a:tc>
                <a:tc>
                  <a:txBody>
                    <a:bodyPr/>
                    <a:lstStyle/>
                    <a:p>
                      <a:pPr algn="ctr" fontAlgn="b"/>
                      <a:r>
                        <a:rPr lang="ru-RU" sz="1600" u="none" strike="noStrike">
                          <a:effectLst/>
                          <a:latin typeface="Times New Roman" pitchFamily="18" charset="0"/>
                          <a:cs typeface="Times New Roman" pitchFamily="18" charset="0"/>
                        </a:rPr>
                        <a:t>44,6%</a:t>
                      </a:r>
                      <a:endParaRPr lang="ru-RU" sz="1600" b="0" i="0" u="none" strike="noStrike">
                        <a:effectLst/>
                        <a:latin typeface="Times New Roman" pitchFamily="18" charset="0"/>
                        <a:cs typeface="Times New Roman" pitchFamily="18" charset="0"/>
                      </a:endParaRPr>
                    </a:p>
                  </a:txBody>
                  <a:tcPr marL="9204" marR="9204" marT="9201" marB="0" anchor="b"/>
                </a:tc>
                <a:tc>
                  <a:txBody>
                    <a:bodyPr/>
                    <a:lstStyle/>
                    <a:p>
                      <a:pPr algn="ctr" fontAlgn="b"/>
                      <a:r>
                        <a:rPr lang="ru-RU" sz="1600" u="none" strike="noStrike">
                          <a:effectLst/>
                          <a:latin typeface="Times New Roman" pitchFamily="18" charset="0"/>
                          <a:cs typeface="Times New Roman" pitchFamily="18" charset="0"/>
                        </a:rPr>
                        <a:t>40,7%</a:t>
                      </a:r>
                      <a:endParaRPr lang="ru-RU" sz="1600" b="0" i="0" u="none" strike="noStrike">
                        <a:effectLst/>
                        <a:latin typeface="Times New Roman" pitchFamily="18" charset="0"/>
                        <a:cs typeface="Times New Roman" pitchFamily="18" charset="0"/>
                      </a:endParaRPr>
                    </a:p>
                  </a:txBody>
                  <a:tcPr marL="9204" marR="9204" marT="9201" marB="0" anchor="b"/>
                </a:tc>
                <a:tc>
                  <a:txBody>
                    <a:bodyPr/>
                    <a:lstStyle/>
                    <a:p>
                      <a:pPr algn="ctr" fontAlgn="b"/>
                      <a:r>
                        <a:rPr lang="ru-RU" sz="1600" u="none" strike="noStrike" dirty="0">
                          <a:effectLst/>
                          <a:latin typeface="Times New Roman" pitchFamily="18" charset="0"/>
                          <a:cs typeface="Times New Roman" pitchFamily="18" charset="0"/>
                        </a:rPr>
                        <a:t>37,8%</a:t>
                      </a:r>
                      <a:endParaRPr lang="ru-RU" sz="1600" b="0" i="0" u="none" strike="noStrike" dirty="0">
                        <a:effectLst/>
                        <a:latin typeface="Times New Roman" pitchFamily="18" charset="0"/>
                        <a:cs typeface="Times New Roman" pitchFamily="18" charset="0"/>
                      </a:endParaRPr>
                    </a:p>
                  </a:txBody>
                  <a:tcPr marL="9204" marR="9204" marT="9201" marB="0" anchor="b"/>
                </a:tc>
              </a:tr>
              <a:tr h="253001">
                <a:tc>
                  <a:txBody>
                    <a:bodyPr/>
                    <a:lstStyle/>
                    <a:p>
                      <a:pPr algn="l" fontAlgn="b"/>
                      <a:r>
                        <a:rPr lang="ru-RU" sz="1600" u="none" strike="noStrike">
                          <a:effectLst/>
                          <a:latin typeface="Times New Roman" pitchFamily="18" charset="0"/>
                          <a:cs typeface="Times New Roman" pitchFamily="18" charset="0"/>
                        </a:rPr>
                        <a:t>  Импорт</a:t>
                      </a:r>
                      <a:endParaRPr lang="ru-RU" sz="1600" b="0" i="0" u="none" strike="noStrike">
                        <a:solidFill>
                          <a:srgbClr val="FF00FF"/>
                        </a:solidFill>
                        <a:effectLst/>
                        <a:latin typeface="Times New Roman" pitchFamily="18" charset="0"/>
                        <a:cs typeface="Times New Roman" pitchFamily="18" charset="0"/>
                      </a:endParaRPr>
                    </a:p>
                  </a:txBody>
                  <a:tcPr marL="9204" marR="9204" marT="9201" marB="0" anchor="b"/>
                </a:tc>
                <a:tc>
                  <a:txBody>
                    <a:bodyPr/>
                    <a:lstStyle/>
                    <a:p>
                      <a:pPr algn="ctr" fontAlgn="b"/>
                      <a:r>
                        <a:rPr lang="ru-RU" sz="1600" u="none" strike="noStrike">
                          <a:effectLst/>
                          <a:latin typeface="Times New Roman" pitchFamily="18" charset="0"/>
                          <a:cs typeface="Times New Roman" pitchFamily="18" charset="0"/>
                        </a:rPr>
                        <a:t>12,1%</a:t>
                      </a:r>
                      <a:endParaRPr lang="ru-RU" sz="1600" b="0" i="0" u="none" strike="noStrike">
                        <a:effectLst/>
                        <a:latin typeface="Times New Roman" pitchFamily="18" charset="0"/>
                        <a:cs typeface="Times New Roman" pitchFamily="18" charset="0"/>
                      </a:endParaRPr>
                    </a:p>
                  </a:txBody>
                  <a:tcPr marL="9204" marR="9204" marT="9201" marB="0" anchor="b"/>
                </a:tc>
                <a:tc>
                  <a:txBody>
                    <a:bodyPr/>
                    <a:lstStyle/>
                    <a:p>
                      <a:pPr algn="ctr" fontAlgn="b"/>
                      <a:r>
                        <a:rPr lang="ru-RU" sz="1600" u="none" strike="noStrike">
                          <a:effectLst/>
                          <a:latin typeface="Times New Roman" pitchFamily="18" charset="0"/>
                          <a:cs typeface="Times New Roman" pitchFamily="18" charset="0"/>
                        </a:rPr>
                        <a:t>16,5%</a:t>
                      </a:r>
                      <a:endParaRPr lang="ru-RU" sz="1600" b="0" i="0" u="none" strike="noStrike">
                        <a:effectLst/>
                        <a:latin typeface="Times New Roman" pitchFamily="18" charset="0"/>
                        <a:cs typeface="Times New Roman" pitchFamily="18" charset="0"/>
                      </a:endParaRPr>
                    </a:p>
                  </a:txBody>
                  <a:tcPr marL="9204" marR="9204" marT="9201" marB="0" anchor="b"/>
                </a:tc>
                <a:tc>
                  <a:txBody>
                    <a:bodyPr/>
                    <a:lstStyle/>
                    <a:p>
                      <a:pPr algn="ctr" fontAlgn="b"/>
                      <a:r>
                        <a:rPr lang="ru-RU" sz="1600" u="none" strike="noStrike">
                          <a:effectLst/>
                          <a:latin typeface="Times New Roman" pitchFamily="18" charset="0"/>
                          <a:cs typeface="Times New Roman" pitchFamily="18" charset="0"/>
                        </a:rPr>
                        <a:t>23,8%</a:t>
                      </a:r>
                      <a:endParaRPr lang="ru-RU" sz="1600" b="0" i="0" u="none" strike="noStrike">
                        <a:effectLst/>
                        <a:latin typeface="Times New Roman" pitchFamily="18" charset="0"/>
                        <a:cs typeface="Times New Roman" pitchFamily="18" charset="0"/>
                      </a:endParaRPr>
                    </a:p>
                  </a:txBody>
                  <a:tcPr marL="9204" marR="9204" marT="9201" marB="0" anchor="b"/>
                </a:tc>
                <a:tc>
                  <a:txBody>
                    <a:bodyPr/>
                    <a:lstStyle/>
                    <a:p>
                      <a:pPr algn="ctr" fontAlgn="b"/>
                      <a:r>
                        <a:rPr lang="ru-RU" sz="1600" u="none" strike="noStrike">
                          <a:effectLst/>
                          <a:latin typeface="Times New Roman" pitchFamily="18" charset="0"/>
                          <a:cs typeface="Times New Roman" pitchFamily="18" charset="0"/>
                        </a:rPr>
                        <a:t>25,4%</a:t>
                      </a:r>
                      <a:endParaRPr lang="ru-RU" sz="1600" b="0" i="0" u="none" strike="noStrike">
                        <a:effectLst/>
                        <a:latin typeface="Times New Roman" pitchFamily="18" charset="0"/>
                        <a:cs typeface="Times New Roman" pitchFamily="18" charset="0"/>
                      </a:endParaRPr>
                    </a:p>
                  </a:txBody>
                  <a:tcPr marL="9204" marR="9204" marT="9201" marB="0" anchor="b"/>
                </a:tc>
                <a:tc>
                  <a:txBody>
                    <a:bodyPr/>
                    <a:lstStyle/>
                    <a:p>
                      <a:pPr algn="ctr" fontAlgn="b"/>
                      <a:r>
                        <a:rPr lang="ru-RU" sz="1600" u="none" strike="noStrike">
                          <a:effectLst/>
                          <a:latin typeface="Times New Roman" pitchFamily="18" charset="0"/>
                          <a:cs typeface="Times New Roman" pitchFamily="18" charset="0"/>
                        </a:rPr>
                        <a:t>40,3%</a:t>
                      </a:r>
                      <a:endParaRPr lang="ru-RU" sz="1600" b="0" i="0" u="none" strike="noStrike">
                        <a:effectLst/>
                        <a:latin typeface="Times New Roman" pitchFamily="18" charset="0"/>
                        <a:cs typeface="Times New Roman" pitchFamily="18" charset="0"/>
                      </a:endParaRPr>
                    </a:p>
                  </a:txBody>
                  <a:tcPr marL="9204" marR="9204" marT="9201" marB="0" anchor="b"/>
                </a:tc>
                <a:tc>
                  <a:txBody>
                    <a:bodyPr/>
                    <a:lstStyle/>
                    <a:p>
                      <a:pPr algn="ctr" fontAlgn="b"/>
                      <a:r>
                        <a:rPr lang="ru-RU" sz="1600" u="none" strike="noStrike">
                          <a:effectLst/>
                          <a:latin typeface="Times New Roman" pitchFamily="18" charset="0"/>
                          <a:cs typeface="Times New Roman" pitchFamily="18" charset="0"/>
                        </a:rPr>
                        <a:t>37,3%</a:t>
                      </a:r>
                      <a:endParaRPr lang="ru-RU" sz="1600" b="0" i="0" u="none" strike="noStrike">
                        <a:effectLst/>
                        <a:latin typeface="Times New Roman" pitchFamily="18" charset="0"/>
                        <a:cs typeface="Times New Roman" pitchFamily="18" charset="0"/>
                      </a:endParaRPr>
                    </a:p>
                  </a:txBody>
                  <a:tcPr marL="9204" marR="9204" marT="9201" marB="0" anchor="b"/>
                </a:tc>
                <a:tc>
                  <a:txBody>
                    <a:bodyPr/>
                    <a:lstStyle/>
                    <a:p>
                      <a:pPr algn="ctr" fontAlgn="b"/>
                      <a:r>
                        <a:rPr lang="ru-RU" sz="1600" u="none" strike="noStrike" dirty="0">
                          <a:effectLst/>
                          <a:latin typeface="Times New Roman" pitchFamily="18" charset="0"/>
                          <a:cs typeface="Times New Roman" pitchFamily="18" charset="0"/>
                        </a:rPr>
                        <a:t>36,1%</a:t>
                      </a:r>
                      <a:endParaRPr lang="ru-RU" sz="1600" b="0" i="0" u="none" strike="noStrike" dirty="0">
                        <a:effectLst/>
                        <a:latin typeface="Times New Roman" pitchFamily="18" charset="0"/>
                        <a:cs typeface="Times New Roman" pitchFamily="18" charset="0"/>
                      </a:endParaRPr>
                    </a:p>
                  </a:txBody>
                  <a:tcPr marL="9204" marR="9204" marT="9201" marB="0" anchor="b"/>
                </a:tc>
              </a:tr>
              <a:tr h="253001">
                <a:tc>
                  <a:txBody>
                    <a:bodyPr/>
                    <a:lstStyle/>
                    <a:p>
                      <a:pPr algn="l" fontAlgn="b"/>
                      <a:r>
                        <a:rPr lang="ru-RU" sz="1600" u="none" strike="noStrike" dirty="0">
                          <a:effectLst/>
                          <a:latin typeface="Times New Roman" pitchFamily="18" charset="0"/>
                          <a:cs typeface="Times New Roman" pitchFamily="18" charset="0"/>
                        </a:rPr>
                        <a:t>Потребление</a:t>
                      </a:r>
                      <a:endParaRPr lang="ru-RU" sz="1600" b="0" i="0" u="none" strike="noStrike" dirty="0">
                        <a:effectLst/>
                        <a:latin typeface="Times New Roman" pitchFamily="18" charset="0"/>
                        <a:cs typeface="Times New Roman" pitchFamily="18" charset="0"/>
                      </a:endParaRPr>
                    </a:p>
                  </a:txBody>
                  <a:tcPr marL="9204" marR="9204" marT="9201" marB="0" anchor="b"/>
                </a:tc>
                <a:tc>
                  <a:txBody>
                    <a:bodyPr/>
                    <a:lstStyle/>
                    <a:p>
                      <a:pPr algn="ctr" fontAlgn="b"/>
                      <a:r>
                        <a:rPr lang="ru-RU" sz="1600" u="none" strike="noStrike">
                          <a:effectLst/>
                          <a:latin typeface="Times New Roman" pitchFamily="18" charset="0"/>
                          <a:cs typeface="Times New Roman" pitchFamily="18" charset="0"/>
                        </a:rPr>
                        <a:t>74,5%</a:t>
                      </a:r>
                      <a:endParaRPr lang="ru-RU" sz="1600" b="0" i="0" u="none" strike="noStrike">
                        <a:effectLst/>
                        <a:latin typeface="Times New Roman" pitchFamily="18" charset="0"/>
                        <a:cs typeface="Times New Roman" pitchFamily="18" charset="0"/>
                      </a:endParaRPr>
                    </a:p>
                  </a:txBody>
                  <a:tcPr marL="9204" marR="9204" marT="9201" marB="0" anchor="b"/>
                </a:tc>
                <a:tc>
                  <a:txBody>
                    <a:bodyPr/>
                    <a:lstStyle/>
                    <a:p>
                      <a:pPr algn="ctr" fontAlgn="b"/>
                      <a:r>
                        <a:rPr lang="ru-RU" sz="1600" u="none" strike="noStrike" dirty="0">
                          <a:effectLst/>
                          <a:latin typeface="Times New Roman" pitchFamily="18" charset="0"/>
                          <a:cs typeface="Times New Roman" pitchFamily="18" charset="0"/>
                        </a:rPr>
                        <a:t>77,8%</a:t>
                      </a:r>
                      <a:endParaRPr lang="ru-RU" sz="1600" b="0" i="0" u="none" strike="noStrike" dirty="0">
                        <a:effectLst/>
                        <a:latin typeface="Times New Roman" pitchFamily="18" charset="0"/>
                        <a:cs typeface="Times New Roman" pitchFamily="18" charset="0"/>
                      </a:endParaRPr>
                    </a:p>
                  </a:txBody>
                  <a:tcPr marL="9204" marR="9204" marT="9201" marB="0" anchor="b"/>
                </a:tc>
                <a:tc>
                  <a:txBody>
                    <a:bodyPr/>
                    <a:lstStyle/>
                    <a:p>
                      <a:pPr algn="ctr" fontAlgn="b"/>
                      <a:r>
                        <a:rPr lang="ru-RU" sz="1600" u="none" strike="noStrike" dirty="0">
                          <a:effectLst/>
                          <a:latin typeface="Times New Roman" pitchFamily="18" charset="0"/>
                          <a:cs typeface="Times New Roman" pitchFamily="18" charset="0"/>
                        </a:rPr>
                        <a:t>76,4%</a:t>
                      </a:r>
                      <a:endParaRPr lang="ru-RU" sz="1600" b="0" i="0" u="none" strike="noStrike" dirty="0">
                        <a:effectLst/>
                        <a:latin typeface="Times New Roman" pitchFamily="18" charset="0"/>
                        <a:cs typeface="Times New Roman" pitchFamily="18" charset="0"/>
                      </a:endParaRPr>
                    </a:p>
                  </a:txBody>
                  <a:tcPr marL="9204" marR="9204" marT="9201" marB="0" anchor="b"/>
                </a:tc>
                <a:tc>
                  <a:txBody>
                    <a:bodyPr/>
                    <a:lstStyle/>
                    <a:p>
                      <a:pPr algn="ctr" fontAlgn="b"/>
                      <a:r>
                        <a:rPr lang="ru-RU" sz="1600" u="none" strike="noStrike" dirty="0">
                          <a:effectLst/>
                          <a:latin typeface="Times New Roman" pitchFamily="18" charset="0"/>
                          <a:cs typeface="Times New Roman" pitchFamily="18" charset="0"/>
                        </a:rPr>
                        <a:t>77,5%</a:t>
                      </a:r>
                      <a:endParaRPr lang="ru-RU" sz="1600" b="0" i="0" u="none" strike="noStrike" dirty="0">
                        <a:effectLst/>
                        <a:latin typeface="Times New Roman" pitchFamily="18" charset="0"/>
                        <a:cs typeface="Times New Roman" pitchFamily="18" charset="0"/>
                      </a:endParaRPr>
                    </a:p>
                  </a:txBody>
                  <a:tcPr marL="9204" marR="9204" marT="9201" marB="0" anchor="b"/>
                </a:tc>
                <a:tc>
                  <a:txBody>
                    <a:bodyPr/>
                    <a:lstStyle/>
                    <a:p>
                      <a:pPr algn="ctr" fontAlgn="b"/>
                      <a:r>
                        <a:rPr lang="ru-RU" sz="1600" u="none" strike="noStrike" dirty="0">
                          <a:effectLst/>
                          <a:latin typeface="Times New Roman" pitchFamily="18" charset="0"/>
                          <a:cs typeface="Times New Roman" pitchFamily="18" charset="0"/>
                        </a:rPr>
                        <a:t>73,6%</a:t>
                      </a:r>
                      <a:endParaRPr lang="ru-RU" sz="1600" b="0" i="0" u="none" strike="noStrike" dirty="0">
                        <a:effectLst/>
                        <a:latin typeface="Times New Roman" pitchFamily="18" charset="0"/>
                        <a:cs typeface="Times New Roman" pitchFamily="18" charset="0"/>
                      </a:endParaRPr>
                    </a:p>
                  </a:txBody>
                  <a:tcPr marL="9204" marR="9204" marT="9201" marB="0" anchor="b"/>
                </a:tc>
                <a:tc>
                  <a:txBody>
                    <a:bodyPr/>
                    <a:lstStyle/>
                    <a:p>
                      <a:pPr algn="ctr" fontAlgn="b"/>
                      <a:r>
                        <a:rPr lang="ru-RU" sz="1600" u="none" strike="noStrike">
                          <a:effectLst/>
                          <a:latin typeface="Times New Roman" pitchFamily="18" charset="0"/>
                          <a:cs typeface="Times New Roman" pitchFamily="18" charset="0"/>
                        </a:rPr>
                        <a:t>75,0%</a:t>
                      </a:r>
                      <a:endParaRPr lang="ru-RU" sz="1600" b="0" i="0" u="none" strike="noStrike">
                        <a:effectLst/>
                        <a:latin typeface="Times New Roman" pitchFamily="18" charset="0"/>
                        <a:cs typeface="Times New Roman" pitchFamily="18" charset="0"/>
                      </a:endParaRPr>
                    </a:p>
                  </a:txBody>
                  <a:tcPr marL="9204" marR="9204" marT="9201" marB="0" anchor="b"/>
                </a:tc>
                <a:tc>
                  <a:txBody>
                    <a:bodyPr/>
                    <a:lstStyle/>
                    <a:p>
                      <a:pPr algn="ctr" fontAlgn="b"/>
                      <a:r>
                        <a:rPr lang="ru-RU" sz="1600" u="none" strike="noStrike" dirty="0">
                          <a:effectLst/>
                          <a:latin typeface="Times New Roman" pitchFamily="18" charset="0"/>
                          <a:cs typeface="Times New Roman" pitchFamily="18" charset="0"/>
                        </a:rPr>
                        <a:t>74,9%</a:t>
                      </a:r>
                      <a:endParaRPr lang="ru-RU" sz="1600" b="0" i="0" u="none" strike="noStrike" dirty="0">
                        <a:effectLst/>
                        <a:latin typeface="Times New Roman" pitchFamily="18" charset="0"/>
                        <a:cs typeface="Times New Roman" pitchFamily="18" charset="0"/>
                      </a:endParaRPr>
                    </a:p>
                  </a:txBody>
                  <a:tcPr marL="9204" marR="9204" marT="9201" marB="0" anchor="b"/>
                </a:tc>
              </a:tr>
              <a:tr h="253001">
                <a:tc>
                  <a:txBody>
                    <a:bodyPr/>
                    <a:lstStyle/>
                    <a:p>
                      <a:pPr algn="l" fontAlgn="b"/>
                      <a:r>
                        <a:rPr lang="ru-RU" sz="1600" u="none" strike="noStrike">
                          <a:effectLst/>
                          <a:latin typeface="Times New Roman" pitchFamily="18" charset="0"/>
                          <a:cs typeface="Times New Roman" pitchFamily="18" charset="0"/>
                        </a:rPr>
                        <a:t>  Частное </a:t>
                      </a:r>
                      <a:endParaRPr lang="ru-RU" sz="1600" b="0" i="0" u="none" strike="noStrike">
                        <a:solidFill>
                          <a:srgbClr val="0000FF"/>
                        </a:solidFill>
                        <a:effectLst/>
                        <a:latin typeface="Times New Roman" pitchFamily="18" charset="0"/>
                        <a:cs typeface="Times New Roman" pitchFamily="18" charset="0"/>
                      </a:endParaRPr>
                    </a:p>
                  </a:txBody>
                  <a:tcPr marL="9204" marR="9204" marT="9201" marB="0" anchor="b"/>
                </a:tc>
                <a:tc>
                  <a:txBody>
                    <a:bodyPr/>
                    <a:lstStyle/>
                    <a:p>
                      <a:pPr algn="ctr" fontAlgn="b"/>
                      <a:r>
                        <a:rPr lang="ru-RU" sz="1600" u="none" strike="noStrike">
                          <a:effectLst/>
                          <a:latin typeface="Times New Roman" pitchFamily="18" charset="0"/>
                          <a:cs typeface="Times New Roman" pitchFamily="18" charset="0"/>
                        </a:rPr>
                        <a:t>61,8%</a:t>
                      </a:r>
                      <a:endParaRPr lang="ru-RU" sz="1600" b="0" i="0" u="none" strike="noStrike">
                        <a:effectLst/>
                        <a:latin typeface="Times New Roman" pitchFamily="18" charset="0"/>
                        <a:cs typeface="Times New Roman" pitchFamily="18" charset="0"/>
                      </a:endParaRPr>
                    </a:p>
                  </a:txBody>
                  <a:tcPr marL="9204" marR="9204" marT="9201" marB="0" anchor="b"/>
                </a:tc>
                <a:tc>
                  <a:txBody>
                    <a:bodyPr/>
                    <a:lstStyle/>
                    <a:p>
                      <a:pPr algn="ctr" fontAlgn="b"/>
                      <a:r>
                        <a:rPr lang="ru-RU" sz="1600" u="none" strike="noStrike">
                          <a:effectLst/>
                          <a:latin typeface="Times New Roman" pitchFamily="18" charset="0"/>
                          <a:cs typeface="Times New Roman" pitchFamily="18" charset="0"/>
                        </a:rPr>
                        <a:t>58,4%</a:t>
                      </a:r>
                      <a:endParaRPr lang="ru-RU" sz="1600" b="0" i="0" u="none" strike="noStrike">
                        <a:effectLst/>
                        <a:latin typeface="Times New Roman" pitchFamily="18" charset="0"/>
                        <a:cs typeface="Times New Roman" pitchFamily="18" charset="0"/>
                      </a:endParaRPr>
                    </a:p>
                  </a:txBody>
                  <a:tcPr marL="9204" marR="9204" marT="9201" marB="0" anchor="b"/>
                </a:tc>
                <a:tc>
                  <a:txBody>
                    <a:bodyPr/>
                    <a:lstStyle/>
                    <a:p>
                      <a:pPr algn="ctr" fontAlgn="b"/>
                      <a:r>
                        <a:rPr lang="ru-RU" sz="1600" u="none" strike="noStrike">
                          <a:effectLst/>
                          <a:latin typeface="Times New Roman" pitchFamily="18" charset="0"/>
                          <a:cs typeface="Times New Roman" pitchFamily="18" charset="0"/>
                        </a:rPr>
                        <a:t>57,5%</a:t>
                      </a:r>
                      <a:endParaRPr lang="ru-RU" sz="1600" b="0" i="0" u="none" strike="noStrike">
                        <a:effectLst/>
                        <a:latin typeface="Times New Roman" pitchFamily="18" charset="0"/>
                        <a:cs typeface="Times New Roman" pitchFamily="18" charset="0"/>
                      </a:endParaRPr>
                    </a:p>
                  </a:txBody>
                  <a:tcPr marL="9204" marR="9204" marT="9201" marB="0" anchor="b"/>
                </a:tc>
                <a:tc>
                  <a:txBody>
                    <a:bodyPr/>
                    <a:lstStyle/>
                    <a:p>
                      <a:pPr algn="ctr" fontAlgn="b"/>
                      <a:r>
                        <a:rPr lang="ru-RU" sz="1600" u="none" strike="noStrike">
                          <a:effectLst/>
                          <a:latin typeface="Times New Roman" pitchFamily="18" charset="0"/>
                          <a:cs typeface="Times New Roman" pitchFamily="18" charset="0"/>
                        </a:rPr>
                        <a:t>58,5%</a:t>
                      </a:r>
                      <a:endParaRPr lang="ru-RU" sz="1600" b="0" i="0" u="none" strike="noStrike">
                        <a:effectLst/>
                        <a:latin typeface="Times New Roman" pitchFamily="18" charset="0"/>
                        <a:cs typeface="Times New Roman" pitchFamily="18" charset="0"/>
                      </a:endParaRPr>
                    </a:p>
                  </a:txBody>
                  <a:tcPr marL="9204" marR="9204" marT="9201" marB="0" anchor="b"/>
                </a:tc>
                <a:tc>
                  <a:txBody>
                    <a:bodyPr/>
                    <a:lstStyle/>
                    <a:p>
                      <a:pPr algn="ctr" fontAlgn="b"/>
                      <a:r>
                        <a:rPr lang="ru-RU" sz="1600" u="none" strike="noStrike">
                          <a:effectLst/>
                          <a:latin typeface="Times New Roman" pitchFamily="18" charset="0"/>
                          <a:cs typeface="Times New Roman" pitchFamily="18" charset="0"/>
                        </a:rPr>
                        <a:t>55,5%</a:t>
                      </a:r>
                      <a:endParaRPr lang="ru-RU" sz="1600" b="0" i="0" u="none" strike="noStrike">
                        <a:effectLst/>
                        <a:latin typeface="Times New Roman" pitchFamily="18" charset="0"/>
                        <a:cs typeface="Times New Roman" pitchFamily="18" charset="0"/>
                      </a:endParaRPr>
                    </a:p>
                  </a:txBody>
                  <a:tcPr marL="9204" marR="9204" marT="9201" marB="0" anchor="b"/>
                </a:tc>
                <a:tc>
                  <a:txBody>
                    <a:bodyPr/>
                    <a:lstStyle/>
                    <a:p>
                      <a:pPr algn="ctr" fontAlgn="b"/>
                      <a:r>
                        <a:rPr lang="ru-RU" sz="1600" u="none" strike="noStrike">
                          <a:effectLst/>
                          <a:latin typeface="Times New Roman" pitchFamily="18" charset="0"/>
                          <a:cs typeface="Times New Roman" pitchFamily="18" charset="0"/>
                        </a:rPr>
                        <a:t>56,8%</a:t>
                      </a:r>
                      <a:endParaRPr lang="ru-RU" sz="1600" b="0" i="0" u="none" strike="noStrike">
                        <a:effectLst/>
                        <a:latin typeface="Times New Roman" pitchFamily="18" charset="0"/>
                        <a:cs typeface="Times New Roman" pitchFamily="18" charset="0"/>
                      </a:endParaRPr>
                    </a:p>
                  </a:txBody>
                  <a:tcPr marL="9204" marR="9204" marT="9201" marB="0" anchor="b"/>
                </a:tc>
                <a:tc>
                  <a:txBody>
                    <a:bodyPr/>
                    <a:lstStyle/>
                    <a:p>
                      <a:pPr algn="ctr" fontAlgn="b"/>
                      <a:r>
                        <a:rPr lang="ru-RU" sz="1600" u="none" strike="noStrike" dirty="0">
                          <a:effectLst/>
                          <a:latin typeface="Times New Roman" pitchFamily="18" charset="0"/>
                          <a:cs typeface="Times New Roman" pitchFamily="18" charset="0"/>
                        </a:rPr>
                        <a:t>56,3%</a:t>
                      </a:r>
                      <a:endParaRPr lang="ru-RU" sz="1600" b="0" i="0" u="none" strike="noStrike" dirty="0">
                        <a:effectLst/>
                        <a:latin typeface="Times New Roman" pitchFamily="18" charset="0"/>
                        <a:cs typeface="Times New Roman" pitchFamily="18" charset="0"/>
                      </a:endParaRPr>
                    </a:p>
                  </a:txBody>
                  <a:tcPr marL="9204" marR="9204" marT="9201" marB="0" anchor="b"/>
                </a:tc>
              </a:tr>
              <a:tr h="253001">
                <a:tc>
                  <a:txBody>
                    <a:bodyPr/>
                    <a:lstStyle/>
                    <a:p>
                      <a:pPr algn="l" fontAlgn="b"/>
                      <a:r>
                        <a:rPr lang="ru-RU" sz="1600" u="none" strike="noStrike">
                          <a:effectLst/>
                          <a:latin typeface="Times New Roman" pitchFamily="18" charset="0"/>
                          <a:cs typeface="Times New Roman" pitchFamily="18" charset="0"/>
                        </a:rPr>
                        <a:t>  Государственное</a:t>
                      </a:r>
                      <a:endParaRPr lang="ru-RU" sz="1600" b="0" i="0" u="none" strike="noStrike">
                        <a:solidFill>
                          <a:srgbClr val="FF0000"/>
                        </a:solidFill>
                        <a:effectLst/>
                        <a:latin typeface="Times New Roman" pitchFamily="18" charset="0"/>
                        <a:cs typeface="Times New Roman" pitchFamily="18" charset="0"/>
                      </a:endParaRPr>
                    </a:p>
                  </a:txBody>
                  <a:tcPr marL="9204" marR="9204" marT="9201" marB="0" anchor="b"/>
                </a:tc>
                <a:tc>
                  <a:txBody>
                    <a:bodyPr/>
                    <a:lstStyle/>
                    <a:p>
                      <a:pPr algn="ctr" fontAlgn="b"/>
                      <a:r>
                        <a:rPr lang="ru-RU" sz="1600" u="none" strike="noStrike" dirty="0">
                          <a:effectLst/>
                          <a:latin typeface="Times New Roman" pitchFamily="18" charset="0"/>
                          <a:cs typeface="Times New Roman" pitchFamily="18" charset="0"/>
                        </a:rPr>
                        <a:t>12,8%</a:t>
                      </a:r>
                      <a:endParaRPr lang="ru-RU" sz="1600" b="0" i="0" u="none" strike="noStrike" dirty="0">
                        <a:effectLst/>
                        <a:latin typeface="Times New Roman" pitchFamily="18" charset="0"/>
                        <a:cs typeface="Times New Roman" pitchFamily="18" charset="0"/>
                      </a:endParaRPr>
                    </a:p>
                  </a:txBody>
                  <a:tcPr marL="9204" marR="9204" marT="9201" marB="0" anchor="b"/>
                </a:tc>
                <a:tc>
                  <a:txBody>
                    <a:bodyPr/>
                    <a:lstStyle/>
                    <a:p>
                      <a:pPr algn="ctr" fontAlgn="b"/>
                      <a:r>
                        <a:rPr lang="ru-RU" sz="1600" u="none" strike="noStrike">
                          <a:effectLst/>
                          <a:latin typeface="Times New Roman" pitchFamily="18" charset="0"/>
                          <a:cs typeface="Times New Roman" pitchFamily="18" charset="0"/>
                        </a:rPr>
                        <a:t>19,4%</a:t>
                      </a:r>
                      <a:endParaRPr lang="ru-RU" sz="1600" b="0" i="0" u="none" strike="noStrike">
                        <a:effectLst/>
                        <a:latin typeface="Times New Roman" pitchFamily="18" charset="0"/>
                        <a:cs typeface="Times New Roman" pitchFamily="18" charset="0"/>
                      </a:endParaRPr>
                    </a:p>
                  </a:txBody>
                  <a:tcPr marL="9204" marR="9204" marT="9201" marB="0" anchor="b"/>
                </a:tc>
                <a:tc>
                  <a:txBody>
                    <a:bodyPr/>
                    <a:lstStyle/>
                    <a:p>
                      <a:pPr algn="ctr" fontAlgn="b"/>
                      <a:r>
                        <a:rPr lang="ru-RU" sz="1600" u="none" strike="noStrike">
                          <a:effectLst/>
                          <a:latin typeface="Times New Roman" pitchFamily="18" charset="0"/>
                          <a:cs typeface="Times New Roman" pitchFamily="18" charset="0"/>
                        </a:rPr>
                        <a:t>18,9%</a:t>
                      </a:r>
                      <a:endParaRPr lang="ru-RU" sz="1600" b="0" i="0" u="none" strike="noStrike">
                        <a:effectLst/>
                        <a:latin typeface="Times New Roman" pitchFamily="18" charset="0"/>
                        <a:cs typeface="Times New Roman" pitchFamily="18" charset="0"/>
                      </a:endParaRPr>
                    </a:p>
                  </a:txBody>
                  <a:tcPr marL="9204" marR="9204" marT="9201" marB="0" anchor="b"/>
                </a:tc>
                <a:tc>
                  <a:txBody>
                    <a:bodyPr/>
                    <a:lstStyle/>
                    <a:p>
                      <a:pPr algn="ctr" fontAlgn="b"/>
                      <a:r>
                        <a:rPr lang="ru-RU" sz="1600" u="none" strike="noStrike">
                          <a:effectLst/>
                          <a:latin typeface="Times New Roman" pitchFamily="18" charset="0"/>
                          <a:cs typeface="Times New Roman" pitchFamily="18" charset="0"/>
                        </a:rPr>
                        <a:t>19,0%</a:t>
                      </a:r>
                      <a:endParaRPr lang="ru-RU" sz="1600" b="0" i="0" u="none" strike="noStrike">
                        <a:effectLst/>
                        <a:latin typeface="Times New Roman" pitchFamily="18" charset="0"/>
                        <a:cs typeface="Times New Roman" pitchFamily="18" charset="0"/>
                      </a:endParaRPr>
                    </a:p>
                  </a:txBody>
                  <a:tcPr marL="9204" marR="9204" marT="9201" marB="0" anchor="b"/>
                </a:tc>
                <a:tc>
                  <a:txBody>
                    <a:bodyPr/>
                    <a:lstStyle/>
                    <a:p>
                      <a:pPr algn="ctr" fontAlgn="b"/>
                      <a:r>
                        <a:rPr lang="ru-RU" sz="1600" u="none" strike="noStrike">
                          <a:effectLst/>
                          <a:latin typeface="Times New Roman" pitchFamily="18" charset="0"/>
                          <a:cs typeface="Times New Roman" pitchFamily="18" charset="0"/>
                        </a:rPr>
                        <a:t>18,1%</a:t>
                      </a:r>
                      <a:endParaRPr lang="ru-RU" sz="1600" b="0" i="0" u="none" strike="noStrike">
                        <a:effectLst/>
                        <a:latin typeface="Times New Roman" pitchFamily="18" charset="0"/>
                        <a:cs typeface="Times New Roman" pitchFamily="18" charset="0"/>
                      </a:endParaRPr>
                    </a:p>
                  </a:txBody>
                  <a:tcPr marL="9204" marR="9204" marT="9201" marB="0" anchor="b"/>
                </a:tc>
                <a:tc>
                  <a:txBody>
                    <a:bodyPr/>
                    <a:lstStyle/>
                    <a:p>
                      <a:pPr algn="ctr" fontAlgn="b"/>
                      <a:r>
                        <a:rPr lang="ru-RU" sz="1600" u="none" strike="noStrike">
                          <a:effectLst/>
                          <a:latin typeface="Times New Roman" pitchFamily="18" charset="0"/>
                          <a:cs typeface="Times New Roman" pitchFamily="18" charset="0"/>
                        </a:rPr>
                        <a:t>18,2%</a:t>
                      </a:r>
                      <a:endParaRPr lang="ru-RU" sz="1600" b="0" i="0" u="none" strike="noStrike">
                        <a:effectLst/>
                        <a:latin typeface="Times New Roman" pitchFamily="18" charset="0"/>
                        <a:cs typeface="Times New Roman" pitchFamily="18" charset="0"/>
                      </a:endParaRPr>
                    </a:p>
                  </a:txBody>
                  <a:tcPr marL="9204" marR="9204" marT="9201" marB="0" anchor="b"/>
                </a:tc>
                <a:tc>
                  <a:txBody>
                    <a:bodyPr/>
                    <a:lstStyle/>
                    <a:p>
                      <a:pPr algn="ctr" fontAlgn="b"/>
                      <a:r>
                        <a:rPr lang="ru-RU" sz="1600" u="none" strike="noStrike" dirty="0">
                          <a:effectLst/>
                          <a:latin typeface="Times New Roman" pitchFamily="18" charset="0"/>
                          <a:cs typeface="Times New Roman" pitchFamily="18" charset="0"/>
                        </a:rPr>
                        <a:t>18,5%</a:t>
                      </a:r>
                      <a:endParaRPr lang="ru-RU" sz="1600" b="0" i="0" u="none" strike="noStrike" dirty="0">
                        <a:effectLst/>
                        <a:latin typeface="Times New Roman" pitchFamily="18" charset="0"/>
                        <a:cs typeface="Times New Roman" pitchFamily="18" charset="0"/>
                      </a:endParaRPr>
                    </a:p>
                  </a:txBody>
                  <a:tcPr marL="9204" marR="9204" marT="9201" marB="0" anchor="b"/>
                </a:tc>
              </a:tr>
              <a:tr h="253001">
                <a:tc>
                  <a:txBody>
                    <a:bodyPr/>
                    <a:lstStyle/>
                    <a:p>
                      <a:pPr algn="l" fontAlgn="b"/>
                      <a:r>
                        <a:rPr lang="ru-RU" sz="1600" u="none" strike="noStrike" dirty="0" err="1">
                          <a:effectLst/>
                          <a:latin typeface="Times New Roman" pitchFamily="18" charset="0"/>
                          <a:cs typeface="Times New Roman" pitchFamily="18" charset="0"/>
                        </a:rPr>
                        <a:t>Инве</a:t>
                      </a:r>
                      <a:r>
                        <a:rPr lang="en-US" sz="1600" u="none" strike="noStrike" dirty="0">
                          <a:effectLst/>
                          <a:latin typeface="Times New Roman" pitchFamily="18" charset="0"/>
                          <a:cs typeface="Times New Roman" pitchFamily="18" charset="0"/>
                        </a:rPr>
                        <a:t>c</a:t>
                      </a:r>
                      <a:r>
                        <a:rPr lang="ru-RU" sz="1600" u="none" strike="noStrike" dirty="0" err="1">
                          <a:effectLst/>
                          <a:latin typeface="Times New Roman" pitchFamily="18" charset="0"/>
                          <a:cs typeface="Times New Roman" pitchFamily="18" charset="0"/>
                        </a:rPr>
                        <a:t>тиции</a:t>
                      </a:r>
                      <a:endParaRPr lang="ru-RU" sz="1600" b="0" i="0" u="none" strike="noStrike" dirty="0">
                        <a:effectLst/>
                        <a:latin typeface="Times New Roman" pitchFamily="18" charset="0"/>
                        <a:cs typeface="Times New Roman" pitchFamily="18" charset="0"/>
                      </a:endParaRPr>
                    </a:p>
                  </a:txBody>
                  <a:tcPr marL="9204" marR="9204" marT="9201" marB="0" anchor="b"/>
                </a:tc>
                <a:tc>
                  <a:txBody>
                    <a:bodyPr/>
                    <a:lstStyle/>
                    <a:p>
                      <a:pPr algn="ctr" fontAlgn="b"/>
                      <a:r>
                        <a:rPr lang="ru-RU" sz="1600" u="none" strike="noStrike">
                          <a:effectLst/>
                          <a:latin typeface="Times New Roman" pitchFamily="18" charset="0"/>
                          <a:cs typeface="Times New Roman" pitchFamily="18" charset="0"/>
                        </a:rPr>
                        <a:t>25,0%</a:t>
                      </a:r>
                      <a:endParaRPr lang="ru-RU" sz="1600" b="0" i="0" u="none" strike="noStrike">
                        <a:effectLst/>
                        <a:latin typeface="Times New Roman" pitchFamily="18" charset="0"/>
                        <a:cs typeface="Times New Roman" pitchFamily="18" charset="0"/>
                      </a:endParaRPr>
                    </a:p>
                  </a:txBody>
                  <a:tcPr marL="9204" marR="9204" marT="9201" marB="0" anchor="b"/>
                </a:tc>
                <a:tc>
                  <a:txBody>
                    <a:bodyPr/>
                    <a:lstStyle/>
                    <a:p>
                      <a:pPr algn="ctr" fontAlgn="b"/>
                      <a:r>
                        <a:rPr lang="ru-RU" sz="1600" u="none" strike="noStrike">
                          <a:effectLst/>
                          <a:latin typeface="Times New Roman" pitchFamily="18" charset="0"/>
                          <a:cs typeface="Times New Roman" pitchFamily="18" charset="0"/>
                        </a:rPr>
                        <a:t>20,3%</a:t>
                      </a:r>
                      <a:endParaRPr lang="ru-RU" sz="1600" b="0" i="0" u="none" strike="noStrike">
                        <a:effectLst/>
                        <a:latin typeface="Times New Roman" pitchFamily="18" charset="0"/>
                        <a:cs typeface="Times New Roman" pitchFamily="18" charset="0"/>
                      </a:endParaRPr>
                    </a:p>
                  </a:txBody>
                  <a:tcPr marL="9204" marR="9204" marT="9201" marB="0" anchor="b"/>
                </a:tc>
                <a:tc>
                  <a:txBody>
                    <a:bodyPr/>
                    <a:lstStyle/>
                    <a:p>
                      <a:pPr algn="ctr" fontAlgn="b"/>
                      <a:r>
                        <a:rPr lang="ru-RU" sz="1600" u="none" strike="noStrike">
                          <a:effectLst/>
                          <a:latin typeface="Times New Roman" pitchFamily="18" charset="0"/>
                          <a:cs typeface="Times New Roman" pitchFamily="18" charset="0"/>
                        </a:rPr>
                        <a:t>21,3%</a:t>
                      </a:r>
                      <a:endParaRPr lang="ru-RU" sz="1600" b="0" i="0" u="none" strike="noStrike">
                        <a:effectLst/>
                        <a:latin typeface="Times New Roman" pitchFamily="18" charset="0"/>
                        <a:cs typeface="Times New Roman" pitchFamily="18" charset="0"/>
                      </a:endParaRPr>
                    </a:p>
                  </a:txBody>
                  <a:tcPr marL="9204" marR="9204" marT="9201" marB="0" anchor="b"/>
                </a:tc>
                <a:tc>
                  <a:txBody>
                    <a:bodyPr/>
                    <a:lstStyle/>
                    <a:p>
                      <a:pPr algn="ctr" fontAlgn="b"/>
                      <a:r>
                        <a:rPr lang="ru-RU" sz="1600" u="none" strike="noStrike">
                          <a:effectLst/>
                          <a:latin typeface="Times New Roman" pitchFamily="18" charset="0"/>
                          <a:cs typeface="Times New Roman" pitchFamily="18" charset="0"/>
                        </a:rPr>
                        <a:t>20,7%</a:t>
                      </a:r>
                      <a:endParaRPr lang="ru-RU" sz="1600" b="0" i="0" u="none" strike="noStrike">
                        <a:effectLst/>
                        <a:latin typeface="Times New Roman" pitchFamily="18" charset="0"/>
                        <a:cs typeface="Times New Roman" pitchFamily="18" charset="0"/>
                      </a:endParaRPr>
                    </a:p>
                  </a:txBody>
                  <a:tcPr marL="9204" marR="9204" marT="9201" marB="0" anchor="b"/>
                </a:tc>
                <a:tc>
                  <a:txBody>
                    <a:bodyPr/>
                    <a:lstStyle/>
                    <a:p>
                      <a:pPr algn="ctr" fontAlgn="b"/>
                      <a:r>
                        <a:rPr lang="ru-RU" sz="1600" u="none" strike="noStrike">
                          <a:effectLst/>
                          <a:latin typeface="Times New Roman" pitchFamily="18" charset="0"/>
                          <a:cs typeface="Times New Roman" pitchFamily="18" charset="0"/>
                        </a:rPr>
                        <a:t>22,1%</a:t>
                      </a:r>
                      <a:endParaRPr lang="ru-RU" sz="1600" b="0" i="0" u="none" strike="noStrike">
                        <a:effectLst/>
                        <a:latin typeface="Times New Roman" pitchFamily="18" charset="0"/>
                        <a:cs typeface="Times New Roman" pitchFamily="18" charset="0"/>
                      </a:endParaRPr>
                    </a:p>
                  </a:txBody>
                  <a:tcPr marL="9204" marR="9204" marT="9201" marB="0" anchor="b"/>
                </a:tc>
                <a:tc>
                  <a:txBody>
                    <a:bodyPr/>
                    <a:lstStyle/>
                    <a:p>
                      <a:pPr algn="ctr" fontAlgn="b"/>
                      <a:r>
                        <a:rPr lang="ru-RU" sz="1600" u="none" strike="noStrike">
                          <a:effectLst/>
                          <a:latin typeface="Times New Roman" pitchFamily="18" charset="0"/>
                          <a:cs typeface="Times New Roman" pitchFamily="18" charset="0"/>
                        </a:rPr>
                        <a:t>21,5%</a:t>
                      </a:r>
                      <a:endParaRPr lang="ru-RU" sz="1600" b="0" i="0" u="none" strike="noStrike">
                        <a:effectLst/>
                        <a:latin typeface="Times New Roman" pitchFamily="18" charset="0"/>
                        <a:cs typeface="Times New Roman" pitchFamily="18" charset="0"/>
                      </a:endParaRPr>
                    </a:p>
                  </a:txBody>
                  <a:tcPr marL="9204" marR="9204" marT="9201" marB="0" anchor="b"/>
                </a:tc>
                <a:tc>
                  <a:txBody>
                    <a:bodyPr/>
                    <a:lstStyle/>
                    <a:p>
                      <a:pPr algn="ctr" fontAlgn="b"/>
                      <a:r>
                        <a:rPr lang="ru-RU" sz="1600" u="none" strike="noStrike" dirty="0">
                          <a:effectLst/>
                          <a:latin typeface="Times New Roman" pitchFamily="18" charset="0"/>
                          <a:cs typeface="Times New Roman" pitchFamily="18" charset="0"/>
                        </a:rPr>
                        <a:t>23,4%</a:t>
                      </a:r>
                      <a:endParaRPr lang="ru-RU" sz="1600" b="0" i="0" u="none" strike="noStrike" dirty="0">
                        <a:effectLst/>
                        <a:latin typeface="Times New Roman" pitchFamily="18" charset="0"/>
                        <a:cs typeface="Times New Roman" pitchFamily="18" charset="0"/>
                      </a:endParaRPr>
                    </a:p>
                  </a:txBody>
                  <a:tcPr marL="9204" marR="9204" marT="9201" marB="0" anchor="b"/>
                </a:tc>
              </a:tr>
              <a:tr h="253001">
                <a:tc>
                  <a:txBody>
                    <a:bodyPr/>
                    <a:lstStyle/>
                    <a:p>
                      <a:pPr algn="l" fontAlgn="b"/>
                      <a:r>
                        <a:rPr lang="ru-RU" sz="1600" u="none" strike="noStrike">
                          <a:effectLst/>
                          <a:latin typeface="Times New Roman" pitchFamily="18" charset="0"/>
                          <a:cs typeface="Times New Roman" pitchFamily="18" charset="0"/>
                        </a:rPr>
                        <a:t>  Частное</a:t>
                      </a:r>
                      <a:endParaRPr lang="ru-RU" sz="1600" b="0" i="0" u="none" strike="noStrike">
                        <a:effectLst/>
                        <a:latin typeface="Times New Roman" pitchFamily="18" charset="0"/>
                        <a:cs typeface="Times New Roman" pitchFamily="18" charset="0"/>
                      </a:endParaRPr>
                    </a:p>
                  </a:txBody>
                  <a:tcPr marL="9204" marR="9204" marT="9201" marB="0" anchor="b"/>
                </a:tc>
                <a:tc>
                  <a:txBody>
                    <a:bodyPr/>
                    <a:lstStyle/>
                    <a:p>
                      <a:pPr algn="ctr" fontAlgn="b"/>
                      <a:r>
                        <a:rPr lang="ru-RU" sz="1600" u="none" strike="noStrike">
                          <a:effectLst/>
                          <a:latin typeface="Times New Roman" pitchFamily="18" charset="0"/>
                          <a:cs typeface="Times New Roman" pitchFamily="18" charset="0"/>
                        </a:rPr>
                        <a:t>20,6%</a:t>
                      </a:r>
                      <a:endParaRPr lang="ru-RU" sz="1600" b="0" i="0" u="none" strike="noStrike">
                        <a:effectLst/>
                        <a:latin typeface="Times New Roman" pitchFamily="18" charset="0"/>
                        <a:cs typeface="Times New Roman" pitchFamily="18" charset="0"/>
                      </a:endParaRPr>
                    </a:p>
                  </a:txBody>
                  <a:tcPr marL="9204" marR="9204" marT="9201" marB="0" anchor="b"/>
                </a:tc>
                <a:tc>
                  <a:txBody>
                    <a:bodyPr/>
                    <a:lstStyle/>
                    <a:p>
                      <a:pPr algn="ctr" fontAlgn="b"/>
                      <a:r>
                        <a:rPr lang="ru-RU" sz="1600" u="none" strike="noStrike">
                          <a:effectLst/>
                          <a:latin typeface="Times New Roman" pitchFamily="18" charset="0"/>
                          <a:cs typeface="Times New Roman" pitchFamily="18" charset="0"/>
                        </a:rPr>
                        <a:t>15,2%</a:t>
                      </a:r>
                      <a:endParaRPr lang="ru-RU" sz="1600" b="0" i="0" u="none" strike="noStrike">
                        <a:effectLst/>
                        <a:latin typeface="Times New Roman" pitchFamily="18" charset="0"/>
                        <a:cs typeface="Times New Roman" pitchFamily="18" charset="0"/>
                      </a:endParaRPr>
                    </a:p>
                  </a:txBody>
                  <a:tcPr marL="9204" marR="9204" marT="9201" marB="0" anchor="b"/>
                </a:tc>
                <a:tc>
                  <a:txBody>
                    <a:bodyPr/>
                    <a:lstStyle/>
                    <a:p>
                      <a:pPr algn="ctr" fontAlgn="b"/>
                      <a:r>
                        <a:rPr lang="ru-RU" sz="1600" u="none" strike="noStrike">
                          <a:effectLst/>
                          <a:latin typeface="Times New Roman" pitchFamily="18" charset="0"/>
                          <a:cs typeface="Times New Roman" pitchFamily="18" charset="0"/>
                        </a:rPr>
                        <a:t>16,4%</a:t>
                      </a:r>
                      <a:endParaRPr lang="ru-RU" sz="1600" b="0" i="0" u="none" strike="noStrike">
                        <a:effectLst/>
                        <a:latin typeface="Times New Roman" pitchFamily="18" charset="0"/>
                        <a:cs typeface="Times New Roman" pitchFamily="18" charset="0"/>
                      </a:endParaRPr>
                    </a:p>
                  </a:txBody>
                  <a:tcPr marL="9204" marR="9204" marT="9201" marB="0" anchor="b"/>
                </a:tc>
                <a:tc>
                  <a:txBody>
                    <a:bodyPr/>
                    <a:lstStyle/>
                    <a:p>
                      <a:pPr algn="ctr" fontAlgn="b"/>
                      <a:r>
                        <a:rPr lang="ru-RU" sz="1600" u="none" strike="noStrike">
                          <a:effectLst/>
                          <a:latin typeface="Times New Roman" pitchFamily="18" charset="0"/>
                          <a:cs typeface="Times New Roman" pitchFamily="18" charset="0"/>
                        </a:rPr>
                        <a:t>15,7%</a:t>
                      </a:r>
                      <a:endParaRPr lang="ru-RU" sz="1600" b="0" i="0" u="none" strike="noStrike">
                        <a:effectLst/>
                        <a:latin typeface="Times New Roman" pitchFamily="18" charset="0"/>
                        <a:cs typeface="Times New Roman" pitchFamily="18" charset="0"/>
                      </a:endParaRPr>
                    </a:p>
                  </a:txBody>
                  <a:tcPr marL="9204" marR="9204" marT="9201" marB="0" anchor="b"/>
                </a:tc>
                <a:tc>
                  <a:txBody>
                    <a:bodyPr/>
                    <a:lstStyle/>
                    <a:p>
                      <a:pPr algn="ctr" fontAlgn="b"/>
                      <a:r>
                        <a:rPr lang="ru-RU" sz="1600" u="none" strike="noStrike">
                          <a:effectLst/>
                          <a:latin typeface="Times New Roman" pitchFamily="18" charset="0"/>
                          <a:cs typeface="Times New Roman" pitchFamily="18" charset="0"/>
                        </a:rPr>
                        <a:t>14,9%</a:t>
                      </a:r>
                      <a:endParaRPr lang="ru-RU" sz="1600" b="0" i="0" u="none" strike="noStrike">
                        <a:effectLst/>
                        <a:latin typeface="Times New Roman" pitchFamily="18" charset="0"/>
                        <a:cs typeface="Times New Roman" pitchFamily="18" charset="0"/>
                      </a:endParaRPr>
                    </a:p>
                  </a:txBody>
                  <a:tcPr marL="9204" marR="9204" marT="9201" marB="0" anchor="b"/>
                </a:tc>
                <a:tc>
                  <a:txBody>
                    <a:bodyPr/>
                    <a:lstStyle/>
                    <a:p>
                      <a:pPr algn="ctr" fontAlgn="b"/>
                      <a:r>
                        <a:rPr lang="ru-RU" sz="1600" u="none" strike="noStrike">
                          <a:effectLst/>
                          <a:latin typeface="Times New Roman" pitchFamily="18" charset="0"/>
                          <a:cs typeface="Times New Roman" pitchFamily="18" charset="0"/>
                        </a:rPr>
                        <a:t>16,2%</a:t>
                      </a:r>
                      <a:endParaRPr lang="ru-RU" sz="1600" b="0" i="0" u="none" strike="noStrike">
                        <a:effectLst/>
                        <a:latin typeface="Times New Roman" pitchFamily="18" charset="0"/>
                        <a:cs typeface="Times New Roman" pitchFamily="18" charset="0"/>
                      </a:endParaRPr>
                    </a:p>
                  </a:txBody>
                  <a:tcPr marL="9204" marR="9204" marT="9201" marB="0" anchor="b"/>
                </a:tc>
                <a:tc>
                  <a:txBody>
                    <a:bodyPr/>
                    <a:lstStyle/>
                    <a:p>
                      <a:pPr algn="ctr" fontAlgn="b"/>
                      <a:r>
                        <a:rPr lang="ru-RU" sz="1600" u="none" strike="noStrike" dirty="0">
                          <a:effectLst/>
                          <a:latin typeface="Times New Roman" pitchFamily="18" charset="0"/>
                          <a:cs typeface="Times New Roman" pitchFamily="18" charset="0"/>
                        </a:rPr>
                        <a:t>18,7%</a:t>
                      </a:r>
                      <a:endParaRPr lang="ru-RU" sz="1600" b="0" i="0" u="none" strike="noStrike" dirty="0">
                        <a:effectLst/>
                        <a:latin typeface="Times New Roman" pitchFamily="18" charset="0"/>
                        <a:cs typeface="Times New Roman" pitchFamily="18" charset="0"/>
                      </a:endParaRPr>
                    </a:p>
                  </a:txBody>
                  <a:tcPr marL="9204" marR="9204" marT="9201" marB="0" anchor="b"/>
                </a:tc>
              </a:tr>
              <a:tr h="253001">
                <a:tc>
                  <a:txBody>
                    <a:bodyPr/>
                    <a:lstStyle/>
                    <a:p>
                      <a:pPr algn="l" fontAlgn="b"/>
                      <a:r>
                        <a:rPr lang="ru-RU" sz="1600" u="none" strike="noStrike">
                          <a:effectLst/>
                          <a:latin typeface="Times New Roman" pitchFamily="18" charset="0"/>
                          <a:cs typeface="Times New Roman" pitchFamily="18" charset="0"/>
                        </a:rPr>
                        <a:t>   Государственное</a:t>
                      </a:r>
                      <a:endParaRPr lang="ru-RU" sz="1600" b="0" i="0" u="none" strike="noStrike">
                        <a:effectLst/>
                        <a:latin typeface="Times New Roman" pitchFamily="18" charset="0"/>
                        <a:cs typeface="Times New Roman" pitchFamily="18" charset="0"/>
                      </a:endParaRPr>
                    </a:p>
                  </a:txBody>
                  <a:tcPr marL="9204" marR="9204" marT="9201" marB="0" anchor="b"/>
                </a:tc>
                <a:tc>
                  <a:txBody>
                    <a:bodyPr/>
                    <a:lstStyle/>
                    <a:p>
                      <a:pPr algn="ctr" fontAlgn="b"/>
                      <a:r>
                        <a:rPr lang="ru-RU" sz="1600" u="none" strike="noStrike">
                          <a:effectLst/>
                          <a:latin typeface="Times New Roman" pitchFamily="18" charset="0"/>
                          <a:cs typeface="Times New Roman" pitchFamily="18" charset="0"/>
                        </a:rPr>
                        <a:t>4,4%</a:t>
                      </a:r>
                      <a:endParaRPr lang="ru-RU" sz="1600" b="0" i="0" u="none" strike="noStrike">
                        <a:effectLst/>
                        <a:latin typeface="Times New Roman" pitchFamily="18" charset="0"/>
                        <a:cs typeface="Times New Roman" pitchFamily="18" charset="0"/>
                      </a:endParaRPr>
                    </a:p>
                  </a:txBody>
                  <a:tcPr marL="9204" marR="9204" marT="9201" marB="0" anchor="b"/>
                </a:tc>
                <a:tc>
                  <a:txBody>
                    <a:bodyPr/>
                    <a:lstStyle/>
                    <a:p>
                      <a:pPr algn="ctr" fontAlgn="b"/>
                      <a:r>
                        <a:rPr lang="ru-RU" sz="1600" u="none" strike="noStrike">
                          <a:effectLst/>
                          <a:latin typeface="Times New Roman" pitchFamily="18" charset="0"/>
                          <a:cs typeface="Times New Roman" pitchFamily="18" charset="0"/>
                        </a:rPr>
                        <a:t>5,1%</a:t>
                      </a:r>
                      <a:endParaRPr lang="ru-RU" sz="1600" b="0" i="0" u="none" strike="noStrike">
                        <a:effectLst/>
                        <a:latin typeface="Times New Roman" pitchFamily="18" charset="0"/>
                        <a:cs typeface="Times New Roman" pitchFamily="18" charset="0"/>
                      </a:endParaRPr>
                    </a:p>
                  </a:txBody>
                  <a:tcPr marL="9204" marR="9204" marT="9201" marB="0" anchor="b"/>
                </a:tc>
                <a:tc>
                  <a:txBody>
                    <a:bodyPr/>
                    <a:lstStyle/>
                    <a:p>
                      <a:pPr algn="ctr" fontAlgn="b"/>
                      <a:r>
                        <a:rPr lang="ru-RU" sz="1600" u="none" strike="noStrike">
                          <a:effectLst/>
                          <a:latin typeface="Times New Roman" pitchFamily="18" charset="0"/>
                          <a:cs typeface="Times New Roman" pitchFamily="18" charset="0"/>
                        </a:rPr>
                        <a:t>4,9%</a:t>
                      </a:r>
                      <a:endParaRPr lang="ru-RU" sz="1600" b="0" i="0" u="none" strike="noStrike">
                        <a:effectLst/>
                        <a:latin typeface="Times New Roman" pitchFamily="18" charset="0"/>
                        <a:cs typeface="Times New Roman" pitchFamily="18" charset="0"/>
                      </a:endParaRPr>
                    </a:p>
                  </a:txBody>
                  <a:tcPr marL="9204" marR="9204" marT="9201" marB="0" anchor="b"/>
                </a:tc>
                <a:tc>
                  <a:txBody>
                    <a:bodyPr/>
                    <a:lstStyle/>
                    <a:p>
                      <a:pPr algn="ctr" fontAlgn="b"/>
                      <a:r>
                        <a:rPr lang="ru-RU" sz="1600" u="none" strike="noStrike">
                          <a:effectLst/>
                          <a:latin typeface="Times New Roman" pitchFamily="18" charset="0"/>
                          <a:cs typeface="Times New Roman" pitchFamily="18" charset="0"/>
                        </a:rPr>
                        <a:t>5,0%</a:t>
                      </a:r>
                      <a:endParaRPr lang="ru-RU" sz="1600" b="0" i="0" u="none" strike="noStrike">
                        <a:effectLst/>
                        <a:latin typeface="Times New Roman" pitchFamily="18" charset="0"/>
                        <a:cs typeface="Times New Roman" pitchFamily="18" charset="0"/>
                      </a:endParaRPr>
                    </a:p>
                  </a:txBody>
                  <a:tcPr marL="9204" marR="9204" marT="9201" marB="0" anchor="b"/>
                </a:tc>
                <a:tc>
                  <a:txBody>
                    <a:bodyPr/>
                    <a:lstStyle/>
                    <a:p>
                      <a:pPr algn="ctr" fontAlgn="b"/>
                      <a:r>
                        <a:rPr lang="ru-RU" sz="1600" u="none" strike="noStrike">
                          <a:effectLst/>
                          <a:latin typeface="Times New Roman" pitchFamily="18" charset="0"/>
                          <a:cs typeface="Times New Roman" pitchFamily="18" charset="0"/>
                        </a:rPr>
                        <a:t>7,1%</a:t>
                      </a:r>
                      <a:endParaRPr lang="ru-RU" sz="1600" b="0" i="0" u="none" strike="noStrike">
                        <a:effectLst/>
                        <a:latin typeface="Times New Roman" pitchFamily="18" charset="0"/>
                        <a:cs typeface="Times New Roman" pitchFamily="18" charset="0"/>
                      </a:endParaRPr>
                    </a:p>
                  </a:txBody>
                  <a:tcPr marL="9204" marR="9204" marT="9201" marB="0" anchor="b"/>
                </a:tc>
                <a:tc>
                  <a:txBody>
                    <a:bodyPr/>
                    <a:lstStyle/>
                    <a:p>
                      <a:pPr algn="ctr" fontAlgn="b"/>
                      <a:r>
                        <a:rPr lang="ru-RU" sz="1600" u="none" strike="noStrike">
                          <a:effectLst/>
                          <a:latin typeface="Times New Roman" pitchFamily="18" charset="0"/>
                          <a:cs typeface="Times New Roman" pitchFamily="18" charset="0"/>
                        </a:rPr>
                        <a:t>5,3%</a:t>
                      </a:r>
                      <a:endParaRPr lang="ru-RU" sz="1600" b="0" i="0" u="none" strike="noStrike">
                        <a:effectLst/>
                        <a:latin typeface="Times New Roman" pitchFamily="18" charset="0"/>
                        <a:cs typeface="Times New Roman" pitchFamily="18" charset="0"/>
                      </a:endParaRPr>
                    </a:p>
                  </a:txBody>
                  <a:tcPr marL="9204" marR="9204" marT="9201" marB="0" anchor="b"/>
                </a:tc>
                <a:tc>
                  <a:txBody>
                    <a:bodyPr/>
                    <a:lstStyle/>
                    <a:p>
                      <a:pPr algn="ctr" fontAlgn="b"/>
                      <a:r>
                        <a:rPr lang="ru-RU" sz="1600" u="none" strike="noStrike" dirty="0">
                          <a:effectLst/>
                          <a:latin typeface="Times New Roman" pitchFamily="18" charset="0"/>
                          <a:cs typeface="Times New Roman" pitchFamily="18" charset="0"/>
                        </a:rPr>
                        <a:t>4,7%</a:t>
                      </a:r>
                      <a:endParaRPr lang="ru-RU" sz="1600" b="0" i="0" u="none" strike="noStrike" dirty="0">
                        <a:effectLst/>
                        <a:latin typeface="Times New Roman" pitchFamily="18" charset="0"/>
                        <a:cs typeface="Times New Roman" pitchFamily="18" charset="0"/>
                      </a:endParaRPr>
                    </a:p>
                  </a:txBody>
                  <a:tcPr marL="9204" marR="9204" marT="9201" marB="0" anchor="b"/>
                </a:tc>
              </a:tr>
              <a:tr h="496802">
                <a:tc>
                  <a:txBody>
                    <a:bodyPr/>
                    <a:lstStyle/>
                    <a:p>
                      <a:pPr algn="l" fontAlgn="b"/>
                      <a:r>
                        <a:rPr lang="ru-RU" sz="1600" u="none" strike="noStrike" dirty="0">
                          <a:effectLst/>
                          <a:latin typeface="Times New Roman" pitchFamily="18" charset="0"/>
                          <a:cs typeface="Times New Roman" pitchFamily="18" charset="0"/>
                        </a:rPr>
                        <a:t>  Валовые </a:t>
                      </a:r>
                      <a:r>
                        <a:rPr lang="ru-RU" sz="1600" u="none" strike="noStrike" dirty="0" err="1">
                          <a:effectLst/>
                          <a:latin typeface="Times New Roman" pitchFamily="18" charset="0"/>
                          <a:cs typeface="Times New Roman" pitchFamily="18" charset="0"/>
                        </a:rPr>
                        <a:t>внутр.инвестиции</a:t>
                      </a:r>
                      <a:r>
                        <a:rPr lang="ru-RU" sz="1600" u="none" strike="noStrike" dirty="0">
                          <a:effectLst/>
                          <a:latin typeface="Times New Roman" pitchFamily="18" charset="0"/>
                          <a:cs typeface="Times New Roman" pitchFamily="18" charset="0"/>
                        </a:rPr>
                        <a:t> в </a:t>
                      </a:r>
                      <a:r>
                        <a:rPr lang="ru-RU" sz="1600" u="none" strike="noStrike" dirty="0" err="1">
                          <a:effectLst/>
                          <a:latin typeface="Times New Roman" pitchFamily="18" charset="0"/>
                          <a:cs typeface="Times New Roman" pitchFamily="18" charset="0"/>
                        </a:rPr>
                        <a:t>осн.кап</a:t>
                      </a:r>
                      <a:r>
                        <a:rPr lang="ru-RU" sz="1600" u="none" strike="noStrike" dirty="0">
                          <a:effectLst/>
                          <a:latin typeface="Times New Roman" pitchFamily="18" charset="0"/>
                          <a:cs typeface="Times New Roman" pitchFamily="18" charset="0"/>
                        </a:rPr>
                        <a:t>.</a:t>
                      </a:r>
                      <a:endParaRPr lang="ru-RU" sz="1600" b="0" i="0" u="none" strike="noStrike" dirty="0">
                        <a:effectLst/>
                        <a:latin typeface="Times New Roman" pitchFamily="18" charset="0"/>
                        <a:cs typeface="Times New Roman" pitchFamily="18" charset="0"/>
                      </a:endParaRPr>
                    </a:p>
                  </a:txBody>
                  <a:tcPr marL="9204" marR="9204" marT="9201" marB="0" anchor="b"/>
                </a:tc>
                <a:tc>
                  <a:txBody>
                    <a:bodyPr/>
                    <a:lstStyle/>
                    <a:p>
                      <a:pPr algn="ctr" fontAlgn="b"/>
                      <a:r>
                        <a:rPr lang="ru-RU" sz="1600" u="none" strike="noStrike" dirty="0">
                          <a:effectLst/>
                          <a:latin typeface="Times New Roman" pitchFamily="18" charset="0"/>
                          <a:cs typeface="Times New Roman" pitchFamily="18" charset="0"/>
                        </a:rPr>
                        <a:t>34,1%</a:t>
                      </a:r>
                      <a:endParaRPr lang="ru-RU" sz="1600" b="0" i="0" u="none" strike="noStrike" dirty="0">
                        <a:effectLst/>
                        <a:latin typeface="Times New Roman" pitchFamily="18" charset="0"/>
                        <a:cs typeface="Times New Roman" pitchFamily="18" charset="0"/>
                      </a:endParaRPr>
                    </a:p>
                  </a:txBody>
                  <a:tcPr marL="9204" marR="9204" marT="9201" marB="0" anchor="b"/>
                </a:tc>
                <a:tc>
                  <a:txBody>
                    <a:bodyPr/>
                    <a:lstStyle/>
                    <a:p>
                      <a:pPr algn="ctr" fontAlgn="b"/>
                      <a:r>
                        <a:rPr lang="ru-RU" sz="1600" u="none" strike="noStrike">
                          <a:effectLst/>
                          <a:latin typeface="Times New Roman" pitchFamily="18" charset="0"/>
                          <a:cs typeface="Times New Roman" pitchFamily="18" charset="0"/>
                        </a:rPr>
                        <a:t>30,2%</a:t>
                      </a:r>
                      <a:endParaRPr lang="ru-RU" sz="1600" b="0" i="0" u="none" strike="noStrike">
                        <a:effectLst/>
                        <a:latin typeface="Times New Roman" pitchFamily="18" charset="0"/>
                        <a:cs typeface="Times New Roman" pitchFamily="18" charset="0"/>
                      </a:endParaRPr>
                    </a:p>
                  </a:txBody>
                  <a:tcPr marL="9204" marR="9204" marT="9201" marB="0" anchor="b"/>
                </a:tc>
                <a:tc>
                  <a:txBody>
                    <a:bodyPr/>
                    <a:lstStyle/>
                    <a:p>
                      <a:pPr algn="ctr" fontAlgn="b"/>
                      <a:r>
                        <a:rPr lang="ru-RU" sz="1600" u="none" strike="noStrike">
                          <a:effectLst/>
                          <a:latin typeface="Times New Roman" pitchFamily="18" charset="0"/>
                          <a:cs typeface="Times New Roman" pitchFamily="18" charset="0"/>
                        </a:rPr>
                        <a:t>32,3%</a:t>
                      </a:r>
                      <a:endParaRPr lang="ru-RU" sz="1600" b="0" i="0" u="none" strike="noStrike">
                        <a:effectLst/>
                        <a:latin typeface="Times New Roman" pitchFamily="18" charset="0"/>
                        <a:cs typeface="Times New Roman" pitchFamily="18" charset="0"/>
                      </a:endParaRPr>
                    </a:p>
                  </a:txBody>
                  <a:tcPr marL="9204" marR="9204" marT="9201" marB="0" anchor="b"/>
                </a:tc>
                <a:tc>
                  <a:txBody>
                    <a:bodyPr/>
                    <a:lstStyle/>
                    <a:p>
                      <a:pPr algn="ctr" fontAlgn="b"/>
                      <a:r>
                        <a:rPr lang="ru-RU" sz="1600" u="none" strike="noStrike">
                          <a:effectLst/>
                          <a:latin typeface="Times New Roman" pitchFamily="18" charset="0"/>
                          <a:cs typeface="Times New Roman" pitchFamily="18" charset="0"/>
                        </a:rPr>
                        <a:t>31,8%</a:t>
                      </a:r>
                      <a:endParaRPr lang="ru-RU" sz="1600" b="0" i="0" u="none" strike="noStrike">
                        <a:effectLst/>
                        <a:latin typeface="Times New Roman" pitchFamily="18" charset="0"/>
                        <a:cs typeface="Times New Roman" pitchFamily="18" charset="0"/>
                      </a:endParaRPr>
                    </a:p>
                  </a:txBody>
                  <a:tcPr marL="9204" marR="9204" marT="9201" marB="0" anchor="b"/>
                </a:tc>
                <a:tc>
                  <a:txBody>
                    <a:bodyPr/>
                    <a:lstStyle/>
                    <a:p>
                      <a:pPr algn="ctr" fontAlgn="b"/>
                      <a:r>
                        <a:rPr lang="ru-RU" sz="1600" u="none" strike="noStrike">
                          <a:effectLst/>
                          <a:latin typeface="Times New Roman" pitchFamily="18" charset="0"/>
                          <a:cs typeface="Times New Roman" pitchFamily="18" charset="0"/>
                        </a:rPr>
                        <a:t>29,7%</a:t>
                      </a:r>
                      <a:endParaRPr lang="ru-RU" sz="1600" b="0" i="0" u="none" strike="noStrike">
                        <a:effectLst/>
                        <a:latin typeface="Times New Roman" pitchFamily="18" charset="0"/>
                        <a:cs typeface="Times New Roman" pitchFamily="18" charset="0"/>
                      </a:endParaRPr>
                    </a:p>
                  </a:txBody>
                  <a:tcPr marL="9204" marR="9204" marT="9201" marB="0" anchor="b"/>
                </a:tc>
                <a:tc>
                  <a:txBody>
                    <a:bodyPr/>
                    <a:lstStyle/>
                    <a:p>
                      <a:pPr algn="ctr" fontAlgn="b"/>
                      <a:r>
                        <a:rPr lang="ru-RU" sz="1600" u="none" strike="noStrike">
                          <a:effectLst/>
                          <a:latin typeface="Times New Roman" pitchFamily="18" charset="0"/>
                          <a:cs typeface="Times New Roman" pitchFamily="18" charset="0"/>
                        </a:rPr>
                        <a:t>28,6%</a:t>
                      </a:r>
                      <a:endParaRPr lang="ru-RU" sz="1600" b="0" i="0" u="none" strike="noStrike">
                        <a:effectLst/>
                        <a:latin typeface="Times New Roman" pitchFamily="18" charset="0"/>
                        <a:cs typeface="Times New Roman" pitchFamily="18" charset="0"/>
                      </a:endParaRPr>
                    </a:p>
                  </a:txBody>
                  <a:tcPr marL="9204" marR="9204" marT="9201" marB="0" anchor="b"/>
                </a:tc>
                <a:tc>
                  <a:txBody>
                    <a:bodyPr/>
                    <a:lstStyle/>
                    <a:p>
                      <a:pPr algn="ctr" fontAlgn="b"/>
                      <a:r>
                        <a:rPr lang="ru-RU" sz="1600" u="none" strike="noStrike" dirty="0">
                          <a:effectLst/>
                          <a:latin typeface="Times New Roman" pitchFamily="18" charset="0"/>
                          <a:cs typeface="Times New Roman" pitchFamily="18" charset="0"/>
                        </a:rPr>
                        <a:t>30,0%</a:t>
                      </a:r>
                      <a:endParaRPr lang="ru-RU" sz="1600" b="0" i="0" u="none" strike="noStrike" dirty="0">
                        <a:effectLst/>
                        <a:latin typeface="Times New Roman" pitchFamily="18" charset="0"/>
                        <a:cs typeface="Times New Roman" pitchFamily="18" charset="0"/>
                      </a:endParaRPr>
                    </a:p>
                  </a:txBody>
                  <a:tcPr marL="9204" marR="9204" marT="9201" marB="0" anchor="b"/>
                </a:tc>
              </a:tr>
              <a:tr h="253001">
                <a:tc>
                  <a:txBody>
                    <a:bodyPr/>
                    <a:lstStyle/>
                    <a:p>
                      <a:pPr algn="l" fontAlgn="b"/>
                      <a:r>
                        <a:rPr lang="ru-RU" sz="1600" u="none" strike="noStrike" dirty="0">
                          <a:effectLst/>
                          <a:latin typeface="Times New Roman" pitchFamily="18" charset="0"/>
                          <a:cs typeface="Times New Roman" pitchFamily="18" charset="0"/>
                        </a:rPr>
                        <a:t>     Изменение в запасах</a:t>
                      </a:r>
                      <a:endParaRPr lang="ru-RU" sz="1600" b="0" i="0" u="none" strike="noStrike" dirty="0">
                        <a:effectLst/>
                        <a:latin typeface="Times New Roman" pitchFamily="18" charset="0"/>
                        <a:cs typeface="Times New Roman" pitchFamily="18" charset="0"/>
                      </a:endParaRPr>
                    </a:p>
                  </a:txBody>
                  <a:tcPr marL="9204" marR="9204" marT="9201" marB="0" anchor="b"/>
                </a:tc>
                <a:tc>
                  <a:txBody>
                    <a:bodyPr/>
                    <a:lstStyle/>
                    <a:p>
                      <a:pPr algn="ctr" fontAlgn="b"/>
                      <a:r>
                        <a:rPr lang="ru-RU" sz="1600" u="none" strike="noStrike">
                          <a:effectLst/>
                          <a:latin typeface="Times New Roman" pitchFamily="18" charset="0"/>
                          <a:cs typeface="Times New Roman" pitchFamily="18" charset="0"/>
                        </a:rPr>
                        <a:t>-9,1%</a:t>
                      </a:r>
                      <a:endParaRPr lang="ru-RU" sz="1600" b="0" i="0" u="none" strike="noStrike">
                        <a:effectLst/>
                        <a:latin typeface="Times New Roman" pitchFamily="18" charset="0"/>
                        <a:cs typeface="Times New Roman" pitchFamily="18" charset="0"/>
                      </a:endParaRPr>
                    </a:p>
                  </a:txBody>
                  <a:tcPr marL="9204" marR="9204" marT="9201" marB="0" anchor="b"/>
                </a:tc>
                <a:tc>
                  <a:txBody>
                    <a:bodyPr/>
                    <a:lstStyle/>
                    <a:p>
                      <a:pPr algn="ctr" fontAlgn="b"/>
                      <a:r>
                        <a:rPr lang="ru-RU" sz="1600" u="none" strike="noStrike">
                          <a:effectLst/>
                          <a:latin typeface="Times New Roman" pitchFamily="18" charset="0"/>
                          <a:cs typeface="Times New Roman" pitchFamily="18" charset="0"/>
                        </a:rPr>
                        <a:t>-9,9%</a:t>
                      </a:r>
                      <a:endParaRPr lang="ru-RU" sz="1600" b="0" i="0" u="none" strike="noStrike">
                        <a:effectLst/>
                        <a:latin typeface="Times New Roman" pitchFamily="18" charset="0"/>
                        <a:cs typeface="Times New Roman" pitchFamily="18" charset="0"/>
                      </a:endParaRPr>
                    </a:p>
                  </a:txBody>
                  <a:tcPr marL="9204" marR="9204" marT="9201" marB="0" anchor="b"/>
                </a:tc>
                <a:tc>
                  <a:txBody>
                    <a:bodyPr/>
                    <a:lstStyle/>
                    <a:p>
                      <a:pPr algn="ctr" fontAlgn="b"/>
                      <a:r>
                        <a:rPr lang="ru-RU" sz="1600" u="none" strike="noStrike">
                          <a:effectLst/>
                          <a:latin typeface="Times New Roman" pitchFamily="18" charset="0"/>
                          <a:cs typeface="Times New Roman" pitchFamily="18" charset="0"/>
                        </a:rPr>
                        <a:t>-11,0%</a:t>
                      </a:r>
                      <a:endParaRPr lang="ru-RU" sz="1600" b="0" i="0" u="none" strike="noStrike">
                        <a:effectLst/>
                        <a:latin typeface="Times New Roman" pitchFamily="18" charset="0"/>
                        <a:cs typeface="Times New Roman" pitchFamily="18" charset="0"/>
                      </a:endParaRPr>
                    </a:p>
                  </a:txBody>
                  <a:tcPr marL="9204" marR="9204" marT="9201" marB="0" anchor="b"/>
                </a:tc>
                <a:tc>
                  <a:txBody>
                    <a:bodyPr/>
                    <a:lstStyle/>
                    <a:p>
                      <a:pPr algn="ctr" fontAlgn="b"/>
                      <a:r>
                        <a:rPr lang="ru-RU" sz="1600" u="none" strike="noStrike">
                          <a:effectLst/>
                          <a:latin typeface="Times New Roman" pitchFamily="18" charset="0"/>
                          <a:cs typeface="Times New Roman" pitchFamily="18" charset="0"/>
                        </a:rPr>
                        <a:t>-11,1%</a:t>
                      </a:r>
                      <a:endParaRPr lang="ru-RU" sz="1600" b="0" i="0" u="none" strike="noStrike">
                        <a:effectLst/>
                        <a:latin typeface="Times New Roman" pitchFamily="18" charset="0"/>
                        <a:cs typeface="Times New Roman" pitchFamily="18" charset="0"/>
                      </a:endParaRPr>
                    </a:p>
                  </a:txBody>
                  <a:tcPr marL="9204" marR="9204" marT="9201" marB="0" anchor="b"/>
                </a:tc>
                <a:tc>
                  <a:txBody>
                    <a:bodyPr/>
                    <a:lstStyle/>
                    <a:p>
                      <a:pPr algn="ctr" fontAlgn="b"/>
                      <a:r>
                        <a:rPr lang="ru-RU" sz="1600" u="none" strike="noStrike" dirty="0">
                          <a:effectLst/>
                          <a:latin typeface="Times New Roman" pitchFamily="18" charset="0"/>
                          <a:cs typeface="Times New Roman" pitchFamily="18" charset="0"/>
                        </a:rPr>
                        <a:t>-7,6%</a:t>
                      </a:r>
                      <a:endParaRPr lang="ru-RU" sz="1600" b="0" i="0" u="none" strike="noStrike" dirty="0">
                        <a:effectLst/>
                        <a:latin typeface="Times New Roman" pitchFamily="18" charset="0"/>
                        <a:cs typeface="Times New Roman" pitchFamily="18" charset="0"/>
                      </a:endParaRPr>
                    </a:p>
                  </a:txBody>
                  <a:tcPr marL="9204" marR="9204" marT="9201" marB="0" anchor="b"/>
                </a:tc>
                <a:tc>
                  <a:txBody>
                    <a:bodyPr/>
                    <a:lstStyle/>
                    <a:p>
                      <a:pPr algn="ctr" fontAlgn="b"/>
                      <a:r>
                        <a:rPr lang="ru-RU" sz="1600" u="none" strike="noStrike">
                          <a:effectLst/>
                          <a:latin typeface="Times New Roman" pitchFamily="18" charset="0"/>
                          <a:cs typeface="Times New Roman" pitchFamily="18" charset="0"/>
                        </a:rPr>
                        <a:t>-7,0%</a:t>
                      </a:r>
                      <a:endParaRPr lang="ru-RU" sz="1600" b="0" i="0" u="none" strike="noStrike">
                        <a:effectLst/>
                        <a:latin typeface="Times New Roman" pitchFamily="18" charset="0"/>
                        <a:cs typeface="Times New Roman" pitchFamily="18" charset="0"/>
                      </a:endParaRPr>
                    </a:p>
                  </a:txBody>
                  <a:tcPr marL="9204" marR="9204" marT="9201" marB="0" anchor="b"/>
                </a:tc>
                <a:tc>
                  <a:txBody>
                    <a:bodyPr/>
                    <a:lstStyle/>
                    <a:p>
                      <a:pPr algn="ctr" fontAlgn="b"/>
                      <a:r>
                        <a:rPr lang="ru-RU" sz="1600" u="none" strike="noStrike" dirty="0">
                          <a:effectLst/>
                          <a:latin typeface="Times New Roman" pitchFamily="18" charset="0"/>
                          <a:cs typeface="Times New Roman" pitchFamily="18" charset="0"/>
                        </a:rPr>
                        <a:t>-6,6%</a:t>
                      </a:r>
                      <a:endParaRPr lang="ru-RU" sz="1600" b="0" i="0" u="none" strike="noStrike" dirty="0">
                        <a:effectLst/>
                        <a:latin typeface="Times New Roman" pitchFamily="18" charset="0"/>
                        <a:cs typeface="Times New Roman" pitchFamily="18" charset="0"/>
                      </a:endParaRPr>
                    </a:p>
                  </a:txBody>
                  <a:tcPr marL="9204" marR="9204" marT="9201" marB="0" anchor="b"/>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117475" y="385763"/>
          <a:ext cx="8867776" cy="6730995"/>
        </p:xfrm>
        <a:graphic>
          <a:graphicData uri="http://schemas.openxmlformats.org/drawingml/2006/table">
            <a:tbl>
              <a:tblPr firstRow="1">
                <a:tableStyleId>{ED083AE6-46FA-4A59-8FB0-9F97EB10719F}</a:tableStyleId>
              </a:tblPr>
              <a:tblGrid>
                <a:gridCol w="3427396"/>
                <a:gridCol w="654653"/>
                <a:gridCol w="723466"/>
                <a:gridCol w="820141"/>
                <a:gridCol w="820141"/>
                <a:gridCol w="820141"/>
                <a:gridCol w="820141"/>
                <a:gridCol w="781697"/>
              </a:tblGrid>
              <a:tr h="971818">
                <a:tc rowSpan="2">
                  <a:txBody>
                    <a:bodyPr/>
                    <a:lstStyle/>
                    <a:p>
                      <a:pPr algn="ctr" fontAlgn="b"/>
                      <a:r>
                        <a:rPr lang="ru-RU" sz="1600" b="0" u="none" strike="noStrike" dirty="0">
                          <a:effectLst/>
                          <a:latin typeface="Times New Roman" pitchFamily="18" charset="0"/>
                          <a:cs typeface="Times New Roman" pitchFamily="18" charset="0"/>
                        </a:rPr>
                        <a:t> </a:t>
                      </a:r>
                      <a:endParaRPr lang="ru-RU" sz="1600" b="0" i="0" u="none" strike="noStrike" dirty="0">
                        <a:effectLst/>
                        <a:latin typeface="Times New Roman" pitchFamily="18" charset="0"/>
                        <a:cs typeface="Times New Roman" pitchFamily="18" charset="0"/>
                      </a:endParaRPr>
                    </a:p>
                  </a:txBody>
                  <a:tcPr marL="6540" marR="6540" marT="654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fontAlgn="ctr"/>
                      <a:r>
                        <a:rPr lang="ru-RU" sz="1600" b="0" u="none" strike="noStrike" dirty="0">
                          <a:effectLst/>
                          <a:latin typeface="Times New Roman" pitchFamily="18" charset="0"/>
                          <a:cs typeface="Times New Roman" pitchFamily="18" charset="0"/>
                        </a:rPr>
                        <a:t>2000</a:t>
                      </a:r>
                      <a:endParaRPr lang="ru-RU" sz="1600" b="0" i="0" u="none" strike="noStrike" dirty="0">
                        <a:solidFill>
                          <a:srgbClr val="0000FF"/>
                        </a:solidFill>
                        <a:effectLst/>
                        <a:latin typeface="Times New Roman" pitchFamily="18" charset="0"/>
                        <a:cs typeface="Times New Roman" pitchFamily="18" charset="0"/>
                      </a:endParaRPr>
                    </a:p>
                  </a:txBody>
                  <a:tcPr marL="6540" marR="6540" marT="654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fontAlgn="ctr"/>
                      <a:r>
                        <a:rPr lang="ru-RU" sz="1600" b="0" u="none" strike="noStrike" dirty="0" err="1">
                          <a:effectLst/>
                          <a:latin typeface="Times New Roman" pitchFamily="18" charset="0"/>
                          <a:cs typeface="Times New Roman" pitchFamily="18" charset="0"/>
                        </a:rPr>
                        <a:t>вар.I</a:t>
                      </a:r>
                      <a:r>
                        <a:rPr lang="ru-RU" sz="1600" b="0" u="none" strike="noStrike" dirty="0">
                          <a:effectLst/>
                          <a:latin typeface="Times New Roman" pitchFamily="18" charset="0"/>
                          <a:cs typeface="Times New Roman" pitchFamily="18" charset="0"/>
                        </a:rPr>
                        <a:t>, обменный курс 325 на конец 2001 г.</a:t>
                      </a:r>
                      <a:endParaRPr lang="ru-RU" sz="1600" b="0" i="0" u="none" strike="noStrike" dirty="0">
                        <a:effectLst/>
                        <a:latin typeface="Times New Roman" pitchFamily="18" charset="0"/>
                        <a:cs typeface="Times New Roman" pitchFamily="18" charset="0"/>
                      </a:endParaRPr>
                    </a:p>
                  </a:txBody>
                  <a:tcPr marL="6540" marR="6540" marT="654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gridSpan="3">
                  <a:txBody>
                    <a:bodyPr/>
                    <a:lstStyle/>
                    <a:p>
                      <a:pPr algn="ctr" fontAlgn="ctr"/>
                      <a:r>
                        <a:rPr lang="ru-RU" sz="1600" b="0" u="none" strike="noStrike" dirty="0">
                          <a:effectLst/>
                          <a:latin typeface="Times New Roman" pitchFamily="18" charset="0"/>
                          <a:cs typeface="Times New Roman" pitchFamily="18" charset="0"/>
                        </a:rPr>
                        <a:t>     </a:t>
                      </a:r>
                      <a:r>
                        <a:rPr lang="ru-RU" sz="1600" b="0" u="none" strike="noStrike" dirty="0" err="1">
                          <a:effectLst/>
                          <a:latin typeface="Times New Roman" pitchFamily="18" charset="0"/>
                          <a:cs typeface="Times New Roman" pitchFamily="18" charset="0"/>
                        </a:rPr>
                        <a:t>вар.II</a:t>
                      </a:r>
                      <a:r>
                        <a:rPr lang="ru-RU" sz="1600" b="0" u="none" strike="noStrike" dirty="0">
                          <a:effectLst/>
                          <a:latin typeface="Times New Roman" pitchFamily="18" charset="0"/>
                          <a:cs typeface="Times New Roman" pitchFamily="18" charset="0"/>
                        </a:rPr>
                        <a:t>, обменный курс 574 на конец 2001 г.</a:t>
                      </a:r>
                      <a:endParaRPr lang="ru-RU" sz="1600" b="0" i="0" u="none" strike="noStrike" dirty="0">
                        <a:effectLst/>
                        <a:latin typeface="Times New Roman" pitchFamily="18" charset="0"/>
                        <a:cs typeface="Times New Roman" pitchFamily="18" charset="0"/>
                      </a:endParaRPr>
                    </a:p>
                  </a:txBody>
                  <a:tcPr marL="6540" marR="6540" marT="654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r>
              <a:tr h="250399">
                <a:tc vMerge="1">
                  <a:txBody>
                    <a:bodyPr/>
                    <a:lstStyle/>
                    <a:p>
                      <a:endParaRPr lang="ru-RU"/>
                    </a:p>
                  </a:txBody>
                  <a:tcPr/>
                </a:tc>
                <a:tc vMerge="1">
                  <a:txBody>
                    <a:bodyPr/>
                    <a:lstStyle/>
                    <a:p>
                      <a:endParaRPr lang="ru-RU"/>
                    </a:p>
                  </a:txBody>
                  <a:tcPr/>
                </a:tc>
                <a:tc>
                  <a:txBody>
                    <a:bodyPr/>
                    <a:lstStyle/>
                    <a:p>
                      <a:pPr algn="ctr" fontAlgn="b"/>
                      <a:r>
                        <a:rPr lang="ru-RU" sz="1600" u="none" strike="noStrike">
                          <a:effectLst/>
                          <a:latin typeface="Times New Roman" pitchFamily="18" charset="0"/>
                          <a:cs typeface="Times New Roman" pitchFamily="18" charset="0"/>
                        </a:rPr>
                        <a:t>2001</a:t>
                      </a:r>
                      <a:endParaRPr lang="ru-RU" sz="1600" b="0" i="0" u="none" strike="noStrike">
                        <a:solidFill>
                          <a:srgbClr val="0000FF"/>
                        </a:solidFill>
                        <a:effectLst/>
                        <a:latin typeface="Times New Roman" pitchFamily="18" charset="0"/>
                        <a:cs typeface="Times New Roman" pitchFamily="18" charset="0"/>
                      </a:endParaRPr>
                    </a:p>
                  </a:txBody>
                  <a:tcPr marL="6540" marR="6540" marT="6540"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fontAlgn="b"/>
                      <a:r>
                        <a:rPr lang="ru-RU" sz="1600" u="none" strike="noStrike">
                          <a:effectLst/>
                          <a:latin typeface="Times New Roman" pitchFamily="18" charset="0"/>
                          <a:cs typeface="Times New Roman" pitchFamily="18" charset="0"/>
                        </a:rPr>
                        <a:t>2002</a:t>
                      </a:r>
                      <a:endParaRPr lang="ru-RU" sz="1600" b="0" i="0" u="none" strike="noStrike">
                        <a:solidFill>
                          <a:srgbClr val="0000FF"/>
                        </a:solidFill>
                        <a:effectLst/>
                        <a:latin typeface="Times New Roman" pitchFamily="18" charset="0"/>
                        <a:cs typeface="Times New Roman" pitchFamily="18" charset="0"/>
                      </a:endParaRPr>
                    </a:p>
                  </a:txBody>
                  <a:tcPr marL="6540" marR="6540" marT="6540" marB="0" anchor="b">
                    <a:lnT w="12700" cap="flat" cmpd="sng" algn="ctr">
                      <a:solidFill>
                        <a:schemeClr val="tx1"/>
                      </a:solidFill>
                      <a:prstDash val="solid"/>
                      <a:round/>
                      <a:headEnd type="none" w="med" len="med"/>
                      <a:tailEnd type="none" w="med" len="med"/>
                    </a:lnT>
                  </a:tcPr>
                </a:tc>
                <a:tc>
                  <a:txBody>
                    <a:bodyPr/>
                    <a:lstStyle/>
                    <a:p>
                      <a:pPr algn="ctr" fontAlgn="b"/>
                      <a:r>
                        <a:rPr lang="ru-RU" sz="1600" u="none" strike="noStrike">
                          <a:effectLst/>
                          <a:latin typeface="Times New Roman" pitchFamily="18" charset="0"/>
                          <a:cs typeface="Times New Roman" pitchFamily="18" charset="0"/>
                        </a:rPr>
                        <a:t>2003</a:t>
                      </a:r>
                      <a:endParaRPr lang="ru-RU" sz="1600" b="0" i="0" u="none" strike="noStrike">
                        <a:solidFill>
                          <a:srgbClr val="0000FF"/>
                        </a:solidFill>
                        <a:effectLst/>
                        <a:latin typeface="Times New Roman" pitchFamily="18" charset="0"/>
                        <a:cs typeface="Times New Roman" pitchFamily="18" charset="0"/>
                      </a:endParaRPr>
                    </a:p>
                  </a:txBody>
                  <a:tcPr marL="6540" marR="6540" marT="6540" marB="0" anchor="b">
                    <a:lnT w="12700" cap="flat" cmpd="sng" algn="ctr">
                      <a:solidFill>
                        <a:schemeClr val="tx1"/>
                      </a:solidFill>
                      <a:prstDash val="solid"/>
                      <a:round/>
                      <a:headEnd type="none" w="med" len="med"/>
                      <a:tailEnd type="none" w="med" len="med"/>
                    </a:lnT>
                  </a:tcPr>
                </a:tc>
                <a:tc>
                  <a:txBody>
                    <a:bodyPr/>
                    <a:lstStyle/>
                    <a:p>
                      <a:pPr algn="ctr" fontAlgn="b"/>
                      <a:r>
                        <a:rPr lang="ru-RU" sz="1600" u="none" strike="noStrike">
                          <a:effectLst/>
                          <a:latin typeface="Times New Roman" pitchFamily="18" charset="0"/>
                          <a:cs typeface="Times New Roman" pitchFamily="18" charset="0"/>
                        </a:rPr>
                        <a:t>2001</a:t>
                      </a:r>
                      <a:endParaRPr lang="ru-RU" sz="1600" b="0" i="0" u="none" strike="noStrike">
                        <a:solidFill>
                          <a:srgbClr val="0000FF"/>
                        </a:solidFill>
                        <a:effectLst/>
                        <a:latin typeface="Times New Roman" pitchFamily="18" charset="0"/>
                        <a:cs typeface="Times New Roman" pitchFamily="18" charset="0"/>
                      </a:endParaRPr>
                    </a:p>
                  </a:txBody>
                  <a:tcPr marL="6540" marR="6540" marT="6540" marB="0" anchor="b">
                    <a:lnT w="12700" cap="flat" cmpd="sng" algn="ctr">
                      <a:solidFill>
                        <a:schemeClr val="tx1"/>
                      </a:solidFill>
                      <a:prstDash val="solid"/>
                      <a:round/>
                      <a:headEnd type="none" w="med" len="med"/>
                      <a:tailEnd type="none" w="med" len="med"/>
                    </a:lnT>
                  </a:tcPr>
                </a:tc>
                <a:tc>
                  <a:txBody>
                    <a:bodyPr/>
                    <a:lstStyle/>
                    <a:p>
                      <a:pPr algn="ctr" fontAlgn="b"/>
                      <a:r>
                        <a:rPr lang="ru-RU" sz="1600" u="none" strike="noStrike">
                          <a:effectLst/>
                          <a:latin typeface="Times New Roman" pitchFamily="18" charset="0"/>
                          <a:cs typeface="Times New Roman" pitchFamily="18" charset="0"/>
                        </a:rPr>
                        <a:t>2002</a:t>
                      </a:r>
                      <a:endParaRPr lang="ru-RU" sz="1600" b="0" i="0" u="none" strike="noStrike">
                        <a:solidFill>
                          <a:srgbClr val="0000FF"/>
                        </a:solidFill>
                        <a:effectLst/>
                        <a:latin typeface="Times New Roman" pitchFamily="18" charset="0"/>
                        <a:cs typeface="Times New Roman" pitchFamily="18" charset="0"/>
                      </a:endParaRPr>
                    </a:p>
                  </a:txBody>
                  <a:tcPr marL="6540" marR="6540" marT="6540" marB="0" anchor="b">
                    <a:lnT w="12700" cap="flat" cmpd="sng" algn="ctr">
                      <a:solidFill>
                        <a:schemeClr val="tx1"/>
                      </a:solidFill>
                      <a:prstDash val="solid"/>
                      <a:round/>
                      <a:headEnd type="none" w="med" len="med"/>
                      <a:tailEnd type="none" w="med" len="med"/>
                    </a:lnT>
                  </a:tcPr>
                </a:tc>
                <a:tc>
                  <a:txBody>
                    <a:bodyPr/>
                    <a:lstStyle/>
                    <a:p>
                      <a:pPr algn="ctr" fontAlgn="b"/>
                      <a:r>
                        <a:rPr lang="ru-RU" sz="1600" u="none" strike="noStrike">
                          <a:effectLst/>
                          <a:latin typeface="Times New Roman" pitchFamily="18" charset="0"/>
                          <a:cs typeface="Times New Roman" pitchFamily="18" charset="0"/>
                        </a:rPr>
                        <a:t>2003</a:t>
                      </a:r>
                      <a:endParaRPr lang="ru-RU" sz="1600" b="0" i="0" u="none" strike="noStrike">
                        <a:solidFill>
                          <a:srgbClr val="0000FF"/>
                        </a:solidFill>
                        <a:effectLst/>
                        <a:latin typeface="Times New Roman" pitchFamily="18" charset="0"/>
                        <a:cs typeface="Times New Roman" pitchFamily="18" charset="0"/>
                      </a:endParaRPr>
                    </a:p>
                  </a:txBody>
                  <a:tcPr marL="6540" marR="6540" marT="6540" marB="0" anchor="b">
                    <a:lnT w="12700" cap="flat" cmpd="sng" algn="ctr">
                      <a:solidFill>
                        <a:schemeClr val="tx1"/>
                      </a:solidFill>
                      <a:prstDash val="solid"/>
                      <a:round/>
                      <a:headEnd type="none" w="med" len="med"/>
                      <a:tailEnd type="none" w="med" len="med"/>
                    </a:lnT>
                  </a:tcPr>
                </a:tc>
              </a:tr>
              <a:tr h="250399">
                <a:tc>
                  <a:txBody>
                    <a:bodyPr/>
                    <a:lstStyle/>
                    <a:p>
                      <a:pPr algn="ctr" fontAlgn="b"/>
                      <a:r>
                        <a:rPr lang="ru-RU" sz="1600" b="1" u="none" strike="noStrike" dirty="0">
                          <a:effectLst/>
                          <a:latin typeface="Times New Roman" pitchFamily="18" charset="0"/>
                          <a:cs typeface="Times New Roman" pitchFamily="18" charset="0"/>
                        </a:rPr>
                        <a:t>Баланс сбережений и инвестиций</a:t>
                      </a:r>
                      <a:endParaRPr lang="ru-RU" sz="1600" b="1" i="0" u="none" strike="noStrike" dirty="0">
                        <a:solidFill>
                          <a:srgbClr val="FF00FF"/>
                        </a:solidFill>
                        <a:effectLst/>
                        <a:latin typeface="Times New Roman" pitchFamily="18" charset="0"/>
                        <a:cs typeface="Times New Roman" pitchFamily="18" charset="0"/>
                      </a:endParaRPr>
                    </a:p>
                  </a:txBody>
                  <a:tcPr marL="6540" marR="6540" marT="6540" marB="0" anchor="b">
                    <a:lnT w="12700" cap="flat" cmpd="sng" algn="ctr">
                      <a:solidFill>
                        <a:schemeClr val="tx1"/>
                      </a:solidFill>
                      <a:prstDash val="solid"/>
                      <a:round/>
                      <a:headEnd type="none" w="med" len="med"/>
                      <a:tailEnd type="none" w="med" len="med"/>
                    </a:lnT>
                  </a:tcPr>
                </a:tc>
                <a:tc>
                  <a:txBody>
                    <a:bodyPr/>
                    <a:lstStyle/>
                    <a:p>
                      <a:pPr algn="r" fontAlgn="b"/>
                      <a:r>
                        <a:rPr lang="ru-RU" sz="1600" u="none" strike="noStrike" dirty="0">
                          <a:effectLst/>
                          <a:latin typeface="Times New Roman" pitchFamily="18" charset="0"/>
                          <a:cs typeface="Times New Roman" pitchFamily="18" charset="0"/>
                        </a:rPr>
                        <a:t> </a:t>
                      </a:r>
                      <a:endParaRPr lang="ru-RU" sz="1600" b="0" i="0" u="none" strike="noStrike" dirty="0">
                        <a:effectLst/>
                        <a:latin typeface="Times New Roman" pitchFamily="18" charset="0"/>
                        <a:cs typeface="Times New Roman" pitchFamily="18" charset="0"/>
                      </a:endParaRPr>
                    </a:p>
                  </a:txBody>
                  <a:tcPr marL="6540" marR="6540" marT="6540" marB="0" anchor="b">
                    <a:lnT w="12700" cap="flat" cmpd="sng" algn="ctr">
                      <a:solidFill>
                        <a:schemeClr val="tx1"/>
                      </a:solidFill>
                      <a:prstDash val="solid"/>
                      <a:round/>
                      <a:headEnd type="none" w="med" len="med"/>
                      <a:tailEnd type="none" w="med" len="med"/>
                    </a:lnT>
                  </a:tcPr>
                </a:tc>
                <a:tc>
                  <a:txBody>
                    <a:bodyPr/>
                    <a:lstStyle/>
                    <a:p>
                      <a:pPr algn="r" fontAlgn="b"/>
                      <a:r>
                        <a:rPr lang="ru-RU" sz="1600" u="none" strike="noStrike" dirty="0">
                          <a:effectLst/>
                          <a:latin typeface="Times New Roman" pitchFamily="18" charset="0"/>
                          <a:cs typeface="Times New Roman" pitchFamily="18" charset="0"/>
                        </a:rPr>
                        <a:t> </a:t>
                      </a:r>
                      <a:endParaRPr lang="ru-RU" sz="1600" b="0" i="0" u="none" strike="noStrike" dirty="0">
                        <a:effectLst/>
                        <a:latin typeface="Times New Roman" pitchFamily="18" charset="0"/>
                        <a:cs typeface="Times New Roman" pitchFamily="18" charset="0"/>
                      </a:endParaRPr>
                    </a:p>
                  </a:txBody>
                  <a:tcPr marL="6540" marR="6540" marT="6540" marB="0" anchor="b"/>
                </a:tc>
                <a:tc>
                  <a:txBody>
                    <a:bodyPr/>
                    <a:lstStyle/>
                    <a:p>
                      <a:pPr algn="r" fontAlgn="b"/>
                      <a:endParaRPr lang="ru-RU" sz="1600" b="0" i="0" u="none" strike="noStrike" dirty="0">
                        <a:effectLst/>
                        <a:latin typeface="Times New Roman" pitchFamily="18" charset="0"/>
                        <a:cs typeface="Times New Roman" pitchFamily="18" charset="0"/>
                      </a:endParaRPr>
                    </a:p>
                  </a:txBody>
                  <a:tcPr marL="6540" marR="6540" marT="6540" marB="0" anchor="b"/>
                </a:tc>
                <a:tc>
                  <a:txBody>
                    <a:bodyPr/>
                    <a:lstStyle/>
                    <a:p>
                      <a:pPr algn="r" fontAlgn="b"/>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r" fontAlgn="b"/>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r" fontAlgn="b"/>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r" fontAlgn="b"/>
                      <a:endParaRPr lang="ru-RU" sz="1600" b="0" i="0" u="none" strike="noStrike">
                        <a:effectLst/>
                        <a:latin typeface="Times New Roman" pitchFamily="18" charset="0"/>
                        <a:cs typeface="Times New Roman" pitchFamily="18" charset="0"/>
                      </a:endParaRPr>
                    </a:p>
                  </a:txBody>
                  <a:tcPr marL="6540" marR="6540" marT="6540" marB="0" anchor="b"/>
                </a:tc>
              </a:tr>
              <a:tr h="250399">
                <a:tc>
                  <a:txBody>
                    <a:bodyPr/>
                    <a:lstStyle/>
                    <a:p>
                      <a:pPr algn="l" fontAlgn="b"/>
                      <a:r>
                        <a:rPr lang="ru-RU" sz="1600" u="none" strike="noStrike" dirty="0">
                          <a:effectLst/>
                          <a:latin typeface="Times New Roman" pitchFamily="18" charset="0"/>
                          <a:cs typeface="Times New Roman" pitchFamily="18" charset="0"/>
                        </a:rPr>
                        <a:t>Внешние сбережения</a:t>
                      </a:r>
                      <a:endParaRPr lang="ru-RU" sz="1600" b="0" i="0" u="none" strike="noStrike" dirty="0">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dirty="0">
                          <a:effectLst/>
                          <a:latin typeface="Times New Roman" pitchFamily="18" charset="0"/>
                          <a:cs typeface="Times New Roman" pitchFamily="18" charset="0"/>
                        </a:rPr>
                        <a:t>0,1%</a:t>
                      </a:r>
                      <a:endParaRPr lang="ru-RU" sz="1600" b="0" i="0" u="none" strike="noStrike" dirty="0">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dirty="0">
                          <a:effectLst/>
                          <a:latin typeface="Times New Roman" pitchFamily="18" charset="0"/>
                          <a:cs typeface="Times New Roman" pitchFamily="18" charset="0"/>
                        </a:rPr>
                        <a:t>-0,9%</a:t>
                      </a:r>
                      <a:endParaRPr lang="ru-RU" sz="1600" b="0" i="0" u="none" strike="noStrike" dirty="0">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-1,2%</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-0,7%</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-1,9%</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-1,7%</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-0,1%</a:t>
                      </a:r>
                      <a:endParaRPr lang="ru-RU" sz="1600" b="0" i="0" u="none" strike="noStrike">
                        <a:effectLst/>
                        <a:latin typeface="Times New Roman" pitchFamily="18" charset="0"/>
                        <a:cs typeface="Times New Roman" pitchFamily="18" charset="0"/>
                      </a:endParaRPr>
                    </a:p>
                  </a:txBody>
                  <a:tcPr marL="6540" marR="6540" marT="6540" marB="0" anchor="b"/>
                </a:tc>
              </a:tr>
              <a:tr h="250399">
                <a:tc>
                  <a:txBody>
                    <a:bodyPr/>
                    <a:lstStyle/>
                    <a:p>
                      <a:pPr algn="l" fontAlgn="b"/>
                      <a:r>
                        <a:rPr lang="ru-RU" sz="1600" u="none" strike="noStrike" dirty="0">
                          <a:effectLst/>
                          <a:latin typeface="Times New Roman" pitchFamily="18" charset="0"/>
                          <a:cs typeface="Times New Roman" pitchFamily="18" charset="0"/>
                        </a:rPr>
                        <a:t>Государственный баланс</a:t>
                      </a:r>
                      <a:endParaRPr lang="ru-RU" sz="1600" b="0" i="0" u="none" strike="noStrike" dirty="0">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-1,2%</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dirty="0">
                          <a:effectLst/>
                          <a:latin typeface="Times New Roman" pitchFamily="18" charset="0"/>
                          <a:cs typeface="Times New Roman" pitchFamily="18" charset="0"/>
                        </a:rPr>
                        <a:t>-1,7%</a:t>
                      </a:r>
                      <a:endParaRPr lang="ru-RU" sz="1600" b="0" i="0" u="none" strike="noStrike" dirty="0">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-2,3%</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-2,7%</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-3,1%</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-2,9%</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-2,6%</a:t>
                      </a:r>
                      <a:endParaRPr lang="ru-RU" sz="1600" b="0" i="0" u="none" strike="noStrike">
                        <a:effectLst/>
                        <a:latin typeface="Times New Roman" pitchFamily="18" charset="0"/>
                        <a:cs typeface="Times New Roman" pitchFamily="18" charset="0"/>
                      </a:endParaRPr>
                    </a:p>
                  </a:txBody>
                  <a:tcPr marL="6540" marR="6540" marT="6540" marB="0" anchor="b"/>
                </a:tc>
              </a:tr>
              <a:tr h="250399">
                <a:tc>
                  <a:txBody>
                    <a:bodyPr/>
                    <a:lstStyle/>
                    <a:p>
                      <a:pPr algn="l" fontAlgn="b"/>
                      <a:r>
                        <a:rPr lang="ru-RU" sz="1600" u="none" strike="noStrike">
                          <a:effectLst/>
                          <a:latin typeface="Times New Roman" pitchFamily="18" charset="0"/>
                          <a:cs typeface="Times New Roman" pitchFamily="18" charset="0"/>
                        </a:rPr>
                        <a:t>   Госсбережения</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3,2%</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3,4%</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dirty="0">
                          <a:effectLst/>
                          <a:latin typeface="Times New Roman" pitchFamily="18" charset="0"/>
                          <a:cs typeface="Times New Roman" pitchFamily="18" charset="0"/>
                        </a:rPr>
                        <a:t>2,6%</a:t>
                      </a:r>
                      <a:endParaRPr lang="ru-RU" sz="1600" b="0" i="0" u="none" strike="noStrike" dirty="0">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2,3%</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4,0%</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2,5%</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2,1%</a:t>
                      </a:r>
                      <a:endParaRPr lang="ru-RU" sz="1600" b="0" i="0" u="none" strike="noStrike">
                        <a:effectLst/>
                        <a:latin typeface="Times New Roman" pitchFamily="18" charset="0"/>
                        <a:cs typeface="Times New Roman" pitchFamily="18" charset="0"/>
                      </a:endParaRPr>
                    </a:p>
                  </a:txBody>
                  <a:tcPr marL="6540" marR="6540" marT="6540" marB="0" anchor="b"/>
                </a:tc>
              </a:tr>
              <a:tr h="250399">
                <a:tc>
                  <a:txBody>
                    <a:bodyPr/>
                    <a:lstStyle/>
                    <a:p>
                      <a:pPr algn="l" fontAlgn="b"/>
                      <a:r>
                        <a:rPr lang="ru-RU" sz="1600" u="none" strike="noStrike">
                          <a:effectLst/>
                          <a:latin typeface="Times New Roman" pitchFamily="18" charset="0"/>
                          <a:cs typeface="Times New Roman" pitchFamily="18" charset="0"/>
                        </a:rPr>
                        <a:t>   Госинвестиции</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4,4%</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5,1%</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4,9%</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5,0%</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7,1%</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5,3%</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4,7%</a:t>
                      </a:r>
                      <a:endParaRPr lang="ru-RU" sz="1600" b="0" i="0" u="none" strike="noStrike">
                        <a:effectLst/>
                        <a:latin typeface="Times New Roman" pitchFamily="18" charset="0"/>
                        <a:cs typeface="Times New Roman" pitchFamily="18" charset="0"/>
                      </a:endParaRPr>
                    </a:p>
                  </a:txBody>
                  <a:tcPr marL="6540" marR="6540" marT="6540" marB="0" anchor="b"/>
                </a:tc>
              </a:tr>
              <a:tr h="250399">
                <a:tc>
                  <a:txBody>
                    <a:bodyPr/>
                    <a:lstStyle/>
                    <a:p>
                      <a:pPr algn="l" fontAlgn="b"/>
                      <a:r>
                        <a:rPr lang="ru-RU" sz="1600" u="none" strike="noStrike" dirty="0">
                          <a:effectLst/>
                          <a:latin typeface="Times New Roman" pitchFamily="18" charset="0"/>
                          <a:cs typeface="Times New Roman" pitchFamily="18" charset="0"/>
                        </a:rPr>
                        <a:t>Сбережения остальной экономики</a:t>
                      </a:r>
                      <a:endParaRPr lang="ru-RU" sz="1600" b="0" i="0" u="none" strike="noStrike" dirty="0">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1,1%</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dirty="0">
                          <a:effectLst/>
                          <a:latin typeface="Times New Roman" pitchFamily="18" charset="0"/>
                          <a:cs typeface="Times New Roman" pitchFamily="18" charset="0"/>
                        </a:rPr>
                        <a:t>2,7%</a:t>
                      </a:r>
                      <a:endParaRPr lang="ru-RU" sz="1600" b="0" i="0" u="none" strike="noStrike" dirty="0">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dirty="0">
                          <a:effectLst/>
                          <a:latin typeface="Times New Roman" pitchFamily="18" charset="0"/>
                          <a:cs typeface="Times New Roman" pitchFamily="18" charset="0"/>
                        </a:rPr>
                        <a:t>3,5%</a:t>
                      </a:r>
                      <a:endParaRPr lang="ru-RU" sz="1600" b="0" i="0" u="none" strike="noStrike" dirty="0">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3,4%</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5,1%</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4,6%</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2,7%</a:t>
                      </a:r>
                      <a:endParaRPr lang="ru-RU" sz="1600" b="0" i="0" u="none" strike="noStrike">
                        <a:effectLst/>
                        <a:latin typeface="Times New Roman" pitchFamily="18" charset="0"/>
                        <a:cs typeface="Times New Roman" pitchFamily="18" charset="0"/>
                      </a:endParaRPr>
                    </a:p>
                  </a:txBody>
                  <a:tcPr marL="6540" marR="6540" marT="6540" marB="0" anchor="b"/>
                </a:tc>
              </a:tr>
              <a:tr h="250399">
                <a:tc>
                  <a:txBody>
                    <a:bodyPr/>
                    <a:lstStyle/>
                    <a:p>
                      <a:pPr algn="l" fontAlgn="b"/>
                      <a:r>
                        <a:rPr lang="ru-RU" sz="1600" u="none" strike="noStrike" dirty="0">
                          <a:effectLst/>
                          <a:latin typeface="Times New Roman" pitchFamily="18" charset="0"/>
                          <a:cs typeface="Times New Roman" pitchFamily="18" charset="0"/>
                        </a:rPr>
                        <a:t>   Сбережения </a:t>
                      </a:r>
                      <a:endParaRPr lang="ru-RU" sz="1600" b="0" i="0" u="none" strike="noStrike" dirty="0">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21,7%</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17,9%</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19,9%</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19,1%</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20,0%</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dirty="0">
                          <a:effectLst/>
                          <a:latin typeface="Times New Roman" pitchFamily="18" charset="0"/>
                          <a:cs typeface="Times New Roman" pitchFamily="18" charset="0"/>
                        </a:rPr>
                        <a:t>20,8%</a:t>
                      </a:r>
                      <a:endParaRPr lang="ru-RU" sz="1600" b="0" i="0" u="none" strike="noStrike" dirty="0">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21,4%</a:t>
                      </a:r>
                      <a:endParaRPr lang="ru-RU" sz="1600" b="0" i="0" u="none" strike="noStrike">
                        <a:effectLst/>
                        <a:latin typeface="Times New Roman" pitchFamily="18" charset="0"/>
                        <a:cs typeface="Times New Roman" pitchFamily="18" charset="0"/>
                      </a:endParaRPr>
                    </a:p>
                  </a:txBody>
                  <a:tcPr marL="6540" marR="6540" marT="6540" marB="0" anchor="b"/>
                </a:tc>
              </a:tr>
              <a:tr h="250399">
                <a:tc>
                  <a:txBody>
                    <a:bodyPr/>
                    <a:lstStyle/>
                    <a:p>
                      <a:pPr algn="l" fontAlgn="b"/>
                      <a:r>
                        <a:rPr lang="ru-RU" sz="1600" u="none" strike="noStrike">
                          <a:effectLst/>
                          <a:latin typeface="Times New Roman" pitchFamily="18" charset="0"/>
                          <a:cs typeface="Times New Roman" pitchFamily="18" charset="0"/>
                        </a:rPr>
                        <a:t>   Инвестиции</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20,6%</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15,2%</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16,4%</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dirty="0">
                          <a:effectLst/>
                          <a:latin typeface="Times New Roman" pitchFamily="18" charset="0"/>
                          <a:cs typeface="Times New Roman" pitchFamily="18" charset="0"/>
                        </a:rPr>
                        <a:t>15,7%</a:t>
                      </a:r>
                      <a:endParaRPr lang="ru-RU" sz="1600" b="0" i="0" u="none" strike="noStrike" dirty="0">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14,9%</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16,2%</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18,7%</a:t>
                      </a:r>
                      <a:endParaRPr lang="ru-RU" sz="1600" b="0" i="0" u="none" strike="noStrike">
                        <a:effectLst/>
                        <a:latin typeface="Times New Roman" pitchFamily="18" charset="0"/>
                        <a:cs typeface="Times New Roman" pitchFamily="18" charset="0"/>
                      </a:endParaRPr>
                    </a:p>
                  </a:txBody>
                  <a:tcPr marL="6540" marR="6540" marT="6540" marB="0" anchor="b"/>
                </a:tc>
              </a:tr>
              <a:tr h="250399">
                <a:tc>
                  <a:txBody>
                    <a:bodyPr/>
                    <a:lstStyle/>
                    <a:p>
                      <a:pPr algn="ctr" fontAlgn="b"/>
                      <a:r>
                        <a:rPr lang="ru-RU" sz="1600" b="1" u="none" strike="noStrike" dirty="0">
                          <a:effectLst/>
                          <a:latin typeface="Times New Roman" pitchFamily="18" charset="0"/>
                          <a:cs typeface="Times New Roman" pitchFamily="18" charset="0"/>
                        </a:rPr>
                        <a:t>Рост добавленной стоимости</a:t>
                      </a:r>
                      <a:endParaRPr lang="ru-RU" sz="1600" b="1" i="0" u="none" strike="noStrike" dirty="0">
                        <a:solidFill>
                          <a:srgbClr val="800080"/>
                        </a:solidFill>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 </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 </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endParaRPr lang="ru-RU" sz="1600" b="0" i="0" u="none" strike="noStrike" dirty="0">
                        <a:effectLst/>
                        <a:latin typeface="Times New Roman" pitchFamily="18" charset="0"/>
                        <a:cs typeface="Times New Roman" pitchFamily="18" charset="0"/>
                      </a:endParaRPr>
                    </a:p>
                  </a:txBody>
                  <a:tcPr marL="6540" marR="6540" marT="6540" marB="0" anchor="b"/>
                </a:tc>
                <a:tc>
                  <a:txBody>
                    <a:bodyPr/>
                    <a:lstStyle/>
                    <a:p>
                      <a:pPr algn="ctr" fontAlgn="b"/>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endParaRPr lang="ru-RU" sz="1600" b="0" i="0" u="none" strike="noStrike">
                        <a:effectLst/>
                        <a:latin typeface="Times New Roman" pitchFamily="18" charset="0"/>
                        <a:cs typeface="Times New Roman" pitchFamily="18" charset="0"/>
                      </a:endParaRPr>
                    </a:p>
                  </a:txBody>
                  <a:tcPr marL="6540" marR="6540" marT="6540" marB="0" anchor="b"/>
                </a:tc>
              </a:tr>
              <a:tr h="250399">
                <a:tc>
                  <a:txBody>
                    <a:bodyPr/>
                    <a:lstStyle/>
                    <a:p>
                      <a:pPr algn="l" fontAlgn="b"/>
                      <a:r>
                        <a:rPr lang="ru-RU" sz="1600" u="none" strike="noStrike" dirty="0">
                          <a:effectLst/>
                          <a:latin typeface="Times New Roman" pitchFamily="18" charset="0"/>
                          <a:cs typeface="Times New Roman" pitchFamily="18" charset="0"/>
                        </a:rPr>
                        <a:t>Сельское хозяйство </a:t>
                      </a:r>
                      <a:endParaRPr lang="ru-RU" sz="1600" b="0" i="0" u="none" strike="noStrike" dirty="0">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5,9%</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5,0%</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5,3%</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4,5%</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3,6%</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3,2%</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3,2%</a:t>
                      </a:r>
                      <a:endParaRPr lang="ru-RU" sz="1600" b="0" i="0" u="none" strike="noStrike">
                        <a:effectLst/>
                        <a:latin typeface="Times New Roman" pitchFamily="18" charset="0"/>
                        <a:cs typeface="Times New Roman" pitchFamily="18" charset="0"/>
                      </a:endParaRPr>
                    </a:p>
                  </a:txBody>
                  <a:tcPr marL="6540" marR="6540" marT="6540" marB="0" anchor="b"/>
                </a:tc>
              </a:tr>
              <a:tr h="250399">
                <a:tc>
                  <a:txBody>
                    <a:bodyPr/>
                    <a:lstStyle/>
                    <a:p>
                      <a:pPr algn="l" fontAlgn="b"/>
                      <a:r>
                        <a:rPr lang="ru-RU" sz="1600" u="none" strike="noStrike" dirty="0">
                          <a:effectLst/>
                          <a:latin typeface="Times New Roman" pitchFamily="18" charset="0"/>
                          <a:cs typeface="Times New Roman" pitchFamily="18" charset="0"/>
                        </a:rPr>
                        <a:t>Промышленность</a:t>
                      </a:r>
                      <a:endParaRPr lang="ru-RU" sz="1600" b="0" i="0" u="none" strike="noStrike" dirty="0">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1,4%</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1,4%</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1,6%</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1,6%</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2,5%</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3,6%</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5,0%</a:t>
                      </a:r>
                      <a:endParaRPr lang="ru-RU" sz="1600" b="0" i="0" u="none" strike="noStrike">
                        <a:effectLst/>
                        <a:latin typeface="Times New Roman" pitchFamily="18" charset="0"/>
                        <a:cs typeface="Times New Roman" pitchFamily="18" charset="0"/>
                      </a:endParaRPr>
                    </a:p>
                  </a:txBody>
                  <a:tcPr marL="6540" marR="6540" marT="6540" marB="0" anchor="b"/>
                </a:tc>
              </a:tr>
              <a:tr h="250399">
                <a:tc>
                  <a:txBody>
                    <a:bodyPr/>
                    <a:lstStyle/>
                    <a:p>
                      <a:pPr algn="l" fontAlgn="b"/>
                      <a:r>
                        <a:rPr lang="ru-RU" sz="1600" u="none" strike="noStrike" dirty="0">
                          <a:effectLst/>
                          <a:latin typeface="Times New Roman" pitchFamily="18" charset="0"/>
                          <a:cs typeface="Times New Roman" pitchFamily="18" charset="0"/>
                        </a:rPr>
                        <a:t>  Обрабатывающая промышленность</a:t>
                      </a:r>
                      <a:endParaRPr lang="ru-RU" sz="1600" b="0" i="0" u="none" strike="noStrike" dirty="0">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0,0%</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2,5%</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3,5%</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dirty="0">
                          <a:effectLst/>
                          <a:latin typeface="Times New Roman" pitchFamily="18" charset="0"/>
                          <a:cs typeface="Times New Roman" pitchFamily="18" charset="0"/>
                        </a:rPr>
                        <a:t>4,3%</a:t>
                      </a:r>
                      <a:endParaRPr lang="ru-RU" sz="1600" b="0" i="0" u="none" strike="noStrike" dirty="0">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dirty="0">
                          <a:effectLst/>
                          <a:latin typeface="Times New Roman" pitchFamily="18" charset="0"/>
                          <a:cs typeface="Times New Roman" pitchFamily="18" charset="0"/>
                        </a:rPr>
                        <a:t>3,5%</a:t>
                      </a:r>
                      <a:endParaRPr lang="ru-RU" sz="1600" b="0" i="0" u="none" strike="noStrike" dirty="0">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4,0%</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5,0%</a:t>
                      </a:r>
                      <a:endParaRPr lang="ru-RU" sz="1600" b="0" i="0" u="none" strike="noStrike">
                        <a:effectLst/>
                        <a:latin typeface="Times New Roman" pitchFamily="18" charset="0"/>
                        <a:cs typeface="Times New Roman" pitchFamily="18" charset="0"/>
                      </a:endParaRPr>
                    </a:p>
                  </a:txBody>
                  <a:tcPr marL="6540" marR="6540" marT="6540" marB="0" anchor="b"/>
                </a:tc>
              </a:tr>
              <a:tr h="250399">
                <a:tc>
                  <a:txBody>
                    <a:bodyPr/>
                    <a:lstStyle/>
                    <a:p>
                      <a:pPr algn="l" fontAlgn="b"/>
                      <a:r>
                        <a:rPr lang="ru-RU" sz="1600" u="none" strike="noStrike" dirty="0">
                          <a:effectLst/>
                          <a:latin typeface="Times New Roman" pitchFamily="18" charset="0"/>
                          <a:cs typeface="Times New Roman" pitchFamily="18" charset="0"/>
                        </a:rPr>
                        <a:t>Строительство</a:t>
                      </a:r>
                      <a:endParaRPr lang="ru-RU" sz="1600" b="0" i="0" u="none" strike="noStrike" dirty="0">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3,9%</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1,0%</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2,0%</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2,0%</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2,5%</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3,7%</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4,3%</a:t>
                      </a:r>
                      <a:endParaRPr lang="ru-RU" sz="1600" b="0" i="0" u="none" strike="noStrike">
                        <a:effectLst/>
                        <a:latin typeface="Times New Roman" pitchFamily="18" charset="0"/>
                        <a:cs typeface="Times New Roman" pitchFamily="18" charset="0"/>
                      </a:endParaRPr>
                    </a:p>
                  </a:txBody>
                  <a:tcPr marL="6540" marR="6540" marT="6540" marB="0" anchor="b"/>
                </a:tc>
              </a:tr>
              <a:tr h="250399">
                <a:tc>
                  <a:txBody>
                    <a:bodyPr/>
                    <a:lstStyle/>
                    <a:p>
                      <a:pPr algn="l" fontAlgn="b"/>
                      <a:r>
                        <a:rPr lang="ru-RU" sz="1600" u="none" strike="noStrike" dirty="0">
                          <a:effectLst/>
                          <a:latin typeface="Times New Roman" pitchFamily="18" charset="0"/>
                          <a:cs typeface="Times New Roman" pitchFamily="18" charset="0"/>
                        </a:rPr>
                        <a:t>Транспорт и связь</a:t>
                      </a:r>
                      <a:endParaRPr lang="ru-RU" sz="1600" b="0" i="0" u="none" strike="noStrike" dirty="0">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3,4%</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6,3%</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4,2%</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3,8%</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3,0%</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3,9%</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4,6%</a:t>
                      </a:r>
                      <a:endParaRPr lang="ru-RU" sz="1600" b="0" i="0" u="none" strike="noStrike">
                        <a:effectLst/>
                        <a:latin typeface="Times New Roman" pitchFamily="18" charset="0"/>
                        <a:cs typeface="Times New Roman" pitchFamily="18" charset="0"/>
                      </a:endParaRPr>
                    </a:p>
                  </a:txBody>
                  <a:tcPr marL="6540" marR="6540" marT="6540" marB="0" anchor="b"/>
                </a:tc>
              </a:tr>
              <a:tr h="250399">
                <a:tc>
                  <a:txBody>
                    <a:bodyPr/>
                    <a:lstStyle/>
                    <a:p>
                      <a:pPr algn="l" fontAlgn="b"/>
                      <a:r>
                        <a:rPr lang="ru-RU" sz="1600" u="none" strike="noStrike" dirty="0">
                          <a:effectLst/>
                          <a:latin typeface="Times New Roman" pitchFamily="18" charset="0"/>
                          <a:cs typeface="Times New Roman" pitchFamily="18" charset="0"/>
                        </a:rPr>
                        <a:t>Торговля и общепит</a:t>
                      </a:r>
                      <a:endParaRPr lang="ru-RU" sz="1600" b="0" i="0" u="none" strike="noStrike" dirty="0">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9,4%</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7,5%</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7,3%</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6,0%</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dirty="0">
                          <a:effectLst/>
                          <a:latin typeface="Times New Roman" pitchFamily="18" charset="0"/>
                          <a:cs typeface="Times New Roman" pitchFamily="18" charset="0"/>
                        </a:rPr>
                        <a:t>5,2%</a:t>
                      </a:r>
                      <a:endParaRPr lang="ru-RU" sz="1600" b="0" i="0" u="none" strike="noStrike" dirty="0">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4,5%</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5,5%</a:t>
                      </a:r>
                      <a:endParaRPr lang="ru-RU" sz="1600" b="0" i="0" u="none" strike="noStrike">
                        <a:effectLst/>
                        <a:latin typeface="Times New Roman" pitchFamily="18" charset="0"/>
                        <a:cs typeface="Times New Roman" pitchFamily="18" charset="0"/>
                      </a:endParaRPr>
                    </a:p>
                  </a:txBody>
                  <a:tcPr marL="6540" marR="6540" marT="6540" marB="0" anchor="b"/>
                </a:tc>
              </a:tr>
              <a:tr h="250399">
                <a:tc>
                  <a:txBody>
                    <a:bodyPr/>
                    <a:lstStyle/>
                    <a:p>
                      <a:pPr algn="ctr" fontAlgn="b"/>
                      <a:r>
                        <a:rPr lang="ru-RU" sz="1600" b="1" u="none" strike="noStrike" dirty="0">
                          <a:effectLst/>
                          <a:latin typeface="Times New Roman" pitchFamily="18" charset="0"/>
                          <a:cs typeface="Times New Roman" pitchFamily="18" charset="0"/>
                        </a:rPr>
                        <a:t>в % к ВВП</a:t>
                      </a:r>
                      <a:endParaRPr lang="ru-RU" sz="1600" b="1" i="0" u="none" strike="noStrike" dirty="0">
                        <a:solidFill>
                          <a:srgbClr val="800080"/>
                        </a:solidFill>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 </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 </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endParaRPr lang="ru-RU" sz="1600" b="0" i="0" u="none" strike="noStrike" dirty="0">
                        <a:effectLst/>
                        <a:latin typeface="Times New Roman" pitchFamily="18" charset="0"/>
                        <a:cs typeface="Times New Roman" pitchFamily="18" charset="0"/>
                      </a:endParaRPr>
                    </a:p>
                  </a:txBody>
                  <a:tcPr marL="6540" marR="6540" marT="6540" marB="0" anchor="b"/>
                </a:tc>
                <a:tc>
                  <a:txBody>
                    <a:bodyPr/>
                    <a:lstStyle/>
                    <a:p>
                      <a:pPr algn="ctr" fontAlgn="b"/>
                      <a:endParaRPr lang="ru-RU" sz="1600" b="0" i="0" u="none" strike="noStrike">
                        <a:effectLst/>
                        <a:latin typeface="Times New Roman" pitchFamily="18" charset="0"/>
                        <a:cs typeface="Times New Roman" pitchFamily="18" charset="0"/>
                      </a:endParaRPr>
                    </a:p>
                  </a:txBody>
                  <a:tcPr marL="6540" marR="6540" marT="6540" marB="0" anchor="b"/>
                </a:tc>
              </a:tr>
              <a:tr h="250399">
                <a:tc>
                  <a:txBody>
                    <a:bodyPr/>
                    <a:lstStyle/>
                    <a:p>
                      <a:pPr algn="l" fontAlgn="b"/>
                      <a:r>
                        <a:rPr lang="ru-RU" sz="1600" u="none" strike="noStrike" dirty="0">
                          <a:effectLst/>
                          <a:latin typeface="Times New Roman" pitchFamily="18" charset="0"/>
                          <a:cs typeface="Times New Roman" pitchFamily="18" charset="0"/>
                        </a:rPr>
                        <a:t>Сельское хозяйство </a:t>
                      </a:r>
                      <a:endParaRPr lang="ru-RU" sz="1600" b="0" i="0" u="none" strike="noStrike" dirty="0">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30,4%</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31,7%</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31,8%</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31,9%</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28,1%</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28,0%</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27,9%</a:t>
                      </a:r>
                      <a:endParaRPr lang="ru-RU" sz="1600" b="0" i="0" u="none" strike="noStrike">
                        <a:effectLst/>
                        <a:latin typeface="Times New Roman" pitchFamily="18" charset="0"/>
                        <a:cs typeface="Times New Roman" pitchFamily="18" charset="0"/>
                      </a:endParaRPr>
                    </a:p>
                  </a:txBody>
                  <a:tcPr marL="6540" marR="6540" marT="6540" marB="0" anchor="b"/>
                </a:tc>
              </a:tr>
              <a:tr h="250399">
                <a:tc>
                  <a:txBody>
                    <a:bodyPr/>
                    <a:lstStyle/>
                    <a:p>
                      <a:pPr algn="l" fontAlgn="b"/>
                      <a:r>
                        <a:rPr lang="ru-RU" sz="1600" u="none" strike="noStrike">
                          <a:effectLst/>
                          <a:latin typeface="Times New Roman" pitchFamily="18" charset="0"/>
                          <a:cs typeface="Times New Roman" pitchFamily="18" charset="0"/>
                        </a:rPr>
                        <a:t>Промышленность</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13,8%</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13,2%</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13,0%</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12,7%</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13,8%</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dirty="0">
                          <a:effectLst/>
                          <a:latin typeface="Times New Roman" pitchFamily="18" charset="0"/>
                          <a:cs typeface="Times New Roman" pitchFamily="18" charset="0"/>
                        </a:rPr>
                        <a:t>13,8%</a:t>
                      </a:r>
                      <a:endParaRPr lang="ru-RU" sz="1600" b="0" i="0" u="none" strike="noStrike" dirty="0">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13,9%</a:t>
                      </a:r>
                      <a:endParaRPr lang="ru-RU" sz="1600" b="0" i="0" u="none" strike="noStrike">
                        <a:effectLst/>
                        <a:latin typeface="Times New Roman" pitchFamily="18" charset="0"/>
                        <a:cs typeface="Times New Roman" pitchFamily="18" charset="0"/>
                      </a:endParaRPr>
                    </a:p>
                  </a:txBody>
                  <a:tcPr marL="6540" marR="6540" marT="6540" marB="0" anchor="b"/>
                </a:tc>
              </a:tr>
              <a:tr h="250399">
                <a:tc>
                  <a:txBody>
                    <a:bodyPr/>
                    <a:lstStyle/>
                    <a:p>
                      <a:pPr algn="l" fontAlgn="b"/>
                      <a:r>
                        <a:rPr lang="ru-RU" sz="1600" u="none" strike="noStrike" dirty="0">
                          <a:effectLst/>
                          <a:latin typeface="Times New Roman" pitchFamily="18" charset="0"/>
                          <a:cs typeface="Times New Roman" pitchFamily="18" charset="0"/>
                        </a:rPr>
                        <a:t>  Обрабатывающая промышленность</a:t>
                      </a:r>
                      <a:endParaRPr lang="ru-RU" sz="1600" b="0" i="0" u="none" strike="noStrike" dirty="0">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5,5%</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5,4%</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5,4%</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5,4%</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10,6%</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dirty="0">
                          <a:effectLst/>
                          <a:latin typeface="Times New Roman" pitchFamily="18" charset="0"/>
                          <a:cs typeface="Times New Roman" pitchFamily="18" charset="0"/>
                        </a:rPr>
                        <a:t>10,7%</a:t>
                      </a:r>
                      <a:endParaRPr lang="ru-RU" sz="1600" b="0" i="0" u="none" strike="noStrike" dirty="0">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10,8%</a:t>
                      </a:r>
                      <a:endParaRPr lang="ru-RU" sz="1600" b="0" i="0" u="none" strike="noStrike">
                        <a:effectLst/>
                        <a:latin typeface="Times New Roman" pitchFamily="18" charset="0"/>
                        <a:cs typeface="Times New Roman" pitchFamily="18" charset="0"/>
                      </a:endParaRPr>
                    </a:p>
                  </a:txBody>
                  <a:tcPr marL="6540" marR="6540" marT="6540" marB="0" anchor="b"/>
                </a:tc>
              </a:tr>
              <a:tr h="250399">
                <a:tc>
                  <a:txBody>
                    <a:bodyPr/>
                    <a:lstStyle/>
                    <a:p>
                      <a:pPr algn="l" fontAlgn="b"/>
                      <a:r>
                        <a:rPr lang="ru-RU" sz="1600" u="none" strike="noStrike">
                          <a:effectLst/>
                          <a:latin typeface="Times New Roman" pitchFamily="18" charset="0"/>
                          <a:cs typeface="Times New Roman" pitchFamily="18" charset="0"/>
                        </a:rPr>
                        <a:t>Строительство</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6,1%</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5,6%</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5,5%</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5,4%</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6,8%</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dirty="0">
                          <a:effectLst/>
                          <a:latin typeface="Times New Roman" pitchFamily="18" charset="0"/>
                          <a:cs typeface="Times New Roman" pitchFamily="18" charset="0"/>
                        </a:rPr>
                        <a:t>6,8%</a:t>
                      </a:r>
                      <a:endParaRPr lang="ru-RU" sz="1600" b="0" i="0" u="none" strike="noStrike" dirty="0">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6,9%</a:t>
                      </a:r>
                      <a:endParaRPr lang="ru-RU" sz="1600" b="0" i="0" u="none" strike="noStrike">
                        <a:effectLst/>
                        <a:latin typeface="Times New Roman" pitchFamily="18" charset="0"/>
                        <a:cs typeface="Times New Roman" pitchFamily="18" charset="0"/>
                      </a:endParaRPr>
                    </a:p>
                  </a:txBody>
                  <a:tcPr marL="6540" marR="6540" marT="6540" marB="0" anchor="b"/>
                </a:tc>
              </a:tr>
              <a:tr h="250399">
                <a:tc>
                  <a:txBody>
                    <a:bodyPr/>
                    <a:lstStyle/>
                    <a:p>
                      <a:pPr algn="l" fontAlgn="b"/>
                      <a:r>
                        <a:rPr lang="ru-RU" sz="1600" u="none" strike="noStrike">
                          <a:effectLst/>
                          <a:latin typeface="Times New Roman" pitchFamily="18" charset="0"/>
                          <a:cs typeface="Times New Roman" pitchFamily="18" charset="0"/>
                        </a:rPr>
                        <a:t>Транспорт и связь</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8,1%</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8,3%</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8,5%</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8,4%</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6,4%</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6,5%</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dirty="0">
                          <a:effectLst/>
                          <a:latin typeface="Times New Roman" pitchFamily="18" charset="0"/>
                          <a:cs typeface="Times New Roman" pitchFamily="18" charset="0"/>
                        </a:rPr>
                        <a:t>6,5%</a:t>
                      </a:r>
                      <a:endParaRPr lang="ru-RU" sz="1600" b="0" i="0" u="none" strike="noStrike" dirty="0">
                        <a:effectLst/>
                        <a:latin typeface="Times New Roman" pitchFamily="18" charset="0"/>
                        <a:cs typeface="Times New Roman" pitchFamily="18" charset="0"/>
                      </a:endParaRPr>
                    </a:p>
                  </a:txBody>
                  <a:tcPr marL="6540" marR="6540" marT="6540" marB="0" anchor="b"/>
                </a:tc>
              </a:tr>
              <a:tr h="250399">
                <a:tc>
                  <a:txBody>
                    <a:bodyPr/>
                    <a:lstStyle/>
                    <a:p>
                      <a:pPr algn="l" fontAlgn="b"/>
                      <a:r>
                        <a:rPr lang="ru-RU" sz="1600" u="none" strike="noStrike">
                          <a:effectLst/>
                          <a:latin typeface="Times New Roman" pitchFamily="18" charset="0"/>
                          <a:cs typeface="Times New Roman" pitchFamily="18" charset="0"/>
                        </a:rPr>
                        <a:t>Торговля и общепит</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9,5%</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9,7%</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9,9%</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dirty="0">
                          <a:effectLst/>
                          <a:latin typeface="Times New Roman" pitchFamily="18" charset="0"/>
                          <a:cs typeface="Times New Roman" pitchFamily="18" charset="0"/>
                        </a:rPr>
                        <a:t>10,1%</a:t>
                      </a:r>
                      <a:endParaRPr lang="ru-RU" sz="1600" b="0" i="0" u="none" strike="noStrike" dirty="0">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9,5%</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a:effectLst/>
                          <a:latin typeface="Times New Roman" pitchFamily="18" charset="0"/>
                          <a:cs typeface="Times New Roman" pitchFamily="18" charset="0"/>
                        </a:rPr>
                        <a:t>9,6%</a:t>
                      </a:r>
                      <a:endParaRPr lang="ru-RU" sz="1600" b="0" i="0" u="none" strike="noStrike">
                        <a:effectLst/>
                        <a:latin typeface="Times New Roman" pitchFamily="18" charset="0"/>
                        <a:cs typeface="Times New Roman" pitchFamily="18" charset="0"/>
                      </a:endParaRPr>
                    </a:p>
                  </a:txBody>
                  <a:tcPr marL="6540" marR="6540" marT="6540" marB="0" anchor="b"/>
                </a:tc>
                <a:tc>
                  <a:txBody>
                    <a:bodyPr/>
                    <a:lstStyle/>
                    <a:p>
                      <a:pPr algn="ctr" fontAlgn="b"/>
                      <a:r>
                        <a:rPr lang="ru-RU" sz="1600" u="none" strike="noStrike" dirty="0">
                          <a:effectLst/>
                          <a:latin typeface="Times New Roman" pitchFamily="18" charset="0"/>
                          <a:cs typeface="Times New Roman" pitchFamily="18" charset="0"/>
                        </a:rPr>
                        <a:t>9,8%</a:t>
                      </a:r>
                      <a:endParaRPr lang="ru-RU" sz="1600" b="0" i="0" u="none" strike="noStrike" dirty="0">
                        <a:effectLst/>
                        <a:latin typeface="Times New Roman" pitchFamily="18" charset="0"/>
                        <a:cs typeface="Times New Roman" pitchFamily="18" charset="0"/>
                      </a:endParaRPr>
                    </a:p>
                  </a:txBody>
                  <a:tcPr marL="6540" marR="6540" marT="6540" marB="0" anchor="b"/>
                </a:tc>
              </a:tr>
            </a:tbl>
          </a:graphicData>
        </a:graphic>
      </p:graphicFrame>
      <p:sp>
        <p:nvSpPr>
          <p:cNvPr id="23781" name="Rectangle 2"/>
          <p:cNvSpPr>
            <a:spLocks noGrp="1" noChangeArrowheads="1"/>
          </p:cNvSpPr>
          <p:nvPr>
            <p:ph type="title"/>
          </p:nvPr>
        </p:nvSpPr>
        <p:spPr>
          <a:xfrm>
            <a:off x="7032625" y="-68263"/>
            <a:ext cx="2068513" cy="477838"/>
          </a:xfrm>
        </p:spPr>
        <p:txBody>
          <a:bodyPr/>
          <a:lstStyle/>
          <a:p>
            <a:pPr algn="ctr" eaLnBrk="1" hangingPunct="1"/>
            <a:r>
              <a:rPr lang="ru-RU" sz="2000" b="1" smtClean="0">
                <a:solidFill>
                  <a:srgbClr val="FF3300"/>
                </a:solidFill>
                <a:latin typeface="Times New Roman" pitchFamily="18" charset="0"/>
                <a:cs typeface="Times New Roman" pitchFamily="18" charset="0"/>
              </a:rPr>
              <a:t>Продолжение</a:t>
            </a:r>
            <a:endParaRPr lang="ru-RU" sz="200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Таблица 2"/>
          <p:cNvGraphicFramePr>
            <a:graphicFrameLocks noGrp="1"/>
          </p:cNvGraphicFramePr>
          <p:nvPr/>
        </p:nvGraphicFramePr>
        <p:xfrm>
          <a:off x="112713" y="287338"/>
          <a:ext cx="8850312" cy="6942963"/>
        </p:xfrm>
        <a:graphic>
          <a:graphicData uri="http://schemas.openxmlformats.org/drawingml/2006/table">
            <a:tbl>
              <a:tblPr>
                <a:tableStyleId>{616DA210-FB5B-4158-B5E0-FEB733F419BA}</a:tableStyleId>
              </a:tblPr>
              <a:tblGrid>
                <a:gridCol w="4267023"/>
                <a:gridCol w="575733"/>
                <a:gridCol w="722488"/>
                <a:gridCol w="666045"/>
                <a:gridCol w="711200"/>
                <a:gridCol w="699911"/>
                <a:gridCol w="632176"/>
                <a:gridCol w="575736"/>
              </a:tblGrid>
              <a:tr h="400726">
                <a:tc rowSpan="2">
                  <a:txBody>
                    <a:bodyPr/>
                    <a:lstStyle/>
                    <a:p>
                      <a:pPr algn="ctr" fontAlgn="b"/>
                      <a:r>
                        <a:rPr lang="ru-RU" sz="1300" u="none" strike="noStrike" dirty="0">
                          <a:effectLst/>
                          <a:latin typeface="Times New Roman" pitchFamily="18" charset="0"/>
                          <a:cs typeface="Times New Roman" pitchFamily="18" charset="0"/>
                        </a:rPr>
                        <a:t> </a:t>
                      </a:r>
                      <a:endParaRPr lang="ru-RU" sz="1300" b="0" i="0" u="none" strike="noStrike" dirty="0">
                        <a:effectLst/>
                        <a:latin typeface="Times New Roman" pitchFamily="18" charset="0"/>
                        <a:cs typeface="Times New Roman" pitchFamily="18" charset="0"/>
                      </a:endParaRPr>
                    </a:p>
                  </a:txBody>
                  <a:tcPr marL="4541" marR="4541" marT="4540" marB="0" anchor="b"/>
                </a:tc>
                <a:tc rowSpan="2">
                  <a:txBody>
                    <a:bodyPr/>
                    <a:lstStyle/>
                    <a:p>
                      <a:pPr algn="ctr" fontAlgn="ctr"/>
                      <a:r>
                        <a:rPr lang="ru-RU" sz="1300" u="none" strike="noStrike" dirty="0">
                          <a:effectLst/>
                          <a:latin typeface="Times New Roman" pitchFamily="18" charset="0"/>
                          <a:cs typeface="Times New Roman" pitchFamily="18" charset="0"/>
                        </a:rPr>
                        <a:t>2000</a:t>
                      </a:r>
                      <a:endParaRPr lang="ru-RU" sz="1300" b="0" i="0" u="none" strike="noStrike" dirty="0">
                        <a:solidFill>
                          <a:srgbClr val="0000FF"/>
                        </a:solidFill>
                        <a:effectLst/>
                        <a:latin typeface="Times New Roman" pitchFamily="18" charset="0"/>
                        <a:cs typeface="Times New Roman" pitchFamily="18" charset="0"/>
                      </a:endParaRPr>
                    </a:p>
                  </a:txBody>
                  <a:tcPr marL="4541" marR="4541" marT="4540" marB="0" anchor="b"/>
                </a:tc>
                <a:tc gridSpan="3">
                  <a:txBody>
                    <a:bodyPr/>
                    <a:lstStyle/>
                    <a:p>
                      <a:pPr algn="ctr" fontAlgn="ctr"/>
                      <a:r>
                        <a:rPr lang="ru-RU" sz="1300" u="none" strike="noStrike">
                          <a:effectLst/>
                          <a:latin typeface="Times New Roman" pitchFamily="18" charset="0"/>
                          <a:cs typeface="Times New Roman" pitchFamily="18" charset="0"/>
                        </a:rPr>
                        <a:t>вар.I, обменный курс 325 на конец 2001 г.</a:t>
                      </a:r>
                      <a:endParaRPr lang="ru-RU" sz="1300" b="0" i="0" u="none" strike="noStrike">
                        <a:effectLst/>
                        <a:latin typeface="Times New Roman" pitchFamily="18" charset="0"/>
                        <a:cs typeface="Times New Roman" pitchFamily="18" charset="0"/>
                      </a:endParaRPr>
                    </a:p>
                  </a:txBody>
                  <a:tcPr marL="4541" marR="4541" marT="4540" marB="0" anchor="ctr"/>
                </a:tc>
                <a:tc hMerge="1">
                  <a:txBody>
                    <a:bodyPr/>
                    <a:lstStyle/>
                    <a:p>
                      <a:endParaRPr lang="ru-RU"/>
                    </a:p>
                  </a:txBody>
                  <a:tcPr/>
                </a:tc>
                <a:tc hMerge="1">
                  <a:txBody>
                    <a:bodyPr/>
                    <a:lstStyle/>
                    <a:p>
                      <a:endParaRPr lang="ru-RU"/>
                    </a:p>
                  </a:txBody>
                  <a:tcPr/>
                </a:tc>
                <a:tc gridSpan="3">
                  <a:txBody>
                    <a:bodyPr/>
                    <a:lstStyle/>
                    <a:p>
                      <a:pPr algn="ctr" fontAlgn="ctr"/>
                      <a:r>
                        <a:rPr lang="ru-RU" sz="1300" u="none" strike="noStrike" dirty="0">
                          <a:effectLst/>
                          <a:latin typeface="Times New Roman" pitchFamily="18" charset="0"/>
                          <a:cs typeface="Times New Roman" pitchFamily="18" charset="0"/>
                        </a:rPr>
                        <a:t>     </a:t>
                      </a:r>
                      <a:r>
                        <a:rPr lang="ru-RU" sz="1300" u="none" strike="noStrike" dirty="0" err="1">
                          <a:effectLst/>
                          <a:latin typeface="Times New Roman" pitchFamily="18" charset="0"/>
                          <a:cs typeface="Times New Roman" pitchFamily="18" charset="0"/>
                        </a:rPr>
                        <a:t>вар.II</a:t>
                      </a:r>
                      <a:r>
                        <a:rPr lang="ru-RU" sz="1300" u="none" strike="noStrike" dirty="0">
                          <a:effectLst/>
                          <a:latin typeface="Times New Roman" pitchFamily="18" charset="0"/>
                          <a:cs typeface="Times New Roman" pitchFamily="18" charset="0"/>
                        </a:rPr>
                        <a:t>, обменный курс 574 на конец 2001 г.</a:t>
                      </a:r>
                      <a:endParaRPr lang="ru-RU" sz="1300" b="0" i="0" u="none" strike="noStrike" dirty="0">
                        <a:effectLst/>
                        <a:latin typeface="Times New Roman" pitchFamily="18" charset="0"/>
                        <a:cs typeface="Times New Roman" pitchFamily="18" charset="0"/>
                      </a:endParaRPr>
                    </a:p>
                  </a:txBody>
                  <a:tcPr marL="4541" marR="4541" marT="4540" marB="0" anchor="ctr"/>
                </a:tc>
                <a:tc hMerge="1">
                  <a:txBody>
                    <a:bodyPr/>
                    <a:lstStyle/>
                    <a:p>
                      <a:endParaRPr lang="ru-RU"/>
                    </a:p>
                  </a:txBody>
                  <a:tcPr/>
                </a:tc>
                <a:tc hMerge="1">
                  <a:txBody>
                    <a:bodyPr/>
                    <a:lstStyle/>
                    <a:p>
                      <a:endParaRPr lang="ru-RU"/>
                    </a:p>
                  </a:txBody>
                  <a:tcPr/>
                </a:tc>
              </a:tr>
              <a:tr h="202633">
                <a:tc vMerge="1">
                  <a:txBody>
                    <a:bodyPr/>
                    <a:lstStyle/>
                    <a:p>
                      <a:endParaRPr lang="ru-RU"/>
                    </a:p>
                  </a:txBody>
                  <a:tcPr/>
                </a:tc>
                <a:tc vMerge="1">
                  <a:txBody>
                    <a:bodyPr/>
                    <a:lstStyle/>
                    <a:p>
                      <a:endParaRPr lang="ru-RU"/>
                    </a:p>
                  </a:txBody>
                  <a:tcPr/>
                </a:tc>
                <a:tc>
                  <a:txBody>
                    <a:bodyPr/>
                    <a:lstStyle/>
                    <a:p>
                      <a:pPr algn="ctr" fontAlgn="b"/>
                      <a:r>
                        <a:rPr lang="ru-RU" sz="1300" u="none" strike="noStrike">
                          <a:effectLst/>
                          <a:latin typeface="Times New Roman" pitchFamily="18" charset="0"/>
                          <a:cs typeface="Times New Roman" pitchFamily="18" charset="0"/>
                        </a:rPr>
                        <a:t>2001</a:t>
                      </a:r>
                      <a:endParaRPr lang="ru-RU" sz="1300" b="0" i="0" u="none" strike="noStrike">
                        <a:solidFill>
                          <a:srgbClr val="0000FF"/>
                        </a:solidFill>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2002</a:t>
                      </a:r>
                      <a:endParaRPr lang="ru-RU" sz="1300" b="0" i="0" u="none" strike="noStrike">
                        <a:solidFill>
                          <a:srgbClr val="0000FF"/>
                        </a:solidFill>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2003</a:t>
                      </a:r>
                      <a:endParaRPr lang="ru-RU" sz="1300" b="0" i="0" u="none" strike="noStrike">
                        <a:solidFill>
                          <a:srgbClr val="0000FF"/>
                        </a:solidFill>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2001</a:t>
                      </a:r>
                      <a:endParaRPr lang="ru-RU" sz="1300" b="0" i="0" u="none" strike="noStrike">
                        <a:solidFill>
                          <a:srgbClr val="0000FF"/>
                        </a:solidFill>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dirty="0">
                          <a:effectLst/>
                          <a:latin typeface="Times New Roman" pitchFamily="18" charset="0"/>
                          <a:cs typeface="Times New Roman" pitchFamily="18" charset="0"/>
                        </a:rPr>
                        <a:t>2002</a:t>
                      </a:r>
                      <a:endParaRPr lang="ru-RU" sz="1300" b="0" i="0" u="none" strike="noStrike" dirty="0">
                        <a:solidFill>
                          <a:srgbClr val="0000FF"/>
                        </a:solidFill>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2003</a:t>
                      </a:r>
                      <a:endParaRPr lang="ru-RU" sz="1300" b="0" i="0" u="none" strike="noStrike">
                        <a:solidFill>
                          <a:srgbClr val="0000FF"/>
                        </a:solidFill>
                        <a:effectLst/>
                        <a:latin typeface="Times New Roman" pitchFamily="18" charset="0"/>
                        <a:cs typeface="Times New Roman" pitchFamily="18" charset="0"/>
                      </a:endParaRPr>
                    </a:p>
                  </a:txBody>
                  <a:tcPr marL="4541" marR="4541" marT="4540" marB="0" anchor="b"/>
                </a:tc>
              </a:tr>
              <a:tr h="221681">
                <a:tc>
                  <a:txBody>
                    <a:bodyPr/>
                    <a:lstStyle/>
                    <a:p>
                      <a:pPr algn="ctr" fontAlgn="b"/>
                      <a:r>
                        <a:rPr lang="ru-RU" sz="1300" b="1" u="none" strike="noStrike" dirty="0">
                          <a:effectLst/>
                          <a:latin typeface="Times New Roman" pitchFamily="18" charset="0"/>
                          <a:cs typeface="Times New Roman" pitchFamily="18" charset="0"/>
                        </a:rPr>
                        <a:t>Обменный курс и инфляция</a:t>
                      </a:r>
                      <a:endParaRPr lang="ru-RU" sz="1300" b="1" i="0" u="none" strike="noStrike" dirty="0">
                        <a:effectLst/>
                        <a:latin typeface="Times New Roman" pitchFamily="18" charset="0"/>
                        <a:cs typeface="Times New Roman" pitchFamily="18" charset="0"/>
                      </a:endParaRPr>
                    </a:p>
                  </a:txBody>
                  <a:tcPr marL="4541" marR="4541" marT="4540" marB="0" anchor="b"/>
                </a:tc>
                <a:tc>
                  <a:txBody>
                    <a:bodyPr/>
                    <a:lstStyle/>
                    <a:p>
                      <a:pPr algn="r" fontAlgn="b"/>
                      <a:r>
                        <a:rPr lang="ru-RU" sz="1300" u="none" strike="noStrike">
                          <a:effectLst/>
                          <a:latin typeface="Times New Roman" pitchFamily="18" charset="0"/>
                          <a:cs typeface="Times New Roman" pitchFamily="18" charset="0"/>
                        </a:rPr>
                        <a:t> </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r" fontAlgn="b"/>
                      <a:r>
                        <a:rPr lang="ru-RU" sz="1300" u="none" strike="noStrike">
                          <a:effectLst/>
                          <a:latin typeface="Times New Roman" pitchFamily="18" charset="0"/>
                          <a:cs typeface="Times New Roman" pitchFamily="18" charset="0"/>
                        </a:rPr>
                        <a:t> </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r" fontAlgn="b"/>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r" fontAlgn="b"/>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r" fontAlgn="b"/>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r" fontAlgn="b"/>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r" fontAlgn="b"/>
                      <a:endParaRPr lang="ru-RU" sz="1300" b="0" i="0" u="none" strike="noStrike">
                        <a:effectLst/>
                        <a:latin typeface="Times New Roman" pitchFamily="18" charset="0"/>
                        <a:cs typeface="Times New Roman" pitchFamily="18" charset="0"/>
                      </a:endParaRPr>
                    </a:p>
                  </a:txBody>
                  <a:tcPr marL="4541" marR="4541" marT="4540" marB="0" anchor="b"/>
                </a:tc>
              </a:tr>
              <a:tr h="202633">
                <a:tc>
                  <a:txBody>
                    <a:bodyPr/>
                    <a:lstStyle/>
                    <a:p>
                      <a:pPr algn="l" fontAlgn="b"/>
                      <a:r>
                        <a:rPr lang="ru-RU" sz="1300" u="none" strike="noStrike" dirty="0">
                          <a:effectLst/>
                          <a:latin typeface="Times New Roman" pitchFamily="18" charset="0"/>
                          <a:cs typeface="Times New Roman" pitchFamily="18" charset="0"/>
                        </a:rPr>
                        <a:t>Обменный курс (</a:t>
                      </a:r>
                      <a:r>
                        <a:rPr lang="ru-RU" sz="1300" u="none" strike="noStrike" dirty="0" err="1">
                          <a:effectLst/>
                          <a:latin typeface="Times New Roman" pitchFamily="18" charset="0"/>
                          <a:cs typeface="Times New Roman" pitchFamily="18" charset="0"/>
                        </a:rPr>
                        <a:t>ср.г</a:t>
                      </a:r>
                      <a:r>
                        <a:rPr lang="ru-RU" sz="1300" u="none" strike="noStrike" dirty="0">
                          <a:effectLst/>
                          <a:latin typeface="Times New Roman" pitchFamily="18" charset="0"/>
                          <a:cs typeface="Times New Roman" pitchFamily="18" charset="0"/>
                        </a:rPr>
                        <a:t>.) (</a:t>
                      </a:r>
                      <a:r>
                        <a:rPr lang="en-US" sz="1300" u="none" strike="noStrike" dirty="0">
                          <a:effectLst/>
                          <a:latin typeface="Times New Roman" pitchFamily="18" charset="0"/>
                          <a:cs typeface="Times New Roman" pitchFamily="18" charset="0"/>
                        </a:rPr>
                        <a:t>LCU/US$)</a:t>
                      </a:r>
                      <a:endParaRPr lang="en-US" sz="1300" b="0" i="0" u="none" strike="noStrike" dirty="0">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dirty="0">
                          <a:effectLst/>
                          <a:latin typeface="Times New Roman" pitchFamily="18" charset="0"/>
                          <a:cs typeface="Times New Roman" pitchFamily="18" charset="0"/>
                        </a:rPr>
                        <a:t>124,5</a:t>
                      </a:r>
                      <a:endParaRPr lang="ru-RU" sz="1300" b="0" i="0" u="none" strike="noStrike" dirty="0">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242,8</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405,4</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494,6</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510,5</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dirty="0">
                          <a:effectLst/>
                          <a:latin typeface="Times New Roman" pitchFamily="18" charset="0"/>
                          <a:cs typeface="Times New Roman" pitchFamily="18" charset="0"/>
                        </a:rPr>
                        <a:t>638,1</a:t>
                      </a:r>
                      <a:endParaRPr lang="ru-RU" sz="1300" b="0" i="0" u="none" strike="noStrike" dirty="0">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701,9</a:t>
                      </a:r>
                      <a:endParaRPr lang="ru-RU" sz="1300" b="0" i="0" u="none" strike="noStrike">
                        <a:effectLst/>
                        <a:latin typeface="Times New Roman" pitchFamily="18" charset="0"/>
                        <a:cs typeface="Times New Roman" pitchFamily="18" charset="0"/>
                      </a:endParaRPr>
                    </a:p>
                  </a:txBody>
                  <a:tcPr marL="4541" marR="4541" marT="4540" marB="0" anchor="b"/>
                </a:tc>
              </a:tr>
              <a:tr h="202633">
                <a:tc>
                  <a:txBody>
                    <a:bodyPr/>
                    <a:lstStyle/>
                    <a:p>
                      <a:pPr algn="l" fontAlgn="b"/>
                      <a:r>
                        <a:rPr lang="ru-RU" sz="1300" u="none" strike="noStrike" dirty="0">
                          <a:effectLst/>
                          <a:latin typeface="Times New Roman" pitchFamily="18" charset="0"/>
                          <a:cs typeface="Times New Roman" pitchFamily="18" charset="0"/>
                        </a:rPr>
                        <a:t>Уровень девальвации (</a:t>
                      </a:r>
                      <a:r>
                        <a:rPr lang="ru-RU" sz="1300" u="none" strike="noStrike" dirty="0" err="1">
                          <a:effectLst/>
                          <a:latin typeface="Times New Roman" pitchFamily="18" charset="0"/>
                          <a:cs typeface="Times New Roman" pitchFamily="18" charset="0"/>
                        </a:rPr>
                        <a:t>ср.г</a:t>
                      </a:r>
                      <a:r>
                        <a:rPr lang="ru-RU" sz="1300" u="none" strike="noStrike" dirty="0">
                          <a:effectLst/>
                          <a:latin typeface="Times New Roman" pitchFamily="18" charset="0"/>
                          <a:cs typeface="Times New Roman" pitchFamily="18" charset="0"/>
                        </a:rPr>
                        <a:t>.)</a:t>
                      </a:r>
                      <a:endParaRPr lang="ru-RU" sz="1300" b="0" i="0" u="none" strike="noStrike" dirty="0">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0,0%</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dirty="0">
                          <a:effectLst/>
                          <a:latin typeface="Times New Roman" pitchFamily="18" charset="0"/>
                          <a:cs typeface="Times New Roman" pitchFamily="18" charset="0"/>
                        </a:rPr>
                        <a:t>95,0%</a:t>
                      </a:r>
                      <a:endParaRPr lang="ru-RU" sz="1300" b="0" i="0" u="none" strike="noStrike" dirty="0">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67,0%</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22,0%</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310,0%</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25,0%</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10,0%</a:t>
                      </a:r>
                      <a:endParaRPr lang="ru-RU" sz="1300" b="0" i="0" u="none" strike="noStrike">
                        <a:effectLst/>
                        <a:latin typeface="Times New Roman" pitchFamily="18" charset="0"/>
                        <a:cs typeface="Times New Roman" pitchFamily="18" charset="0"/>
                      </a:endParaRPr>
                    </a:p>
                  </a:txBody>
                  <a:tcPr marL="4541" marR="4541" marT="4540" marB="0" anchor="b"/>
                </a:tc>
              </a:tr>
              <a:tr h="202633">
                <a:tc>
                  <a:txBody>
                    <a:bodyPr/>
                    <a:lstStyle/>
                    <a:p>
                      <a:pPr algn="l" fontAlgn="b"/>
                      <a:r>
                        <a:rPr lang="ru-RU" sz="1300" u="none" strike="noStrike" dirty="0">
                          <a:effectLst/>
                          <a:latin typeface="Times New Roman" pitchFamily="18" charset="0"/>
                          <a:cs typeface="Times New Roman" pitchFamily="18" charset="0"/>
                        </a:rPr>
                        <a:t>Обменный курс (на </a:t>
                      </a:r>
                      <a:r>
                        <a:rPr lang="ru-RU" sz="1300" u="none" strike="noStrike" dirty="0" err="1">
                          <a:effectLst/>
                          <a:latin typeface="Times New Roman" pitchFamily="18" charset="0"/>
                          <a:cs typeface="Times New Roman" pitchFamily="18" charset="0"/>
                        </a:rPr>
                        <a:t>кон.пер</a:t>
                      </a:r>
                      <a:r>
                        <a:rPr lang="ru-RU" sz="1300" u="none" strike="noStrike" dirty="0">
                          <a:effectLst/>
                          <a:latin typeface="Times New Roman" pitchFamily="18" charset="0"/>
                          <a:cs typeface="Times New Roman" pitchFamily="18" charset="0"/>
                        </a:rPr>
                        <a:t>.) (LCU/US$)</a:t>
                      </a:r>
                      <a:endParaRPr lang="ru-RU" sz="1300" b="0" i="0" u="none" strike="noStrike" dirty="0">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140,0</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324,1</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450,0</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519,4</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574,3</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670,0</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737,0</a:t>
                      </a:r>
                      <a:endParaRPr lang="ru-RU" sz="1300" b="0" i="0" u="none" strike="noStrike">
                        <a:effectLst/>
                        <a:latin typeface="Times New Roman" pitchFamily="18" charset="0"/>
                        <a:cs typeface="Times New Roman" pitchFamily="18" charset="0"/>
                      </a:endParaRPr>
                    </a:p>
                  </a:txBody>
                  <a:tcPr marL="4541" marR="4541" marT="4540" marB="0" anchor="b"/>
                </a:tc>
              </a:tr>
              <a:tr h="202633">
                <a:tc>
                  <a:txBody>
                    <a:bodyPr/>
                    <a:lstStyle/>
                    <a:p>
                      <a:pPr algn="l" fontAlgn="b"/>
                      <a:r>
                        <a:rPr lang="ru-RU" sz="1300" u="none" strike="noStrike" dirty="0">
                          <a:effectLst/>
                          <a:latin typeface="Times New Roman" pitchFamily="18" charset="0"/>
                          <a:cs typeface="Times New Roman" pitchFamily="18" charset="0"/>
                        </a:rPr>
                        <a:t>Уровень девальвации (на кон. пер.)</a:t>
                      </a:r>
                      <a:endParaRPr lang="ru-RU" sz="1300" b="0" i="0" u="none" strike="noStrike" dirty="0">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0,0%</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131,5%</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38,9%</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15,4%</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310,2%</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16,7%</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10,0%</a:t>
                      </a:r>
                      <a:endParaRPr lang="ru-RU" sz="1300" b="0" i="0" u="none" strike="noStrike">
                        <a:effectLst/>
                        <a:latin typeface="Times New Roman" pitchFamily="18" charset="0"/>
                        <a:cs typeface="Times New Roman" pitchFamily="18" charset="0"/>
                      </a:endParaRPr>
                    </a:p>
                  </a:txBody>
                  <a:tcPr marL="4541" marR="4541" marT="4540" marB="0" anchor="b"/>
                </a:tc>
              </a:tr>
              <a:tr h="202633">
                <a:tc>
                  <a:txBody>
                    <a:bodyPr/>
                    <a:lstStyle/>
                    <a:p>
                      <a:pPr algn="l" fontAlgn="b"/>
                      <a:r>
                        <a:rPr lang="ru-RU" sz="1300" u="none" strike="noStrike">
                          <a:effectLst/>
                          <a:latin typeface="Times New Roman" pitchFamily="18" charset="0"/>
                          <a:cs typeface="Times New Roman" pitchFamily="18" charset="0"/>
                        </a:rPr>
                        <a:t>Инфляция (на кон.периода.)</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26,0%</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dirty="0">
                          <a:effectLst/>
                          <a:latin typeface="Times New Roman" pitchFamily="18" charset="0"/>
                          <a:cs typeface="Times New Roman" pitchFamily="18" charset="0"/>
                        </a:rPr>
                        <a:t>31,3%</a:t>
                      </a:r>
                      <a:endParaRPr lang="ru-RU" sz="1300" b="0" i="0" u="none" strike="noStrike" dirty="0">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21,8%</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21,8%</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65,0%</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35,0%</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20,0%</a:t>
                      </a:r>
                      <a:endParaRPr lang="ru-RU" sz="1300" b="0" i="0" u="none" strike="noStrike">
                        <a:effectLst/>
                        <a:latin typeface="Times New Roman" pitchFamily="18" charset="0"/>
                        <a:cs typeface="Times New Roman" pitchFamily="18" charset="0"/>
                      </a:endParaRPr>
                    </a:p>
                  </a:txBody>
                  <a:tcPr marL="4541" marR="4541" marT="4540" marB="0" anchor="b"/>
                </a:tc>
              </a:tr>
              <a:tr h="202633">
                <a:tc>
                  <a:txBody>
                    <a:bodyPr/>
                    <a:lstStyle/>
                    <a:p>
                      <a:pPr algn="l" fontAlgn="b"/>
                      <a:r>
                        <a:rPr lang="ru-RU" sz="1300" u="none" strike="noStrike">
                          <a:effectLst/>
                          <a:latin typeface="Times New Roman" pitchFamily="18" charset="0"/>
                          <a:cs typeface="Times New Roman" pitchFamily="18" charset="0"/>
                        </a:rPr>
                        <a:t>Инфляция (ср.г. по дефлятору ВВП)</a:t>
                      </a:r>
                      <a:endParaRPr lang="ru-RU" sz="1300" b="0" i="0" u="none" strike="noStrike">
                        <a:solidFill>
                          <a:srgbClr val="FF00FF"/>
                        </a:solidFill>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44,4%</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40,9%</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21,8%</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21,8%</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85,0%</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45,0%</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25,0%</a:t>
                      </a:r>
                      <a:endParaRPr lang="ru-RU" sz="1300" b="0" i="0" u="none" strike="noStrike">
                        <a:effectLst/>
                        <a:latin typeface="Times New Roman" pitchFamily="18" charset="0"/>
                        <a:cs typeface="Times New Roman" pitchFamily="18" charset="0"/>
                      </a:endParaRPr>
                    </a:p>
                  </a:txBody>
                  <a:tcPr marL="4541" marR="4541" marT="4540" marB="0" anchor="b"/>
                </a:tc>
              </a:tr>
              <a:tr h="221681">
                <a:tc>
                  <a:txBody>
                    <a:bodyPr/>
                    <a:lstStyle/>
                    <a:p>
                      <a:pPr algn="ctr" fontAlgn="b"/>
                      <a:r>
                        <a:rPr lang="ru-RU" sz="1300" b="1" u="none" strike="noStrike" dirty="0">
                          <a:effectLst/>
                          <a:latin typeface="Times New Roman" pitchFamily="18" charset="0"/>
                          <a:cs typeface="Times New Roman" pitchFamily="18" charset="0"/>
                        </a:rPr>
                        <a:t>Госбюджет (в % к ВВП)</a:t>
                      </a:r>
                      <a:endParaRPr lang="ru-RU" sz="1300" b="1" i="0" u="none" strike="noStrike" dirty="0">
                        <a:solidFill>
                          <a:srgbClr val="800080"/>
                        </a:solidFill>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dirty="0">
                          <a:effectLst/>
                          <a:latin typeface="Times New Roman" pitchFamily="18" charset="0"/>
                          <a:cs typeface="Times New Roman" pitchFamily="18" charset="0"/>
                        </a:rPr>
                        <a:t> </a:t>
                      </a:r>
                      <a:endParaRPr lang="ru-RU" sz="1300" b="0" i="0" u="none" strike="noStrike" dirty="0">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dirty="0">
                          <a:effectLst/>
                          <a:latin typeface="Times New Roman" pitchFamily="18" charset="0"/>
                          <a:cs typeface="Times New Roman" pitchFamily="18" charset="0"/>
                        </a:rPr>
                        <a:t> </a:t>
                      </a:r>
                      <a:endParaRPr lang="ru-RU" sz="1300" b="0" i="0" u="none" strike="noStrike" dirty="0">
                        <a:effectLst/>
                        <a:latin typeface="Times New Roman" pitchFamily="18" charset="0"/>
                        <a:cs typeface="Times New Roman" pitchFamily="18" charset="0"/>
                      </a:endParaRPr>
                    </a:p>
                  </a:txBody>
                  <a:tcPr marL="4541" marR="4541" marT="4540" marB="0" anchor="b"/>
                </a:tc>
                <a:tc>
                  <a:txBody>
                    <a:bodyPr/>
                    <a:lstStyle/>
                    <a:p>
                      <a:pPr algn="ctr" fontAlgn="b"/>
                      <a:endParaRPr lang="ru-RU" sz="1300" b="0" i="0" u="none" strike="noStrike" dirty="0">
                        <a:effectLst/>
                        <a:latin typeface="Times New Roman" pitchFamily="18" charset="0"/>
                        <a:cs typeface="Times New Roman" pitchFamily="18" charset="0"/>
                      </a:endParaRPr>
                    </a:p>
                  </a:txBody>
                  <a:tcPr marL="4541" marR="4541" marT="4540" marB="0" anchor="b"/>
                </a:tc>
                <a:tc>
                  <a:txBody>
                    <a:bodyPr/>
                    <a:lstStyle/>
                    <a:p>
                      <a:pPr algn="ctr" fontAlgn="b"/>
                      <a:endParaRPr lang="ru-RU" sz="1300" b="0" i="0" u="none" strike="noStrike" dirty="0">
                        <a:effectLst/>
                        <a:latin typeface="Times New Roman" pitchFamily="18" charset="0"/>
                        <a:cs typeface="Times New Roman" pitchFamily="18" charset="0"/>
                      </a:endParaRPr>
                    </a:p>
                  </a:txBody>
                  <a:tcPr marL="4541" marR="4541" marT="4540" marB="0" anchor="b"/>
                </a:tc>
                <a:tc>
                  <a:txBody>
                    <a:bodyPr/>
                    <a:lstStyle/>
                    <a:p>
                      <a:pPr algn="ctr" fontAlgn="b"/>
                      <a:endParaRPr lang="ru-RU" sz="1300" b="0" i="0" u="none" strike="noStrike" dirty="0">
                        <a:effectLst/>
                        <a:latin typeface="Times New Roman" pitchFamily="18" charset="0"/>
                        <a:cs typeface="Times New Roman" pitchFamily="18" charset="0"/>
                      </a:endParaRPr>
                    </a:p>
                  </a:txBody>
                  <a:tcPr marL="4541" marR="4541" marT="4540" marB="0" anchor="b"/>
                </a:tc>
                <a:tc>
                  <a:txBody>
                    <a:bodyPr/>
                    <a:lstStyle/>
                    <a:p>
                      <a:pPr algn="ctr" fontAlgn="b"/>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endParaRPr lang="ru-RU" sz="1300" b="0" i="0" u="none" strike="noStrike">
                        <a:effectLst/>
                        <a:latin typeface="Times New Roman" pitchFamily="18" charset="0"/>
                        <a:cs typeface="Times New Roman" pitchFamily="18" charset="0"/>
                      </a:endParaRPr>
                    </a:p>
                  </a:txBody>
                  <a:tcPr marL="4541" marR="4541" marT="4540" marB="0" anchor="b"/>
                </a:tc>
              </a:tr>
              <a:tr h="202633">
                <a:tc>
                  <a:txBody>
                    <a:bodyPr/>
                    <a:lstStyle/>
                    <a:p>
                      <a:pPr algn="l" fontAlgn="b"/>
                      <a:r>
                        <a:rPr lang="ru-RU" sz="1300" u="none" strike="noStrike" dirty="0">
                          <a:effectLst/>
                          <a:latin typeface="Times New Roman" pitchFamily="18" charset="0"/>
                          <a:cs typeface="Times New Roman" pitchFamily="18" charset="0"/>
                        </a:rPr>
                        <a:t>Доходы - всего</a:t>
                      </a:r>
                      <a:endParaRPr lang="ru-RU" sz="1300" b="1" i="0" u="none" strike="noStrike" dirty="0">
                        <a:solidFill>
                          <a:srgbClr val="FF0000"/>
                        </a:solidFill>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19,5%</a:t>
                      </a:r>
                      <a:endParaRPr lang="ru-RU" sz="1300" b="1" i="0" u="none" strike="noStrike">
                        <a:solidFill>
                          <a:srgbClr val="FF0000"/>
                        </a:solidFill>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28,6%</a:t>
                      </a:r>
                      <a:endParaRPr lang="ru-RU" sz="1300" b="1" i="0" u="none" strike="noStrike">
                        <a:solidFill>
                          <a:srgbClr val="FF0000"/>
                        </a:solidFill>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28,9%</a:t>
                      </a:r>
                      <a:endParaRPr lang="ru-RU" sz="1300" b="1" i="0" u="none" strike="noStrike">
                        <a:solidFill>
                          <a:srgbClr val="FF0000"/>
                        </a:solidFill>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29,0%</a:t>
                      </a:r>
                      <a:endParaRPr lang="ru-RU" sz="1300" b="1" i="0" u="none" strike="noStrike">
                        <a:solidFill>
                          <a:srgbClr val="FF0000"/>
                        </a:solidFill>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30,4%</a:t>
                      </a:r>
                      <a:endParaRPr lang="ru-RU" sz="1300" b="1" i="0" u="none" strike="noStrike">
                        <a:solidFill>
                          <a:srgbClr val="FF0000"/>
                        </a:solidFill>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28,9%</a:t>
                      </a:r>
                      <a:endParaRPr lang="ru-RU" sz="1300" b="1" i="0" u="none" strike="noStrike">
                        <a:solidFill>
                          <a:srgbClr val="FF0000"/>
                        </a:solidFill>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28,2%</a:t>
                      </a:r>
                      <a:endParaRPr lang="ru-RU" sz="1300" b="1" i="0" u="none" strike="noStrike">
                        <a:solidFill>
                          <a:srgbClr val="FF0000"/>
                        </a:solidFill>
                        <a:effectLst/>
                        <a:latin typeface="Times New Roman" pitchFamily="18" charset="0"/>
                        <a:cs typeface="Times New Roman" pitchFamily="18" charset="0"/>
                      </a:endParaRPr>
                    </a:p>
                  </a:txBody>
                  <a:tcPr marL="4541" marR="4541" marT="4540" marB="0" anchor="b"/>
                </a:tc>
              </a:tr>
              <a:tr h="202633">
                <a:tc>
                  <a:txBody>
                    <a:bodyPr/>
                    <a:lstStyle/>
                    <a:p>
                      <a:pPr algn="l" fontAlgn="b"/>
                      <a:r>
                        <a:rPr lang="ru-RU" sz="1300" u="none" strike="noStrike" dirty="0">
                          <a:effectLst/>
                          <a:latin typeface="Times New Roman" pitchFamily="18" charset="0"/>
                          <a:cs typeface="Times New Roman" pitchFamily="18" charset="0"/>
                        </a:rPr>
                        <a:t>Прямые налоги </a:t>
                      </a:r>
                      <a:endParaRPr lang="ru-RU" sz="1300" b="0" i="0" u="none" strike="noStrike" dirty="0">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5,7%</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8,6%</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8,5%</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8,5%</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8,5%</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8,5%</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8,6%</a:t>
                      </a:r>
                      <a:endParaRPr lang="ru-RU" sz="1300" b="0" i="0" u="none" strike="noStrike">
                        <a:effectLst/>
                        <a:latin typeface="Times New Roman" pitchFamily="18" charset="0"/>
                        <a:cs typeface="Times New Roman" pitchFamily="18" charset="0"/>
                      </a:endParaRPr>
                    </a:p>
                  </a:txBody>
                  <a:tcPr marL="4541" marR="4541" marT="4540" marB="0" anchor="b"/>
                </a:tc>
              </a:tr>
              <a:tr h="202633">
                <a:tc>
                  <a:txBody>
                    <a:bodyPr/>
                    <a:lstStyle/>
                    <a:p>
                      <a:pPr algn="l" fontAlgn="b"/>
                      <a:r>
                        <a:rPr lang="ru-RU" sz="1300" u="none" strike="noStrike">
                          <a:effectLst/>
                          <a:latin typeface="Times New Roman" pitchFamily="18" charset="0"/>
                          <a:cs typeface="Times New Roman" pitchFamily="18" charset="0"/>
                        </a:rPr>
                        <a:t>     Подоходный налог</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2,5%</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3,3%</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3,2%</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3,2%</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3,2%</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3,2%</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3,2%</a:t>
                      </a:r>
                      <a:endParaRPr lang="ru-RU" sz="1300" b="0" i="0" u="none" strike="noStrike">
                        <a:effectLst/>
                        <a:latin typeface="Times New Roman" pitchFamily="18" charset="0"/>
                        <a:cs typeface="Times New Roman" pitchFamily="18" charset="0"/>
                      </a:endParaRPr>
                    </a:p>
                  </a:txBody>
                  <a:tcPr marL="4541" marR="4541" marT="4540" marB="0" anchor="b"/>
                </a:tc>
              </a:tr>
              <a:tr h="202633">
                <a:tc>
                  <a:txBody>
                    <a:bodyPr/>
                    <a:lstStyle/>
                    <a:p>
                      <a:pPr algn="l" fontAlgn="b"/>
                      <a:r>
                        <a:rPr lang="ru-RU" sz="1300" u="none" strike="noStrike">
                          <a:effectLst/>
                          <a:latin typeface="Times New Roman" pitchFamily="18" charset="0"/>
                          <a:cs typeface="Times New Roman" pitchFamily="18" charset="0"/>
                        </a:rPr>
                        <a:t>     Прочие прямые налоги</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3,3%</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5,3%</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5,3%</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5,3%</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5,3%</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5,3%</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5,4%</a:t>
                      </a:r>
                      <a:endParaRPr lang="ru-RU" sz="1300" b="0" i="0" u="none" strike="noStrike">
                        <a:effectLst/>
                        <a:latin typeface="Times New Roman" pitchFamily="18" charset="0"/>
                        <a:cs typeface="Times New Roman" pitchFamily="18" charset="0"/>
                      </a:endParaRPr>
                    </a:p>
                  </a:txBody>
                  <a:tcPr marL="4541" marR="4541" marT="4540" marB="0" anchor="b"/>
                </a:tc>
              </a:tr>
              <a:tr h="202633">
                <a:tc>
                  <a:txBody>
                    <a:bodyPr/>
                    <a:lstStyle/>
                    <a:p>
                      <a:pPr algn="l" fontAlgn="b"/>
                      <a:r>
                        <a:rPr lang="ru-RU" sz="1300" u="none" strike="noStrike">
                          <a:effectLst/>
                          <a:latin typeface="Times New Roman" pitchFamily="18" charset="0"/>
                          <a:cs typeface="Times New Roman" pitchFamily="18" charset="0"/>
                        </a:rPr>
                        <a:t>Косвенные налоги</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10,4%</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15,1%</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dirty="0">
                          <a:effectLst/>
                          <a:latin typeface="Times New Roman" pitchFamily="18" charset="0"/>
                          <a:cs typeface="Times New Roman" pitchFamily="18" charset="0"/>
                        </a:rPr>
                        <a:t>15,5%</a:t>
                      </a:r>
                      <a:endParaRPr lang="ru-RU" sz="1300" b="0" i="0" u="none" strike="noStrike" dirty="0">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15,5%</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16,6%</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15,2%</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14,5%</a:t>
                      </a:r>
                      <a:endParaRPr lang="ru-RU" sz="1300" b="0" i="0" u="none" strike="noStrike">
                        <a:effectLst/>
                        <a:latin typeface="Times New Roman" pitchFamily="18" charset="0"/>
                        <a:cs typeface="Times New Roman" pitchFamily="18" charset="0"/>
                      </a:endParaRPr>
                    </a:p>
                  </a:txBody>
                  <a:tcPr marL="4541" marR="4541" marT="4540" marB="0" anchor="b"/>
                </a:tc>
              </a:tr>
              <a:tr h="202633">
                <a:tc>
                  <a:txBody>
                    <a:bodyPr/>
                    <a:lstStyle/>
                    <a:p>
                      <a:pPr algn="l" fontAlgn="b"/>
                      <a:r>
                        <a:rPr lang="ru-RU" sz="1300" u="none" strike="noStrike">
                          <a:effectLst/>
                          <a:latin typeface="Times New Roman" pitchFamily="18" charset="0"/>
                          <a:cs typeface="Times New Roman" pitchFamily="18" charset="0"/>
                        </a:rPr>
                        <a:t>     Налоги на эксп.- имп. операции</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dirty="0">
                          <a:effectLst/>
                          <a:latin typeface="Times New Roman" pitchFamily="18" charset="0"/>
                          <a:cs typeface="Times New Roman" pitchFamily="18" charset="0"/>
                        </a:rPr>
                        <a:t>0,9%</a:t>
                      </a:r>
                      <a:endParaRPr lang="ru-RU" sz="1300" b="0" i="0" u="none" strike="noStrike" dirty="0">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dirty="0">
                          <a:effectLst/>
                          <a:latin typeface="Times New Roman" pitchFamily="18" charset="0"/>
                          <a:cs typeface="Times New Roman" pitchFamily="18" charset="0"/>
                        </a:rPr>
                        <a:t>1,1%</a:t>
                      </a:r>
                      <a:endParaRPr lang="ru-RU" sz="1300" b="0" i="0" u="none" strike="noStrike" dirty="0">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1,5%</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1,6%</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2,6%</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2,2%</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2,0%</a:t>
                      </a:r>
                      <a:endParaRPr lang="ru-RU" sz="1300" b="0" i="0" u="none" strike="noStrike">
                        <a:effectLst/>
                        <a:latin typeface="Times New Roman" pitchFamily="18" charset="0"/>
                        <a:cs typeface="Times New Roman" pitchFamily="18" charset="0"/>
                      </a:endParaRPr>
                    </a:p>
                  </a:txBody>
                  <a:tcPr marL="4541" marR="4541" marT="4540" marB="0" anchor="b"/>
                </a:tc>
              </a:tr>
              <a:tr h="202633">
                <a:tc>
                  <a:txBody>
                    <a:bodyPr/>
                    <a:lstStyle/>
                    <a:p>
                      <a:pPr algn="l" fontAlgn="b"/>
                      <a:r>
                        <a:rPr lang="ru-RU" sz="1300" u="none" strike="noStrike">
                          <a:effectLst/>
                          <a:latin typeface="Times New Roman" pitchFamily="18" charset="0"/>
                          <a:cs typeface="Times New Roman" pitchFamily="18" charset="0"/>
                        </a:rPr>
                        <a:t>     Прочие косвенные налоги</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9,4%</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14,0%</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dirty="0">
                          <a:effectLst/>
                          <a:latin typeface="Times New Roman" pitchFamily="18" charset="0"/>
                          <a:cs typeface="Times New Roman" pitchFamily="18" charset="0"/>
                        </a:rPr>
                        <a:t>14,0%</a:t>
                      </a:r>
                      <a:endParaRPr lang="ru-RU" sz="1300" b="0" i="0" u="none" strike="noStrike" dirty="0">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13,9%</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14,0%</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13,0%</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12,5%</a:t>
                      </a:r>
                      <a:endParaRPr lang="ru-RU" sz="1300" b="0" i="0" u="none" strike="noStrike">
                        <a:effectLst/>
                        <a:latin typeface="Times New Roman" pitchFamily="18" charset="0"/>
                        <a:cs typeface="Times New Roman" pitchFamily="18" charset="0"/>
                      </a:endParaRPr>
                    </a:p>
                  </a:txBody>
                  <a:tcPr marL="4541" marR="4541" marT="4540" marB="0" anchor="b"/>
                </a:tc>
              </a:tr>
              <a:tr h="202633">
                <a:tc>
                  <a:txBody>
                    <a:bodyPr/>
                    <a:lstStyle/>
                    <a:p>
                      <a:pPr algn="l" fontAlgn="b"/>
                      <a:r>
                        <a:rPr lang="ru-RU" sz="1300" u="none" strike="noStrike">
                          <a:effectLst/>
                          <a:latin typeface="Times New Roman" pitchFamily="18" charset="0"/>
                          <a:cs typeface="Times New Roman" pitchFamily="18" charset="0"/>
                        </a:rPr>
                        <a:t>Неналоговые доходы</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3,4%</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4,9%</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4,9%</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dirty="0">
                          <a:effectLst/>
                          <a:latin typeface="Times New Roman" pitchFamily="18" charset="0"/>
                          <a:cs typeface="Times New Roman" pitchFamily="18" charset="0"/>
                        </a:rPr>
                        <a:t>5,0%</a:t>
                      </a:r>
                      <a:endParaRPr lang="ru-RU" sz="1300" b="0" i="0" u="none" strike="noStrike" dirty="0">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5,3%</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5,2%</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5,2%</a:t>
                      </a:r>
                      <a:endParaRPr lang="ru-RU" sz="1300" b="0" i="0" u="none" strike="noStrike">
                        <a:effectLst/>
                        <a:latin typeface="Times New Roman" pitchFamily="18" charset="0"/>
                        <a:cs typeface="Times New Roman" pitchFamily="18" charset="0"/>
                      </a:endParaRPr>
                    </a:p>
                  </a:txBody>
                  <a:tcPr marL="4541" marR="4541" marT="4540" marB="0" anchor="b"/>
                </a:tc>
              </a:tr>
              <a:tr h="202633">
                <a:tc>
                  <a:txBody>
                    <a:bodyPr/>
                    <a:lstStyle/>
                    <a:p>
                      <a:pPr algn="l" fontAlgn="b"/>
                      <a:r>
                        <a:rPr lang="ru-RU" sz="1300" u="none" strike="noStrike">
                          <a:effectLst/>
                          <a:latin typeface="Times New Roman" pitchFamily="18" charset="0"/>
                          <a:cs typeface="Times New Roman" pitchFamily="18" charset="0"/>
                        </a:rPr>
                        <a:t>Расходы - всего</a:t>
                      </a:r>
                      <a:endParaRPr lang="ru-RU" sz="1300" b="1" i="0" u="none" strike="noStrike">
                        <a:solidFill>
                          <a:srgbClr val="008080"/>
                        </a:solidFill>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20,6%</a:t>
                      </a:r>
                      <a:endParaRPr lang="ru-RU" sz="1300" b="1" i="0" u="none" strike="noStrike">
                        <a:solidFill>
                          <a:srgbClr val="008080"/>
                        </a:solidFill>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30,3%</a:t>
                      </a:r>
                      <a:endParaRPr lang="ru-RU" sz="1300" b="1" i="0" u="none" strike="noStrike">
                        <a:solidFill>
                          <a:srgbClr val="008080"/>
                        </a:solidFill>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31,2%</a:t>
                      </a:r>
                      <a:endParaRPr lang="ru-RU" sz="1300" b="1" i="0" u="none" strike="noStrike">
                        <a:solidFill>
                          <a:srgbClr val="008080"/>
                        </a:solidFill>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31,7%</a:t>
                      </a:r>
                      <a:endParaRPr lang="ru-RU" sz="1300" b="1" i="0" u="none" strike="noStrike">
                        <a:solidFill>
                          <a:srgbClr val="008080"/>
                        </a:solidFill>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33,6%</a:t>
                      </a:r>
                      <a:endParaRPr lang="ru-RU" sz="1300" b="1" i="0" u="none" strike="noStrike">
                        <a:solidFill>
                          <a:srgbClr val="008080"/>
                        </a:solidFill>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31,8%</a:t>
                      </a:r>
                      <a:endParaRPr lang="ru-RU" sz="1300" b="1" i="0" u="none" strike="noStrike">
                        <a:solidFill>
                          <a:srgbClr val="008080"/>
                        </a:solidFill>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30,8%</a:t>
                      </a:r>
                      <a:endParaRPr lang="ru-RU" sz="1300" b="1" i="0" u="none" strike="noStrike">
                        <a:solidFill>
                          <a:srgbClr val="008080"/>
                        </a:solidFill>
                        <a:effectLst/>
                        <a:latin typeface="Times New Roman" pitchFamily="18" charset="0"/>
                        <a:cs typeface="Times New Roman" pitchFamily="18" charset="0"/>
                      </a:endParaRPr>
                    </a:p>
                  </a:txBody>
                  <a:tcPr marL="4541" marR="4541" marT="4540" marB="0" anchor="b"/>
                </a:tc>
              </a:tr>
              <a:tr h="202633">
                <a:tc>
                  <a:txBody>
                    <a:bodyPr/>
                    <a:lstStyle/>
                    <a:p>
                      <a:pPr algn="l" fontAlgn="b"/>
                      <a:r>
                        <a:rPr lang="ru-RU" sz="1300" u="none" strike="noStrike">
                          <a:effectLst/>
                          <a:latin typeface="Times New Roman" pitchFamily="18" charset="0"/>
                          <a:cs typeface="Times New Roman" pitchFamily="18" charset="0"/>
                        </a:rPr>
                        <a:t>   Потребление</a:t>
                      </a:r>
                      <a:endParaRPr lang="ru-RU" sz="1300" b="0" i="0" u="none" strike="noStrike">
                        <a:solidFill>
                          <a:srgbClr val="FF0000"/>
                        </a:solidFill>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12,8%</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19,4%</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18,9%</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dirty="0">
                          <a:effectLst/>
                          <a:latin typeface="Times New Roman" pitchFamily="18" charset="0"/>
                          <a:cs typeface="Times New Roman" pitchFamily="18" charset="0"/>
                        </a:rPr>
                        <a:t>19,0%</a:t>
                      </a:r>
                      <a:endParaRPr lang="ru-RU" sz="1300" b="0" i="0" u="none" strike="noStrike" dirty="0">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18,1%</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18,2%</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18,5%</a:t>
                      </a:r>
                      <a:endParaRPr lang="ru-RU" sz="1300" b="0" i="0" u="none" strike="noStrike">
                        <a:effectLst/>
                        <a:latin typeface="Times New Roman" pitchFamily="18" charset="0"/>
                        <a:cs typeface="Times New Roman" pitchFamily="18" charset="0"/>
                      </a:endParaRPr>
                    </a:p>
                  </a:txBody>
                  <a:tcPr marL="4541" marR="4541" marT="4540" marB="0" anchor="b"/>
                </a:tc>
              </a:tr>
              <a:tr h="202633">
                <a:tc>
                  <a:txBody>
                    <a:bodyPr/>
                    <a:lstStyle/>
                    <a:p>
                      <a:pPr algn="l" fontAlgn="b"/>
                      <a:r>
                        <a:rPr lang="ru-RU" sz="1300" u="none" strike="noStrike">
                          <a:effectLst/>
                          <a:latin typeface="Times New Roman" pitchFamily="18" charset="0"/>
                          <a:cs typeface="Times New Roman" pitchFamily="18" charset="0"/>
                        </a:rPr>
                        <a:t>      Оплата труда</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4,8%</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7,3%</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7,1%</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dirty="0">
                          <a:effectLst/>
                          <a:latin typeface="Times New Roman" pitchFamily="18" charset="0"/>
                          <a:cs typeface="Times New Roman" pitchFamily="18" charset="0"/>
                        </a:rPr>
                        <a:t>7,6%</a:t>
                      </a:r>
                      <a:endParaRPr lang="ru-RU" sz="1300" b="0" i="0" u="none" strike="noStrike" dirty="0">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6,8%</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6,8%</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7,4%</a:t>
                      </a:r>
                      <a:endParaRPr lang="ru-RU" sz="1300" b="0" i="0" u="none" strike="noStrike">
                        <a:effectLst/>
                        <a:latin typeface="Times New Roman" pitchFamily="18" charset="0"/>
                        <a:cs typeface="Times New Roman" pitchFamily="18" charset="0"/>
                      </a:endParaRPr>
                    </a:p>
                  </a:txBody>
                  <a:tcPr marL="4541" marR="4541" marT="4540" marB="0" anchor="b"/>
                </a:tc>
              </a:tr>
              <a:tr h="202633">
                <a:tc>
                  <a:txBody>
                    <a:bodyPr/>
                    <a:lstStyle/>
                    <a:p>
                      <a:pPr algn="l" fontAlgn="b"/>
                      <a:r>
                        <a:rPr lang="ru-RU" sz="1300" u="none" strike="noStrike">
                          <a:effectLst/>
                          <a:latin typeface="Times New Roman" pitchFamily="18" charset="0"/>
                          <a:cs typeface="Times New Roman" pitchFamily="18" charset="0"/>
                        </a:rPr>
                        <a:t>      Прочее потребление</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8,0%</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12,1%</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11,8%</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dirty="0">
                          <a:effectLst/>
                          <a:latin typeface="Times New Roman" pitchFamily="18" charset="0"/>
                          <a:cs typeface="Times New Roman" pitchFamily="18" charset="0"/>
                        </a:rPr>
                        <a:t>11,4%</a:t>
                      </a:r>
                      <a:endParaRPr lang="ru-RU" sz="1300" b="0" i="0" u="none" strike="noStrike" dirty="0">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11,3%</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11,4%</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11,1%</a:t>
                      </a:r>
                      <a:endParaRPr lang="ru-RU" sz="1300" b="0" i="0" u="none" strike="noStrike">
                        <a:effectLst/>
                        <a:latin typeface="Times New Roman" pitchFamily="18" charset="0"/>
                        <a:cs typeface="Times New Roman" pitchFamily="18" charset="0"/>
                      </a:endParaRPr>
                    </a:p>
                  </a:txBody>
                  <a:tcPr marL="4541" marR="4541" marT="4540" marB="0" anchor="b"/>
                </a:tc>
              </a:tr>
              <a:tr h="202633">
                <a:tc>
                  <a:txBody>
                    <a:bodyPr/>
                    <a:lstStyle/>
                    <a:p>
                      <a:pPr algn="l" fontAlgn="b"/>
                      <a:r>
                        <a:rPr lang="ru-RU" sz="1300" u="none" strike="noStrike">
                          <a:effectLst/>
                          <a:latin typeface="Times New Roman" pitchFamily="18" charset="0"/>
                          <a:cs typeface="Times New Roman" pitchFamily="18" charset="0"/>
                        </a:rPr>
                        <a:t>   Выплаты процентов</a:t>
                      </a:r>
                      <a:endParaRPr lang="ru-RU" sz="1300" b="0" i="0" u="none" strike="noStrike">
                        <a:solidFill>
                          <a:srgbClr val="FF0000"/>
                        </a:solidFill>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0,4%</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0,3%</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0,7%</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dirty="0">
                          <a:effectLst/>
                          <a:latin typeface="Times New Roman" pitchFamily="18" charset="0"/>
                          <a:cs typeface="Times New Roman" pitchFamily="18" charset="0"/>
                        </a:rPr>
                        <a:t>0,9%</a:t>
                      </a:r>
                      <a:endParaRPr lang="ru-RU" sz="1300" b="0" i="0" u="none" strike="noStrike" dirty="0">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1,3%</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1,7%</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1,3%</a:t>
                      </a:r>
                      <a:endParaRPr lang="ru-RU" sz="1300" b="0" i="0" u="none" strike="noStrike">
                        <a:effectLst/>
                        <a:latin typeface="Times New Roman" pitchFamily="18" charset="0"/>
                        <a:cs typeface="Times New Roman" pitchFamily="18" charset="0"/>
                      </a:endParaRPr>
                    </a:p>
                  </a:txBody>
                  <a:tcPr marL="4541" marR="4541" marT="4540" marB="0" anchor="b"/>
                </a:tc>
              </a:tr>
              <a:tr h="202633">
                <a:tc>
                  <a:txBody>
                    <a:bodyPr/>
                    <a:lstStyle/>
                    <a:p>
                      <a:pPr algn="l" fontAlgn="b"/>
                      <a:r>
                        <a:rPr lang="ru-RU" sz="1300" u="none" strike="noStrike">
                          <a:effectLst/>
                          <a:latin typeface="Times New Roman" pitchFamily="18" charset="0"/>
                          <a:cs typeface="Times New Roman" pitchFamily="18" charset="0"/>
                        </a:rPr>
                        <a:t>   Субсидии производителям</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0,8%</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1,3%</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1,3%</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1,3%</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1,5%</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1,0%</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1,0%</a:t>
                      </a:r>
                      <a:endParaRPr lang="ru-RU" sz="1300" b="0" i="0" u="none" strike="noStrike">
                        <a:effectLst/>
                        <a:latin typeface="Times New Roman" pitchFamily="18" charset="0"/>
                        <a:cs typeface="Times New Roman" pitchFamily="18" charset="0"/>
                      </a:endParaRPr>
                    </a:p>
                  </a:txBody>
                  <a:tcPr marL="4541" marR="4541" marT="4540" marB="0" anchor="b"/>
                </a:tc>
              </a:tr>
              <a:tr h="202633">
                <a:tc>
                  <a:txBody>
                    <a:bodyPr/>
                    <a:lstStyle/>
                    <a:p>
                      <a:pPr algn="l" fontAlgn="b"/>
                      <a:r>
                        <a:rPr lang="ru-RU" sz="1300" u="none" strike="noStrike">
                          <a:effectLst/>
                          <a:latin typeface="Times New Roman" pitchFamily="18" charset="0"/>
                          <a:cs typeface="Times New Roman" pitchFamily="18" charset="0"/>
                        </a:rPr>
                        <a:t>   Текущие трансферты</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2,3%</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4,2%</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5,4%</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5,5%</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5,5%</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5,5%</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5,2%</a:t>
                      </a:r>
                      <a:endParaRPr lang="ru-RU" sz="1300" b="0" i="0" u="none" strike="noStrike">
                        <a:effectLst/>
                        <a:latin typeface="Times New Roman" pitchFamily="18" charset="0"/>
                        <a:cs typeface="Times New Roman" pitchFamily="18" charset="0"/>
                      </a:endParaRPr>
                    </a:p>
                  </a:txBody>
                  <a:tcPr marL="4541" marR="4541" marT="4540" marB="0" anchor="b"/>
                </a:tc>
              </a:tr>
              <a:tr h="202633">
                <a:tc>
                  <a:txBody>
                    <a:bodyPr/>
                    <a:lstStyle/>
                    <a:p>
                      <a:pPr algn="l" fontAlgn="b"/>
                      <a:r>
                        <a:rPr lang="ru-RU" sz="1300" u="none" strike="noStrike">
                          <a:effectLst/>
                          <a:latin typeface="Times New Roman" pitchFamily="18" charset="0"/>
                          <a:cs typeface="Times New Roman" pitchFamily="18" charset="0"/>
                        </a:rPr>
                        <a:t>Текущие расходы </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16,2%</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25,2%</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26,3%</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dirty="0">
                          <a:effectLst/>
                          <a:latin typeface="Times New Roman" pitchFamily="18" charset="0"/>
                          <a:cs typeface="Times New Roman" pitchFamily="18" charset="0"/>
                        </a:rPr>
                        <a:t>26,7%</a:t>
                      </a:r>
                      <a:endParaRPr lang="ru-RU" sz="1300" b="0" i="0" u="none" strike="noStrike" dirty="0">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26,4%</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26,4%</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26,1%</a:t>
                      </a:r>
                      <a:endParaRPr lang="ru-RU" sz="1300" b="0" i="0" u="none" strike="noStrike">
                        <a:effectLst/>
                        <a:latin typeface="Times New Roman" pitchFamily="18" charset="0"/>
                        <a:cs typeface="Times New Roman" pitchFamily="18" charset="0"/>
                      </a:endParaRPr>
                    </a:p>
                  </a:txBody>
                  <a:tcPr marL="4541" marR="4541" marT="4540" marB="0" anchor="b"/>
                </a:tc>
              </a:tr>
              <a:tr h="202633">
                <a:tc>
                  <a:txBody>
                    <a:bodyPr/>
                    <a:lstStyle/>
                    <a:p>
                      <a:pPr algn="l" fontAlgn="b"/>
                      <a:r>
                        <a:rPr lang="ru-RU" sz="1300" u="none" strike="noStrike">
                          <a:effectLst/>
                          <a:latin typeface="Times New Roman" pitchFamily="18" charset="0"/>
                          <a:cs typeface="Times New Roman" pitchFamily="18" charset="0"/>
                        </a:rPr>
                        <a:t>    Госинвестиции</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4,4%</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5,1%</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4,9%</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5,0%</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7,1%</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5,3%</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4,7%</a:t>
                      </a:r>
                      <a:endParaRPr lang="ru-RU" sz="1300" b="0" i="0" u="none" strike="noStrike">
                        <a:effectLst/>
                        <a:latin typeface="Times New Roman" pitchFamily="18" charset="0"/>
                        <a:cs typeface="Times New Roman" pitchFamily="18" charset="0"/>
                      </a:endParaRPr>
                    </a:p>
                  </a:txBody>
                  <a:tcPr marL="4541" marR="4541" marT="4540" marB="0" anchor="b"/>
                </a:tc>
              </a:tr>
              <a:tr h="202633">
                <a:tc>
                  <a:txBody>
                    <a:bodyPr/>
                    <a:lstStyle/>
                    <a:p>
                      <a:pPr algn="l" fontAlgn="b"/>
                      <a:r>
                        <a:rPr lang="ru-RU" sz="1300" u="none" strike="noStrike">
                          <a:effectLst/>
                          <a:latin typeface="Times New Roman" pitchFamily="18" charset="0"/>
                          <a:cs typeface="Times New Roman" pitchFamily="18" charset="0"/>
                        </a:rPr>
                        <a:t>    Капитальные трансферты</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0,0%</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0,0%</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0,0%</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0,0%</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0,0%</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0,0%</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0,0%</a:t>
                      </a:r>
                      <a:endParaRPr lang="ru-RU" sz="1300" b="0" i="0" u="none" strike="noStrike">
                        <a:effectLst/>
                        <a:latin typeface="Times New Roman" pitchFamily="18" charset="0"/>
                        <a:cs typeface="Times New Roman" pitchFamily="18" charset="0"/>
                      </a:endParaRPr>
                    </a:p>
                  </a:txBody>
                  <a:tcPr marL="4541" marR="4541" marT="4540" marB="0" anchor="b"/>
                </a:tc>
              </a:tr>
              <a:tr h="202633">
                <a:tc>
                  <a:txBody>
                    <a:bodyPr/>
                    <a:lstStyle/>
                    <a:p>
                      <a:pPr algn="l" fontAlgn="b"/>
                      <a:r>
                        <a:rPr lang="ru-RU" sz="1300" u="none" strike="noStrike">
                          <a:effectLst/>
                          <a:latin typeface="Times New Roman" pitchFamily="18" charset="0"/>
                          <a:cs typeface="Times New Roman" pitchFamily="18" charset="0"/>
                        </a:rPr>
                        <a:t>Дефицит бюджета (-)</a:t>
                      </a:r>
                      <a:endParaRPr lang="ru-RU" sz="1300" b="1" i="0" u="none" strike="noStrike">
                        <a:solidFill>
                          <a:srgbClr val="FF0000"/>
                        </a:solidFill>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-1,2%</a:t>
                      </a:r>
                      <a:endParaRPr lang="ru-RU" sz="1300" b="1" i="0" u="none" strike="noStrike">
                        <a:solidFill>
                          <a:srgbClr val="FF0000"/>
                        </a:solidFill>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-1,7%</a:t>
                      </a:r>
                      <a:endParaRPr lang="ru-RU" sz="1300" b="1" i="0" u="none" strike="noStrike">
                        <a:solidFill>
                          <a:srgbClr val="FF0000"/>
                        </a:solidFill>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-2,3%</a:t>
                      </a:r>
                      <a:endParaRPr lang="ru-RU" sz="1300" b="1" i="0" u="none" strike="noStrike">
                        <a:solidFill>
                          <a:srgbClr val="FF0000"/>
                        </a:solidFill>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-2,7%</a:t>
                      </a:r>
                      <a:endParaRPr lang="ru-RU" sz="1300" b="1" i="0" u="none" strike="noStrike">
                        <a:solidFill>
                          <a:srgbClr val="FF0000"/>
                        </a:solidFill>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dirty="0">
                          <a:effectLst/>
                          <a:latin typeface="Times New Roman" pitchFamily="18" charset="0"/>
                          <a:cs typeface="Times New Roman" pitchFamily="18" charset="0"/>
                        </a:rPr>
                        <a:t>-3,1%</a:t>
                      </a:r>
                      <a:endParaRPr lang="ru-RU" sz="1300" b="1" i="0" u="none" strike="noStrike" dirty="0">
                        <a:solidFill>
                          <a:srgbClr val="FF0000"/>
                        </a:solidFill>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-2,9%</a:t>
                      </a:r>
                      <a:endParaRPr lang="ru-RU" sz="1300" b="1" i="0" u="none" strike="noStrike">
                        <a:solidFill>
                          <a:srgbClr val="FF0000"/>
                        </a:solidFill>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-2,6%</a:t>
                      </a:r>
                      <a:endParaRPr lang="ru-RU" sz="1300" b="1" i="0" u="none" strike="noStrike">
                        <a:solidFill>
                          <a:srgbClr val="FF0000"/>
                        </a:solidFill>
                        <a:effectLst/>
                        <a:latin typeface="Times New Roman" pitchFamily="18" charset="0"/>
                        <a:cs typeface="Times New Roman" pitchFamily="18" charset="0"/>
                      </a:endParaRPr>
                    </a:p>
                  </a:txBody>
                  <a:tcPr marL="4541" marR="4541" marT="4540" marB="0" anchor="b"/>
                </a:tc>
              </a:tr>
              <a:tr h="221681">
                <a:tc>
                  <a:txBody>
                    <a:bodyPr/>
                    <a:lstStyle/>
                    <a:p>
                      <a:pPr algn="l" fontAlgn="b"/>
                      <a:r>
                        <a:rPr lang="ru-RU" sz="1300" u="none" strike="noStrike">
                          <a:effectLst/>
                          <a:latin typeface="Times New Roman" pitchFamily="18" charset="0"/>
                          <a:cs typeface="Times New Roman" pitchFamily="18" charset="0"/>
                        </a:rPr>
                        <a:t>финансирование:</a:t>
                      </a:r>
                      <a:endParaRPr lang="ru-RU" sz="1300" b="0" i="0" u="none" strike="noStrike">
                        <a:solidFill>
                          <a:srgbClr val="FF0000"/>
                        </a:solidFill>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 </a:t>
                      </a:r>
                      <a:endParaRPr lang="ru-RU" sz="1300" b="1" i="0" u="none" strike="noStrike">
                        <a:solidFill>
                          <a:srgbClr val="FF0000"/>
                        </a:solidFill>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 </a:t>
                      </a:r>
                      <a:endParaRPr lang="ru-RU" sz="1300" b="1" i="0" u="none" strike="noStrike">
                        <a:solidFill>
                          <a:srgbClr val="FF0000"/>
                        </a:solidFill>
                        <a:effectLst/>
                        <a:latin typeface="Times New Roman" pitchFamily="18" charset="0"/>
                        <a:cs typeface="Times New Roman" pitchFamily="18" charset="0"/>
                      </a:endParaRPr>
                    </a:p>
                  </a:txBody>
                  <a:tcPr marL="4541" marR="4541" marT="4540" marB="0" anchor="b"/>
                </a:tc>
                <a:tc>
                  <a:txBody>
                    <a:bodyPr/>
                    <a:lstStyle/>
                    <a:p>
                      <a:pPr algn="ctr" fontAlgn="b"/>
                      <a:endParaRPr lang="ru-RU" sz="1300" b="1" i="0" u="none" strike="noStrike">
                        <a:solidFill>
                          <a:srgbClr val="FF0000"/>
                        </a:solidFill>
                        <a:effectLst/>
                        <a:latin typeface="Times New Roman" pitchFamily="18" charset="0"/>
                        <a:cs typeface="Times New Roman" pitchFamily="18" charset="0"/>
                      </a:endParaRPr>
                    </a:p>
                  </a:txBody>
                  <a:tcPr marL="4541" marR="4541" marT="4540" marB="0" anchor="b"/>
                </a:tc>
                <a:tc>
                  <a:txBody>
                    <a:bodyPr/>
                    <a:lstStyle/>
                    <a:p>
                      <a:pPr algn="ctr" fontAlgn="b"/>
                      <a:endParaRPr lang="ru-RU" sz="1300" b="1" i="0" u="none" strike="noStrike">
                        <a:solidFill>
                          <a:srgbClr val="FF0000"/>
                        </a:solidFill>
                        <a:effectLst/>
                        <a:latin typeface="Times New Roman" pitchFamily="18" charset="0"/>
                        <a:cs typeface="Times New Roman" pitchFamily="18" charset="0"/>
                      </a:endParaRPr>
                    </a:p>
                  </a:txBody>
                  <a:tcPr marL="4541" marR="4541" marT="4540" marB="0" anchor="b"/>
                </a:tc>
                <a:tc>
                  <a:txBody>
                    <a:bodyPr/>
                    <a:lstStyle/>
                    <a:p>
                      <a:pPr algn="ctr" fontAlgn="b"/>
                      <a:endParaRPr lang="ru-RU" sz="1300" b="1" i="0" u="none" strike="noStrike" dirty="0">
                        <a:solidFill>
                          <a:srgbClr val="FF0000"/>
                        </a:solidFill>
                        <a:effectLst/>
                        <a:latin typeface="Times New Roman" pitchFamily="18" charset="0"/>
                        <a:cs typeface="Times New Roman" pitchFamily="18" charset="0"/>
                      </a:endParaRPr>
                    </a:p>
                  </a:txBody>
                  <a:tcPr marL="4541" marR="4541" marT="4540" marB="0" anchor="b"/>
                </a:tc>
                <a:tc>
                  <a:txBody>
                    <a:bodyPr/>
                    <a:lstStyle/>
                    <a:p>
                      <a:pPr algn="ctr" fontAlgn="b"/>
                      <a:endParaRPr lang="ru-RU" sz="1300" b="1" i="0" u="none" strike="noStrike">
                        <a:solidFill>
                          <a:srgbClr val="FF0000"/>
                        </a:solidFill>
                        <a:effectLst/>
                        <a:latin typeface="Times New Roman" pitchFamily="18" charset="0"/>
                        <a:cs typeface="Times New Roman" pitchFamily="18" charset="0"/>
                      </a:endParaRPr>
                    </a:p>
                  </a:txBody>
                  <a:tcPr marL="4541" marR="4541" marT="4540" marB="0" anchor="b"/>
                </a:tc>
                <a:tc>
                  <a:txBody>
                    <a:bodyPr/>
                    <a:lstStyle/>
                    <a:p>
                      <a:pPr algn="ctr" fontAlgn="b"/>
                      <a:endParaRPr lang="ru-RU" sz="1300" b="1" i="0" u="none" strike="noStrike">
                        <a:solidFill>
                          <a:srgbClr val="FF0000"/>
                        </a:solidFill>
                        <a:effectLst/>
                        <a:latin typeface="Times New Roman" pitchFamily="18" charset="0"/>
                        <a:cs typeface="Times New Roman" pitchFamily="18" charset="0"/>
                      </a:endParaRPr>
                    </a:p>
                  </a:txBody>
                  <a:tcPr marL="4541" marR="4541" marT="4540" marB="0" anchor="b"/>
                </a:tc>
              </a:tr>
              <a:tr h="202633">
                <a:tc>
                  <a:txBody>
                    <a:bodyPr/>
                    <a:lstStyle/>
                    <a:p>
                      <a:pPr algn="l" fontAlgn="b"/>
                      <a:r>
                        <a:rPr lang="ru-RU" sz="1300" u="none" strike="noStrike">
                          <a:effectLst/>
                          <a:latin typeface="Times New Roman" pitchFamily="18" charset="0"/>
                          <a:cs typeface="Times New Roman" pitchFamily="18" charset="0"/>
                        </a:rPr>
                        <a:t>  кредиты ценрального банка</a:t>
                      </a:r>
                      <a:endParaRPr lang="ru-RU" sz="1300" b="0" i="0" u="none" strike="noStrike">
                        <a:solidFill>
                          <a:srgbClr val="FF0000"/>
                        </a:solidFill>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0,0%</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0,6%</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0,7%</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0,9%</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dirty="0">
                          <a:effectLst/>
                          <a:latin typeface="Times New Roman" pitchFamily="18" charset="0"/>
                          <a:cs typeface="Times New Roman" pitchFamily="18" charset="0"/>
                        </a:rPr>
                        <a:t>0,8%</a:t>
                      </a:r>
                      <a:endParaRPr lang="ru-RU" sz="1300" b="0" i="0" u="none" strike="noStrike" dirty="0">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0,7%</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0,5%</a:t>
                      </a:r>
                      <a:endParaRPr lang="ru-RU" sz="1300" b="0" i="0" u="none" strike="noStrike">
                        <a:effectLst/>
                        <a:latin typeface="Times New Roman" pitchFamily="18" charset="0"/>
                        <a:cs typeface="Times New Roman" pitchFamily="18" charset="0"/>
                      </a:endParaRPr>
                    </a:p>
                  </a:txBody>
                  <a:tcPr marL="4541" marR="4541" marT="4540" marB="0" anchor="b"/>
                </a:tc>
              </a:tr>
              <a:tr h="202633">
                <a:tc>
                  <a:txBody>
                    <a:bodyPr/>
                    <a:lstStyle/>
                    <a:p>
                      <a:pPr algn="l" fontAlgn="b"/>
                      <a:r>
                        <a:rPr lang="ru-RU" sz="1300" u="none" strike="noStrike" dirty="0">
                          <a:effectLst/>
                          <a:latin typeface="Times New Roman" pitchFamily="18" charset="0"/>
                          <a:cs typeface="Times New Roman" pitchFamily="18" charset="0"/>
                        </a:rPr>
                        <a:t>  заимствования от частного сектора</a:t>
                      </a:r>
                      <a:endParaRPr lang="ru-RU" sz="1300" b="0" i="0" u="none" strike="noStrike" dirty="0">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1,2%</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1,1%</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1,6%</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1,8%</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dirty="0">
                          <a:effectLst/>
                          <a:latin typeface="Times New Roman" pitchFamily="18" charset="0"/>
                          <a:cs typeface="Times New Roman" pitchFamily="18" charset="0"/>
                        </a:rPr>
                        <a:t>2,4%</a:t>
                      </a:r>
                      <a:endParaRPr lang="ru-RU" sz="1300" b="0" i="0" u="none" strike="noStrike" dirty="0">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dirty="0">
                          <a:effectLst/>
                          <a:latin typeface="Times New Roman" pitchFamily="18" charset="0"/>
                          <a:cs typeface="Times New Roman" pitchFamily="18" charset="0"/>
                        </a:rPr>
                        <a:t>2,2%</a:t>
                      </a:r>
                      <a:endParaRPr lang="ru-RU" sz="1300" b="0" i="0" u="none" strike="noStrike" dirty="0">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2,1%</a:t>
                      </a:r>
                      <a:endParaRPr lang="ru-RU" sz="1300" b="0" i="0" u="none" strike="noStrike">
                        <a:effectLst/>
                        <a:latin typeface="Times New Roman" pitchFamily="18" charset="0"/>
                        <a:cs typeface="Times New Roman" pitchFamily="18" charset="0"/>
                      </a:endParaRPr>
                    </a:p>
                  </a:txBody>
                  <a:tcPr marL="4541" marR="4541" marT="4540" marB="0" anchor="b"/>
                </a:tc>
              </a:tr>
              <a:tr h="202633">
                <a:tc>
                  <a:txBody>
                    <a:bodyPr/>
                    <a:lstStyle/>
                    <a:p>
                      <a:pPr algn="l" fontAlgn="b"/>
                      <a:r>
                        <a:rPr lang="ru-RU" sz="1300" u="none" strike="noStrike">
                          <a:effectLst/>
                          <a:latin typeface="Times New Roman" pitchFamily="18" charset="0"/>
                          <a:cs typeface="Times New Roman" pitchFamily="18" charset="0"/>
                        </a:rPr>
                        <a:t>  внешние кредиты</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0,0%</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0,0%</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0,0%</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0,0%</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a:effectLst/>
                          <a:latin typeface="Times New Roman" pitchFamily="18" charset="0"/>
                          <a:cs typeface="Times New Roman" pitchFamily="18" charset="0"/>
                        </a:rPr>
                        <a:t>0,0%</a:t>
                      </a:r>
                      <a:endParaRPr lang="ru-RU" sz="1300" b="0" i="0" u="none" strike="noStrike">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dirty="0">
                          <a:effectLst/>
                          <a:latin typeface="Times New Roman" pitchFamily="18" charset="0"/>
                          <a:cs typeface="Times New Roman" pitchFamily="18" charset="0"/>
                        </a:rPr>
                        <a:t>0,0%</a:t>
                      </a:r>
                      <a:endParaRPr lang="ru-RU" sz="1300" b="0" i="0" u="none" strike="noStrike" dirty="0">
                        <a:effectLst/>
                        <a:latin typeface="Times New Roman" pitchFamily="18" charset="0"/>
                        <a:cs typeface="Times New Roman" pitchFamily="18" charset="0"/>
                      </a:endParaRPr>
                    </a:p>
                  </a:txBody>
                  <a:tcPr marL="4541" marR="4541" marT="4540" marB="0" anchor="b"/>
                </a:tc>
                <a:tc>
                  <a:txBody>
                    <a:bodyPr/>
                    <a:lstStyle/>
                    <a:p>
                      <a:pPr algn="ctr" fontAlgn="b"/>
                      <a:r>
                        <a:rPr lang="ru-RU" sz="1300" u="none" strike="noStrike" dirty="0">
                          <a:effectLst/>
                          <a:latin typeface="Times New Roman" pitchFamily="18" charset="0"/>
                          <a:cs typeface="Times New Roman" pitchFamily="18" charset="0"/>
                        </a:rPr>
                        <a:t>0,0%</a:t>
                      </a:r>
                      <a:endParaRPr lang="ru-RU" sz="1300" b="0" i="0" u="none" strike="noStrike" dirty="0">
                        <a:effectLst/>
                        <a:latin typeface="Times New Roman" pitchFamily="18" charset="0"/>
                        <a:cs typeface="Times New Roman" pitchFamily="18" charset="0"/>
                      </a:endParaRPr>
                    </a:p>
                  </a:txBody>
                  <a:tcPr marL="4541" marR="4541" marT="4540" marB="0" anchor="b"/>
                </a:tc>
              </a:tr>
            </a:tbl>
          </a:graphicData>
        </a:graphic>
      </p:graphicFrame>
      <p:sp>
        <p:nvSpPr>
          <p:cNvPr id="24880" name="Rectangle 2"/>
          <p:cNvSpPr>
            <a:spLocks noGrp="1" noChangeArrowheads="1"/>
          </p:cNvSpPr>
          <p:nvPr>
            <p:ph type="title"/>
          </p:nvPr>
        </p:nvSpPr>
        <p:spPr>
          <a:xfrm>
            <a:off x="7239000" y="-115888"/>
            <a:ext cx="2066925" cy="477838"/>
          </a:xfrm>
        </p:spPr>
        <p:txBody>
          <a:bodyPr/>
          <a:lstStyle/>
          <a:p>
            <a:pPr algn="ctr" eaLnBrk="1" hangingPunct="1"/>
            <a:r>
              <a:rPr lang="ru-RU" sz="2000" b="1" smtClean="0">
                <a:solidFill>
                  <a:srgbClr val="FF3300"/>
                </a:solidFill>
                <a:latin typeface="Times New Roman" pitchFamily="18" charset="0"/>
                <a:cs typeface="Times New Roman" pitchFamily="18" charset="0"/>
              </a:rPr>
              <a:t>Продолжение</a:t>
            </a:r>
            <a:endParaRPr lang="ru-RU" sz="200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90488" y="608013"/>
          <a:ext cx="8928098" cy="6388153"/>
        </p:xfrm>
        <a:graphic>
          <a:graphicData uri="http://schemas.openxmlformats.org/drawingml/2006/table">
            <a:tbl>
              <a:tblPr>
                <a:tableStyleId>{616DA210-FB5B-4158-B5E0-FEB733F419BA}</a:tableStyleId>
              </a:tblPr>
              <a:tblGrid>
                <a:gridCol w="3784599"/>
                <a:gridCol w="651510"/>
                <a:gridCol w="788670"/>
                <a:gridCol w="685800"/>
                <a:gridCol w="765810"/>
                <a:gridCol w="765810"/>
                <a:gridCol w="834390"/>
                <a:gridCol w="651509"/>
              </a:tblGrid>
              <a:tr h="522813">
                <a:tc rowSpan="2">
                  <a:txBody>
                    <a:bodyPr/>
                    <a:lstStyle/>
                    <a:p>
                      <a:pPr algn="ctr" fontAlgn="b"/>
                      <a:r>
                        <a:rPr lang="ru-RU" sz="1600" u="none" strike="noStrike">
                          <a:effectLst/>
                          <a:latin typeface="Times New Roman" pitchFamily="18" charset="0"/>
                          <a:cs typeface="Times New Roman" pitchFamily="18" charset="0"/>
                        </a:rPr>
                        <a:t> </a:t>
                      </a:r>
                      <a:endParaRPr lang="ru-RU" sz="1600" b="0" i="0" u="none" strike="noStrike">
                        <a:effectLst/>
                        <a:latin typeface="Times New Roman" pitchFamily="18" charset="0"/>
                        <a:cs typeface="Times New Roman" pitchFamily="18" charset="0"/>
                      </a:endParaRPr>
                    </a:p>
                  </a:txBody>
                  <a:tcPr marL="5659" marR="5659" marT="5660" marB="0" anchor="b"/>
                </a:tc>
                <a:tc rowSpan="2">
                  <a:txBody>
                    <a:bodyPr/>
                    <a:lstStyle/>
                    <a:p>
                      <a:pPr algn="ctr" fontAlgn="ctr"/>
                      <a:r>
                        <a:rPr lang="ru-RU" sz="1600" u="none" strike="noStrike" dirty="0">
                          <a:effectLst/>
                          <a:latin typeface="Times New Roman" pitchFamily="18" charset="0"/>
                          <a:cs typeface="Times New Roman" pitchFamily="18" charset="0"/>
                        </a:rPr>
                        <a:t>2000</a:t>
                      </a:r>
                      <a:endParaRPr lang="ru-RU" sz="1600" b="0" i="0" u="none" strike="noStrike" dirty="0">
                        <a:solidFill>
                          <a:srgbClr val="0000FF"/>
                        </a:solidFill>
                        <a:effectLst/>
                        <a:latin typeface="Times New Roman" pitchFamily="18" charset="0"/>
                        <a:cs typeface="Times New Roman" pitchFamily="18" charset="0"/>
                      </a:endParaRPr>
                    </a:p>
                  </a:txBody>
                  <a:tcPr marL="5659" marR="5659" marT="5660" marB="0" anchor="ctr"/>
                </a:tc>
                <a:tc gridSpan="3">
                  <a:txBody>
                    <a:bodyPr/>
                    <a:lstStyle/>
                    <a:p>
                      <a:pPr algn="ctr" fontAlgn="ctr"/>
                      <a:r>
                        <a:rPr lang="ru-RU" sz="1600" u="none" strike="noStrike">
                          <a:effectLst/>
                          <a:latin typeface="Times New Roman" pitchFamily="18" charset="0"/>
                          <a:cs typeface="Times New Roman" pitchFamily="18" charset="0"/>
                        </a:rPr>
                        <a:t>вар.I, обменный курс 325 на конец 2001 г.</a:t>
                      </a:r>
                      <a:endParaRPr lang="ru-RU" sz="1600" b="0" i="0" u="none" strike="noStrike">
                        <a:effectLst/>
                        <a:latin typeface="Times New Roman" pitchFamily="18" charset="0"/>
                        <a:cs typeface="Times New Roman" pitchFamily="18" charset="0"/>
                      </a:endParaRPr>
                    </a:p>
                  </a:txBody>
                  <a:tcPr marL="5659" marR="5659" marT="5660" marB="0" anchor="ctr"/>
                </a:tc>
                <a:tc hMerge="1">
                  <a:txBody>
                    <a:bodyPr/>
                    <a:lstStyle/>
                    <a:p>
                      <a:endParaRPr lang="ru-RU"/>
                    </a:p>
                  </a:txBody>
                  <a:tcPr/>
                </a:tc>
                <a:tc hMerge="1">
                  <a:txBody>
                    <a:bodyPr/>
                    <a:lstStyle/>
                    <a:p>
                      <a:endParaRPr lang="ru-RU"/>
                    </a:p>
                  </a:txBody>
                  <a:tcPr/>
                </a:tc>
                <a:tc gridSpan="3">
                  <a:txBody>
                    <a:bodyPr/>
                    <a:lstStyle/>
                    <a:p>
                      <a:pPr algn="ctr" fontAlgn="ctr"/>
                      <a:r>
                        <a:rPr lang="ru-RU" sz="1600" u="none" strike="noStrike" dirty="0">
                          <a:effectLst/>
                          <a:latin typeface="Times New Roman" pitchFamily="18" charset="0"/>
                          <a:cs typeface="Times New Roman" pitchFamily="18" charset="0"/>
                        </a:rPr>
                        <a:t>     </a:t>
                      </a:r>
                      <a:r>
                        <a:rPr lang="ru-RU" sz="1600" u="none" strike="noStrike" dirty="0" err="1">
                          <a:effectLst/>
                          <a:latin typeface="Times New Roman" pitchFamily="18" charset="0"/>
                          <a:cs typeface="Times New Roman" pitchFamily="18" charset="0"/>
                        </a:rPr>
                        <a:t>вар.II</a:t>
                      </a:r>
                      <a:r>
                        <a:rPr lang="ru-RU" sz="1600" u="none" strike="noStrike" dirty="0">
                          <a:effectLst/>
                          <a:latin typeface="Times New Roman" pitchFamily="18" charset="0"/>
                          <a:cs typeface="Times New Roman" pitchFamily="18" charset="0"/>
                        </a:rPr>
                        <a:t>, обменный курс 574 на конец 2001 г.</a:t>
                      </a:r>
                      <a:endParaRPr lang="ru-RU" sz="1600" b="0" i="0" u="none" strike="noStrike" dirty="0">
                        <a:effectLst/>
                        <a:latin typeface="Times New Roman" pitchFamily="18" charset="0"/>
                        <a:cs typeface="Times New Roman" pitchFamily="18" charset="0"/>
                      </a:endParaRPr>
                    </a:p>
                  </a:txBody>
                  <a:tcPr marL="5659" marR="5659" marT="5660" marB="0" anchor="ctr"/>
                </a:tc>
                <a:tc hMerge="1">
                  <a:txBody>
                    <a:bodyPr/>
                    <a:lstStyle/>
                    <a:p>
                      <a:endParaRPr lang="ru-RU"/>
                    </a:p>
                  </a:txBody>
                  <a:tcPr/>
                </a:tc>
                <a:tc hMerge="1">
                  <a:txBody>
                    <a:bodyPr/>
                    <a:lstStyle/>
                    <a:p>
                      <a:endParaRPr lang="ru-RU"/>
                    </a:p>
                  </a:txBody>
                  <a:tcPr/>
                </a:tc>
              </a:tr>
              <a:tr h="249496">
                <a:tc vMerge="1">
                  <a:txBody>
                    <a:bodyPr/>
                    <a:lstStyle/>
                    <a:p>
                      <a:endParaRPr lang="ru-RU"/>
                    </a:p>
                  </a:txBody>
                  <a:tcPr/>
                </a:tc>
                <a:tc vMerge="1">
                  <a:txBody>
                    <a:bodyPr/>
                    <a:lstStyle/>
                    <a:p>
                      <a:endParaRPr lang="ru-RU"/>
                    </a:p>
                  </a:txBody>
                  <a:tcPr/>
                </a:tc>
                <a:tc>
                  <a:txBody>
                    <a:bodyPr/>
                    <a:lstStyle/>
                    <a:p>
                      <a:pPr algn="ctr" fontAlgn="b"/>
                      <a:r>
                        <a:rPr lang="ru-RU" sz="1600" u="none" strike="noStrike">
                          <a:effectLst/>
                          <a:latin typeface="Times New Roman" pitchFamily="18" charset="0"/>
                          <a:cs typeface="Times New Roman" pitchFamily="18" charset="0"/>
                        </a:rPr>
                        <a:t>2001</a:t>
                      </a:r>
                      <a:endParaRPr lang="ru-RU" sz="1600" b="0" i="0" u="none" strike="noStrike">
                        <a:solidFill>
                          <a:srgbClr val="0000FF"/>
                        </a:solidFill>
                        <a:effectLst/>
                        <a:latin typeface="Times New Roman" pitchFamily="18" charset="0"/>
                        <a:cs typeface="Times New Roman" pitchFamily="18" charset="0"/>
                      </a:endParaRPr>
                    </a:p>
                  </a:txBody>
                  <a:tcPr marL="5659" marR="5659" marT="5660" marB="0" anchor="b"/>
                </a:tc>
                <a:tc>
                  <a:txBody>
                    <a:bodyPr/>
                    <a:lstStyle/>
                    <a:p>
                      <a:pPr algn="ctr" fontAlgn="b"/>
                      <a:r>
                        <a:rPr lang="ru-RU" sz="1600" u="none" strike="noStrike">
                          <a:effectLst/>
                          <a:latin typeface="Times New Roman" pitchFamily="18" charset="0"/>
                          <a:cs typeface="Times New Roman" pitchFamily="18" charset="0"/>
                        </a:rPr>
                        <a:t>2002</a:t>
                      </a:r>
                      <a:endParaRPr lang="ru-RU" sz="1600" b="0" i="0" u="none" strike="noStrike">
                        <a:solidFill>
                          <a:srgbClr val="0000FF"/>
                        </a:solidFill>
                        <a:effectLst/>
                        <a:latin typeface="Times New Roman" pitchFamily="18" charset="0"/>
                        <a:cs typeface="Times New Roman" pitchFamily="18" charset="0"/>
                      </a:endParaRPr>
                    </a:p>
                  </a:txBody>
                  <a:tcPr marL="5659" marR="5659" marT="5660" marB="0" anchor="b"/>
                </a:tc>
                <a:tc>
                  <a:txBody>
                    <a:bodyPr/>
                    <a:lstStyle/>
                    <a:p>
                      <a:pPr algn="ctr" fontAlgn="b"/>
                      <a:r>
                        <a:rPr lang="ru-RU" sz="1600" u="none" strike="noStrike">
                          <a:effectLst/>
                          <a:latin typeface="Times New Roman" pitchFamily="18" charset="0"/>
                          <a:cs typeface="Times New Roman" pitchFamily="18" charset="0"/>
                        </a:rPr>
                        <a:t>2003</a:t>
                      </a:r>
                      <a:endParaRPr lang="ru-RU" sz="1600" b="0" i="0" u="none" strike="noStrike">
                        <a:solidFill>
                          <a:srgbClr val="0000FF"/>
                        </a:solidFill>
                        <a:effectLst/>
                        <a:latin typeface="Times New Roman" pitchFamily="18" charset="0"/>
                        <a:cs typeface="Times New Roman" pitchFamily="18" charset="0"/>
                      </a:endParaRPr>
                    </a:p>
                  </a:txBody>
                  <a:tcPr marL="5659" marR="5659" marT="5660" marB="0" anchor="b"/>
                </a:tc>
                <a:tc>
                  <a:txBody>
                    <a:bodyPr/>
                    <a:lstStyle/>
                    <a:p>
                      <a:pPr algn="ctr" fontAlgn="b"/>
                      <a:r>
                        <a:rPr lang="ru-RU" sz="1600" u="none" strike="noStrike">
                          <a:effectLst/>
                          <a:latin typeface="Times New Roman" pitchFamily="18" charset="0"/>
                          <a:cs typeface="Times New Roman" pitchFamily="18" charset="0"/>
                        </a:rPr>
                        <a:t>2001</a:t>
                      </a:r>
                      <a:endParaRPr lang="ru-RU" sz="1600" b="0" i="0" u="none" strike="noStrike">
                        <a:solidFill>
                          <a:srgbClr val="0000FF"/>
                        </a:solidFill>
                        <a:effectLst/>
                        <a:latin typeface="Times New Roman" pitchFamily="18" charset="0"/>
                        <a:cs typeface="Times New Roman" pitchFamily="18" charset="0"/>
                      </a:endParaRPr>
                    </a:p>
                  </a:txBody>
                  <a:tcPr marL="5659" marR="5659" marT="5660" marB="0" anchor="b"/>
                </a:tc>
                <a:tc>
                  <a:txBody>
                    <a:bodyPr/>
                    <a:lstStyle/>
                    <a:p>
                      <a:pPr algn="ctr" fontAlgn="b"/>
                      <a:r>
                        <a:rPr lang="ru-RU" sz="1600" u="none" strike="noStrike">
                          <a:effectLst/>
                          <a:latin typeface="Times New Roman" pitchFamily="18" charset="0"/>
                          <a:cs typeface="Times New Roman" pitchFamily="18" charset="0"/>
                        </a:rPr>
                        <a:t>2002</a:t>
                      </a:r>
                      <a:endParaRPr lang="ru-RU" sz="1600" b="0" i="0" u="none" strike="noStrike">
                        <a:solidFill>
                          <a:srgbClr val="0000FF"/>
                        </a:solidFill>
                        <a:effectLst/>
                        <a:latin typeface="Times New Roman" pitchFamily="18" charset="0"/>
                        <a:cs typeface="Times New Roman" pitchFamily="18" charset="0"/>
                      </a:endParaRPr>
                    </a:p>
                  </a:txBody>
                  <a:tcPr marL="5659" marR="5659" marT="5660" marB="0" anchor="b"/>
                </a:tc>
                <a:tc>
                  <a:txBody>
                    <a:bodyPr/>
                    <a:lstStyle/>
                    <a:p>
                      <a:pPr algn="ctr" fontAlgn="b"/>
                      <a:r>
                        <a:rPr lang="ru-RU" sz="1600" u="none" strike="noStrike">
                          <a:effectLst/>
                          <a:latin typeface="Times New Roman" pitchFamily="18" charset="0"/>
                          <a:cs typeface="Times New Roman" pitchFamily="18" charset="0"/>
                        </a:rPr>
                        <a:t>2003</a:t>
                      </a:r>
                      <a:endParaRPr lang="ru-RU" sz="1600" b="0" i="0" u="none" strike="noStrike">
                        <a:solidFill>
                          <a:srgbClr val="0000FF"/>
                        </a:solidFill>
                        <a:effectLst/>
                        <a:latin typeface="Times New Roman" pitchFamily="18" charset="0"/>
                        <a:cs typeface="Times New Roman" pitchFamily="18" charset="0"/>
                      </a:endParaRPr>
                    </a:p>
                  </a:txBody>
                  <a:tcPr marL="5659" marR="5659" marT="5660" marB="0" anchor="b"/>
                </a:tc>
              </a:tr>
              <a:tr h="249496">
                <a:tc>
                  <a:txBody>
                    <a:bodyPr/>
                    <a:lstStyle/>
                    <a:p>
                      <a:pPr algn="ctr" fontAlgn="b"/>
                      <a:r>
                        <a:rPr lang="ru-RU" sz="1600" b="1" u="none" strike="noStrike" dirty="0">
                          <a:effectLst/>
                          <a:latin typeface="Times New Roman" pitchFamily="18" charset="0"/>
                          <a:cs typeface="Times New Roman" pitchFamily="18" charset="0"/>
                        </a:rPr>
                        <a:t>Платежный баланс</a:t>
                      </a:r>
                      <a:endParaRPr lang="ru-RU" sz="1600" b="1" i="0" u="none" strike="noStrike" dirty="0">
                        <a:solidFill>
                          <a:srgbClr val="800080"/>
                        </a:solidFill>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 </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dirty="0">
                          <a:effectLst/>
                          <a:latin typeface="Times New Roman" pitchFamily="18" charset="0"/>
                          <a:cs typeface="Times New Roman" pitchFamily="18" charset="0"/>
                        </a:rPr>
                        <a:t> </a:t>
                      </a:r>
                      <a:endParaRPr lang="ru-RU" sz="1600" b="0" i="0" u="none" strike="noStrike" dirty="0">
                        <a:effectLst/>
                        <a:latin typeface="Times New Roman" pitchFamily="18" charset="0"/>
                        <a:cs typeface="Times New Roman" pitchFamily="18" charset="0"/>
                      </a:endParaRPr>
                    </a:p>
                  </a:txBody>
                  <a:tcPr marL="5659" marR="5659" marT="5660" marB="0" anchor="b"/>
                </a:tc>
                <a:tc>
                  <a:txBody>
                    <a:bodyPr/>
                    <a:lstStyle/>
                    <a:p>
                      <a:pPr algn="r" fontAlgn="b"/>
                      <a:endParaRPr lang="ru-RU" sz="1600" b="0" i="0" u="none" strike="noStrike" dirty="0">
                        <a:effectLst/>
                        <a:latin typeface="Times New Roman" pitchFamily="18" charset="0"/>
                        <a:cs typeface="Times New Roman" pitchFamily="18" charset="0"/>
                      </a:endParaRPr>
                    </a:p>
                  </a:txBody>
                  <a:tcPr marL="5659" marR="5659" marT="5660" marB="0" anchor="b"/>
                </a:tc>
                <a:tc>
                  <a:txBody>
                    <a:bodyPr/>
                    <a:lstStyle/>
                    <a:p>
                      <a:pPr algn="r" fontAlgn="b"/>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endParaRPr lang="ru-RU" sz="1600" b="0" i="0" u="none" strike="noStrike">
                        <a:effectLst/>
                        <a:latin typeface="Times New Roman" pitchFamily="18" charset="0"/>
                        <a:cs typeface="Times New Roman" pitchFamily="18" charset="0"/>
                      </a:endParaRPr>
                    </a:p>
                  </a:txBody>
                  <a:tcPr marL="5659" marR="5659" marT="5660" marB="0" anchor="b"/>
                </a:tc>
              </a:tr>
              <a:tr h="258296">
                <a:tc>
                  <a:txBody>
                    <a:bodyPr/>
                    <a:lstStyle/>
                    <a:p>
                      <a:pPr algn="l" fontAlgn="b"/>
                      <a:r>
                        <a:rPr lang="ru-RU" sz="1600" u="none" strike="noStrike">
                          <a:effectLst/>
                          <a:latin typeface="Times New Roman" pitchFamily="18" charset="0"/>
                          <a:cs typeface="Times New Roman" pitchFamily="18" charset="0"/>
                        </a:rPr>
                        <a:t>Реальный рост экспорта (</a:t>
                      </a:r>
                      <a:r>
                        <a:rPr lang="en-US" sz="1600" u="none" strike="noStrike">
                          <a:effectLst/>
                          <a:latin typeface="Times New Roman" pitchFamily="18" charset="0"/>
                          <a:cs typeface="Times New Roman" pitchFamily="18" charset="0"/>
                        </a:rPr>
                        <a:t>GNFS)</a:t>
                      </a:r>
                      <a:endParaRPr lang="en-US"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-8,3%</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7,7%</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7,0%</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7,0%</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3,9%</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8,3%</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8,1%</a:t>
                      </a:r>
                      <a:endParaRPr lang="ru-RU" sz="1600" b="0" i="0" u="none" strike="noStrike">
                        <a:effectLst/>
                        <a:latin typeface="Times New Roman" pitchFamily="18" charset="0"/>
                        <a:cs typeface="Times New Roman" pitchFamily="18" charset="0"/>
                      </a:endParaRPr>
                    </a:p>
                  </a:txBody>
                  <a:tcPr marL="5659" marR="5659" marT="5660" marB="0" anchor="b"/>
                </a:tc>
              </a:tr>
              <a:tr h="258296">
                <a:tc>
                  <a:txBody>
                    <a:bodyPr/>
                    <a:lstStyle/>
                    <a:p>
                      <a:pPr algn="l" fontAlgn="b"/>
                      <a:r>
                        <a:rPr lang="ru-RU" sz="1600" u="none" strike="noStrike">
                          <a:effectLst/>
                          <a:latin typeface="Times New Roman" pitchFamily="18" charset="0"/>
                          <a:cs typeface="Times New Roman" pitchFamily="18" charset="0"/>
                        </a:rPr>
                        <a:t>Реальный рост импорта (</a:t>
                      </a:r>
                      <a:r>
                        <a:rPr lang="en-US" sz="1600" u="none" strike="noStrike">
                          <a:effectLst/>
                          <a:latin typeface="Times New Roman" pitchFamily="18" charset="0"/>
                          <a:cs typeface="Times New Roman" pitchFamily="18" charset="0"/>
                        </a:rPr>
                        <a:t>GNFS)</a:t>
                      </a:r>
                      <a:endParaRPr lang="en-US" sz="1600" b="0" i="0" u="none" strike="noStrike">
                        <a:solidFill>
                          <a:srgbClr val="FF00FF"/>
                        </a:solidFill>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-5,4%</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-0,4%</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7,0%</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8,1%</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-3,4%</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8,1%</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11,2%</a:t>
                      </a:r>
                      <a:endParaRPr lang="ru-RU" sz="1600" b="0" i="0" u="none" strike="noStrike">
                        <a:effectLst/>
                        <a:latin typeface="Times New Roman" pitchFamily="18" charset="0"/>
                        <a:cs typeface="Times New Roman" pitchFamily="18" charset="0"/>
                      </a:endParaRPr>
                    </a:p>
                  </a:txBody>
                  <a:tcPr marL="5659" marR="5659" marT="5660" marB="0" anchor="b"/>
                </a:tc>
              </a:tr>
              <a:tr h="249496">
                <a:tc>
                  <a:txBody>
                    <a:bodyPr/>
                    <a:lstStyle/>
                    <a:p>
                      <a:pPr algn="ctr" fontAlgn="b"/>
                      <a:r>
                        <a:rPr lang="ru-RU" sz="1600" u="none" strike="noStrike">
                          <a:effectLst/>
                          <a:latin typeface="Times New Roman" pitchFamily="18" charset="0"/>
                          <a:cs typeface="Times New Roman" pitchFamily="18" charset="0"/>
                        </a:rPr>
                        <a:t>в % к ВВП (в нац. валюте)</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 </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 </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endParaRPr lang="ru-RU" sz="1600" b="0" i="0" u="none" strike="noStrike">
                        <a:effectLst/>
                        <a:latin typeface="Times New Roman" pitchFamily="18" charset="0"/>
                        <a:cs typeface="Times New Roman" pitchFamily="18" charset="0"/>
                      </a:endParaRPr>
                    </a:p>
                  </a:txBody>
                  <a:tcPr marL="5659" marR="5659" marT="5660" marB="0" anchor="b"/>
                </a:tc>
              </a:tr>
              <a:tr h="249496">
                <a:tc>
                  <a:txBody>
                    <a:bodyPr/>
                    <a:lstStyle/>
                    <a:p>
                      <a:pPr algn="l" fontAlgn="b"/>
                      <a:r>
                        <a:rPr lang="ru-RU" sz="1600" u="none" strike="noStrike">
                          <a:effectLst/>
                          <a:latin typeface="Times New Roman" pitchFamily="18" charset="0"/>
                          <a:cs typeface="Times New Roman" pitchFamily="18" charset="0"/>
                        </a:rPr>
                        <a:t>  Экспорт</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12,6%</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18,4%</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26,1%</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27,2%</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44,6%</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40,7%</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37,8%</a:t>
                      </a:r>
                      <a:endParaRPr lang="ru-RU" sz="1600" b="0" i="0" u="none" strike="noStrike">
                        <a:effectLst/>
                        <a:latin typeface="Times New Roman" pitchFamily="18" charset="0"/>
                        <a:cs typeface="Times New Roman" pitchFamily="18" charset="0"/>
                      </a:endParaRPr>
                    </a:p>
                  </a:txBody>
                  <a:tcPr marL="5659" marR="5659" marT="5660" marB="0" anchor="b"/>
                </a:tc>
              </a:tr>
              <a:tr h="249496">
                <a:tc>
                  <a:txBody>
                    <a:bodyPr/>
                    <a:lstStyle/>
                    <a:p>
                      <a:pPr algn="l" fontAlgn="b"/>
                      <a:r>
                        <a:rPr lang="ru-RU" sz="1600" u="none" strike="noStrike">
                          <a:effectLst/>
                          <a:latin typeface="Times New Roman" pitchFamily="18" charset="0"/>
                          <a:cs typeface="Times New Roman" pitchFamily="18" charset="0"/>
                        </a:rPr>
                        <a:t>  Импорт</a:t>
                      </a:r>
                      <a:endParaRPr lang="ru-RU" sz="1600" b="0" i="0" u="none" strike="noStrike">
                        <a:solidFill>
                          <a:srgbClr val="FF00FF"/>
                        </a:solidFill>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-12,1%</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dirty="0">
                          <a:effectLst/>
                          <a:latin typeface="Times New Roman" pitchFamily="18" charset="0"/>
                          <a:cs typeface="Times New Roman" pitchFamily="18" charset="0"/>
                        </a:rPr>
                        <a:t>-16,5%</a:t>
                      </a:r>
                      <a:endParaRPr lang="ru-RU" sz="1600" b="0" i="0" u="none" strike="noStrike" dirty="0">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-23,8%</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-25,4%</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-40,3%</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-37,3%</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-36,1%</a:t>
                      </a:r>
                      <a:endParaRPr lang="ru-RU" sz="1600" b="0" i="0" u="none" strike="noStrike">
                        <a:effectLst/>
                        <a:latin typeface="Times New Roman" pitchFamily="18" charset="0"/>
                        <a:cs typeface="Times New Roman" pitchFamily="18" charset="0"/>
                      </a:endParaRPr>
                    </a:p>
                  </a:txBody>
                  <a:tcPr marL="5659" marR="5659" marT="5660" marB="0" anchor="b"/>
                </a:tc>
              </a:tr>
              <a:tr h="258296">
                <a:tc>
                  <a:txBody>
                    <a:bodyPr/>
                    <a:lstStyle/>
                    <a:p>
                      <a:pPr algn="l" fontAlgn="b"/>
                      <a:r>
                        <a:rPr lang="ru-RU" sz="1600" u="none" strike="noStrike">
                          <a:effectLst/>
                          <a:latin typeface="Times New Roman" pitchFamily="18" charset="0"/>
                          <a:cs typeface="Times New Roman" pitchFamily="18" charset="0"/>
                        </a:rPr>
                        <a:t> Чистые факторные платежи </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-0,7%</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-1,3%</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-1,6%</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-1,8%</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-3,3%</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-2,6%</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-2,5%</a:t>
                      </a:r>
                      <a:endParaRPr lang="ru-RU" sz="1600" b="0" i="0" u="none" strike="noStrike">
                        <a:effectLst/>
                        <a:latin typeface="Times New Roman" pitchFamily="18" charset="0"/>
                        <a:cs typeface="Times New Roman" pitchFamily="18" charset="0"/>
                      </a:endParaRPr>
                    </a:p>
                  </a:txBody>
                  <a:tcPr marL="5659" marR="5659" marT="5660" marB="0" anchor="b"/>
                </a:tc>
              </a:tr>
              <a:tr h="257121">
                <a:tc>
                  <a:txBody>
                    <a:bodyPr/>
                    <a:lstStyle/>
                    <a:p>
                      <a:pPr algn="l" fontAlgn="b"/>
                      <a:r>
                        <a:rPr lang="ru-RU" sz="1600" u="none" strike="noStrike">
                          <a:effectLst/>
                          <a:latin typeface="Times New Roman" pitchFamily="18" charset="0"/>
                          <a:cs typeface="Times New Roman" pitchFamily="18" charset="0"/>
                        </a:rPr>
                        <a:t> Чистые трансферты</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0,2%</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0,4%</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0,6%</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0,6%</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0,9%</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0,9%</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0,9%</a:t>
                      </a:r>
                      <a:endParaRPr lang="ru-RU" sz="1600" b="0" i="0" u="none" strike="noStrike">
                        <a:effectLst/>
                        <a:latin typeface="Times New Roman" pitchFamily="18" charset="0"/>
                        <a:cs typeface="Times New Roman" pitchFamily="18" charset="0"/>
                      </a:endParaRPr>
                    </a:p>
                  </a:txBody>
                  <a:tcPr marL="5659" marR="5659" marT="5660" marB="0" anchor="b"/>
                </a:tc>
              </a:tr>
              <a:tr h="265693">
                <a:tc>
                  <a:txBody>
                    <a:bodyPr/>
                    <a:lstStyle/>
                    <a:p>
                      <a:pPr algn="l" fontAlgn="b"/>
                      <a:r>
                        <a:rPr lang="ru-RU" sz="1600" u="none" strike="noStrike">
                          <a:effectLst/>
                          <a:latin typeface="Times New Roman" pitchFamily="18" charset="0"/>
                          <a:cs typeface="Times New Roman" pitchFamily="18" charset="0"/>
                        </a:rPr>
                        <a:t>Счет текущих операций</a:t>
                      </a:r>
                      <a:endParaRPr lang="ru-RU" sz="1600" b="1" i="0" u="none" strike="noStrike">
                        <a:solidFill>
                          <a:srgbClr val="FF0000"/>
                        </a:solidFill>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-0,1%</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0,9%</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1,2%</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0,7%</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1,9%</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1,7%</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0,1%</a:t>
                      </a:r>
                      <a:endParaRPr lang="ru-RU" sz="1600" b="0" i="0" u="none" strike="noStrike">
                        <a:effectLst/>
                        <a:latin typeface="Times New Roman" pitchFamily="18" charset="0"/>
                        <a:cs typeface="Times New Roman" pitchFamily="18" charset="0"/>
                      </a:endParaRPr>
                    </a:p>
                  </a:txBody>
                  <a:tcPr marL="5659" marR="5659" marT="5660" marB="0" anchor="b"/>
                </a:tc>
              </a:tr>
              <a:tr h="258296">
                <a:tc>
                  <a:txBody>
                    <a:bodyPr/>
                    <a:lstStyle/>
                    <a:p>
                      <a:pPr algn="l" fontAlgn="b"/>
                      <a:r>
                        <a:rPr lang="ru-RU" sz="1600" u="none" strike="noStrike">
                          <a:effectLst/>
                          <a:latin typeface="Times New Roman" pitchFamily="18" charset="0"/>
                          <a:cs typeface="Times New Roman" pitchFamily="18" charset="0"/>
                        </a:rPr>
                        <a:t>Прямые инвестиции (млн.$</a:t>
                      </a:r>
                      <a:r>
                        <a:rPr lang="en-US" sz="1600" u="none" strike="noStrike">
                          <a:effectLst/>
                          <a:latin typeface="Times New Roman" pitchFamily="18" charset="0"/>
                          <a:cs typeface="Times New Roman" pitchFamily="18" charset="0"/>
                        </a:rPr>
                        <a:t>C</a:t>
                      </a:r>
                      <a:r>
                        <a:rPr lang="ru-RU" sz="1600" u="none" strike="noStrike">
                          <a:effectLst/>
                          <a:latin typeface="Times New Roman" pitchFamily="18" charset="0"/>
                          <a:cs typeface="Times New Roman" pitchFamily="18" charset="0"/>
                        </a:rPr>
                        <a:t>ША)</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120</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126</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180</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250</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126</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180</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350</a:t>
                      </a:r>
                      <a:endParaRPr lang="ru-RU" sz="1600" b="0" i="0" u="none" strike="noStrike">
                        <a:effectLst/>
                        <a:latin typeface="Times New Roman" pitchFamily="18" charset="0"/>
                        <a:cs typeface="Times New Roman" pitchFamily="18" charset="0"/>
                      </a:endParaRPr>
                    </a:p>
                  </a:txBody>
                  <a:tcPr marL="5659" marR="5659" marT="5660" marB="0" anchor="b"/>
                </a:tc>
              </a:tr>
              <a:tr h="249496">
                <a:tc>
                  <a:txBody>
                    <a:bodyPr/>
                    <a:lstStyle/>
                    <a:p>
                      <a:pPr algn="l" fontAlgn="b"/>
                      <a:r>
                        <a:rPr lang="en-US" sz="1600" u="none" strike="noStrike">
                          <a:effectLst/>
                          <a:latin typeface="Times New Roman" pitchFamily="18" charset="0"/>
                          <a:cs typeface="Times New Roman" pitchFamily="18" charset="0"/>
                        </a:rPr>
                        <a:t>Gross Reserves (CB only) (mill US$)</a:t>
                      </a:r>
                      <a:endParaRPr lang="en-US"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1283</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1264</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1313</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1389</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1229</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1288</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1399</a:t>
                      </a:r>
                      <a:endParaRPr lang="ru-RU" sz="1600" b="0" i="0" u="none" strike="noStrike">
                        <a:effectLst/>
                        <a:latin typeface="Times New Roman" pitchFamily="18" charset="0"/>
                        <a:cs typeface="Times New Roman" pitchFamily="18" charset="0"/>
                      </a:endParaRPr>
                    </a:p>
                  </a:txBody>
                  <a:tcPr marL="5659" marR="5659" marT="5660" marB="0" anchor="b"/>
                </a:tc>
              </a:tr>
              <a:tr h="249496">
                <a:tc>
                  <a:txBody>
                    <a:bodyPr/>
                    <a:lstStyle/>
                    <a:p>
                      <a:pPr algn="l" fontAlgn="b"/>
                      <a:r>
                        <a:rPr lang="en-US" sz="1600" u="none" strike="noStrike">
                          <a:effectLst/>
                          <a:latin typeface="Times New Roman" pitchFamily="18" charset="0"/>
                          <a:cs typeface="Times New Roman" pitchFamily="18" charset="0"/>
                        </a:rPr>
                        <a:t>Gross Reserves (months imports GFS)</a:t>
                      </a:r>
                      <a:endParaRPr lang="en-US"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4,7</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4,4</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4,2</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4,0</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4,4</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4,2</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4,0</a:t>
                      </a:r>
                      <a:endParaRPr lang="ru-RU" sz="1600" b="0" i="0" u="none" strike="noStrike">
                        <a:effectLst/>
                        <a:latin typeface="Times New Roman" pitchFamily="18" charset="0"/>
                        <a:cs typeface="Times New Roman" pitchFamily="18" charset="0"/>
                      </a:endParaRPr>
                    </a:p>
                  </a:txBody>
                  <a:tcPr marL="5659" marR="5659" marT="5660" marB="0" anchor="b"/>
                </a:tc>
              </a:tr>
              <a:tr h="249496">
                <a:tc>
                  <a:txBody>
                    <a:bodyPr/>
                    <a:lstStyle/>
                    <a:p>
                      <a:pPr algn="ctr" fontAlgn="b"/>
                      <a:r>
                        <a:rPr lang="ru-RU" sz="1600" b="1" u="none" strike="noStrike" dirty="0">
                          <a:effectLst/>
                          <a:latin typeface="Times New Roman" pitchFamily="18" charset="0"/>
                          <a:cs typeface="Times New Roman" pitchFamily="18" charset="0"/>
                        </a:rPr>
                        <a:t>Монетарный сектор</a:t>
                      </a:r>
                      <a:endParaRPr lang="ru-RU" sz="1600" b="1" i="0" u="none" strike="noStrike" dirty="0">
                        <a:solidFill>
                          <a:srgbClr val="800080"/>
                        </a:solidFill>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 </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 </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endParaRPr lang="ru-RU" sz="1600" b="0" i="0" u="none" strike="noStrike">
                        <a:effectLst/>
                        <a:latin typeface="Times New Roman" pitchFamily="18" charset="0"/>
                        <a:cs typeface="Times New Roman" pitchFamily="18" charset="0"/>
                      </a:endParaRPr>
                    </a:p>
                  </a:txBody>
                  <a:tcPr marL="5659" marR="5659" marT="5660" marB="0" anchor="b"/>
                </a:tc>
              </a:tr>
              <a:tr h="249496">
                <a:tc>
                  <a:txBody>
                    <a:bodyPr/>
                    <a:lstStyle/>
                    <a:p>
                      <a:pPr algn="l" fontAlgn="b"/>
                      <a:r>
                        <a:rPr lang="ru-RU" sz="1600" u="none" strike="noStrike">
                          <a:effectLst/>
                          <a:latin typeface="Times New Roman" pitchFamily="18" charset="0"/>
                          <a:cs typeface="Times New Roman" pitchFamily="18" charset="0"/>
                        </a:rPr>
                        <a:t>Рост денег</a:t>
                      </a:r>
                      <a:endParaRPr lang="ru-RU" sz="1600" b="0" i="0" u="none" strike="noStrike">
                        <a:solidFill>
                          <a:srgbClr val="FF0000"/>
                        </a:solidFill>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0,0%</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82,4%</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29,1%</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28,8%</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50,0%</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50,1%</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35,4%</a:t>
                      </a:r>
                      <a:endParaRPr lang="ru-RU" sz="1600" b="0" i="0" u="none" strike="noStrike">
                        <a:effectLst/>
                        <a:latin typeface="Times New Roman" pitchFamily="18" charset="0"/>
                        <a:cs typeface="Times New Roman" pitchFamily="18" charset="0"/>
                      </a:endParaRPr>
                    </a:p>
                  </a:txBody>
                  <a:tcPr marL="5659" marR="5659" marT="5660" marB="0" anchor="b"/>
                </a:tc>
              </a:tr>
              <a:tr h="249496">
                <a:tc>
                  <a:txBody>
                    <a:bodyPr/>
                    <a:lstStyle/>
                    <a:p>
                      <a:pPr algn="l" fontAlgn="b"/>
                      <a:r>
                        <a:rPr lang="ru-RU" sz="1600" u="none" strike="noStrike">
                          <a:effectLst/>
                          <a:latin typeface="Times New Roman" pitchFamily="18" charset="0"/>
                          <a:cs typeface="Times New Roman" pitchFamily="18" charset="0"/>
                        </a:rPr>
                        <a:t>Уровень монитизации</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11,7%</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14,5%</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14,7%</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14,9%</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14,3%</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14,3%</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14,9%</a:t>
                      </a:r>
                      <a:endParaRPr lang="ru-RU" sz="1600" b="0" i="0" u="none" strike="noStrike">
                        <a:effectLst/>
                        <a:latin typeface="Times New Roman" pitchFamily="18" charset="0"/>
                        <a:cs typeface="Times New Roman" pitchFamily="18" charset="0"/>
                      </a:endParaRPr>
                    </a:p>
                  </a:txBody>
                  <a:tcPr marL="5659" marR="5659" marT="5660" marB="0" anchor="b"/>
                </a:tc>
              </a:tr>
              <a:tr h="249496">
                <a:tc>
                  <a:txBody>
                    <a:bodyPr/>
                    <a:lstStyle/>
                    <a:p>
                      <a:pPr algn="l" fontAlgn="b"/>
                      <a:r>
                        <a:rPr lang="ru-RU" sz="1600" u="none" strike="noStrike">
                          <a:effectLst/>
                          <a:latin typeface="Times New Roman" pitchFamily="18" charset="0"/>
                          <a:cs typeface="Times New Roman" pitchFamily="18" charset="0"/>
                        </a:rPr>
                        <a:t>Доля наличных денег в M2</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57,3%</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46,7%</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46,0%</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46,0%</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46,7%</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46,0%</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46,0%</a:t>
                      </a:r>
                      <a:endParaRPr lang="ru-RU" sz="1600" b="0" i="0" u="none" strike="noStrike">
                        <a:effectLst/>
                        <a:latin typeface="Times New Roman" pitchFamily="18" charset="0"/>
                        <a:cs typeface="Times New Roman" pitchFamily="18" charset="0"/>
                      </a:endParaRPr>
                    </a:p>
                  </a:txBody>
                  <a:tcPr marL="5659" marR="5659" marT="5660" marB="0" anchor="b"/>
                </a:tc>
              </a:tr>
              <a:tr h="249496">
                <a:tc>
                  <a:txBody>
                    <a:bodyPr/>
                    <a:lstStyle/>
                    <a:p>
                      <a:pPr algn="l" fontAlgn="b"/>
                      <a:r>
                        <a:rPr lang="ru-RU" sz="1600" u="none" strike="noStrike">
                          <a:effectLst/>
                          <a:latin typeface="Times New Roman" pitchFamily="18" charset="0"/>
                          <a:cs typeface="Times New Roman" pitchFamily="18" charset="0"/>
                        </a:rPr>
                        <a:t>Скорость обращения денег</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8,6</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6,9</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6,8</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6,7</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7,0</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7,0</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6,7</a:t>
                      </a:r>
                      <a:endParaRPr lang="ru-RU" sz="1600" b="0" i="0" u="none" strike="noStrike">
                        <a:effectLst/>
                        <a:latin typeface="Times New Roman" pitchFamily="18" charset="0"/>
                        <a:cs typeface="Times New Roman" pitchFamily="18" charset="0"/>
                      </a:endParaRPr>
                    </a:p>
                  </a:txBody>
                  <a:tcPr marL="5659" marR="5659" marT="5660" marB="0" anchor="b"/>
                </a:tc>
              </a:tr>
              <a:tr h="249496">
                <a:tc>
                  <a:txBody>
                    <a:bodyPr/>
                    <a:lstStyle/>
                    <a:p>
                      <a:pPr algn="l" fontAlgn="b"/>
                      <a:r>
                        <a:rPr lang="ru-RU" sz="1600" u="none" strike="noStrike">
                          <a:effectLst/>
                          <a:latin typeface="Times New Roman" pitchFamily="18" charset="0"/>
                          <a:cs typeface="Times New Roman" pitchFamily="18" charset="0"/>
                        </a:rPr>
                        <a:t>Доля кредитов в ВВП</a:t>
                      </a:r>
                      <a:endParaRPr lang="ru-RU" sz="1600" b="0" i="0" u="none" strike="noStrike">
                        <a:solidFill>
                          <a:srgbClr val="0000FF"/>
                        </a:solidFill>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14,2%</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16,3%</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15,8%</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15,3%</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17,0%</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15,5%</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14,8%</a:t>
                      </a:r>
                      <a:endParaRPr lang="ru-RU" sz="1600" b="0" i="0" u="none" strike="noStrike">
                        <a:effectLst/>
                        <a:latin typeface="Times New Roman" pitchFamily="18" charset="0"/>
                        <a:cs typeface="Times New Roman" pitchFamily="18" charset="0"/>
                      </a:endParaRPr>
                    </a:p>
                  </a:txBody>
                  <a:tcPr marL="5659" marR="5659" marT="5660" marB="0" anchor="b"/>
                </a:tc>
              </a:tr>
              <a:tr h="249496">
                <a:tc>
                  <a:txBody>
                    <a:bodyPr/>
                    <a:lstStyle/>
                    <a:p>
                      <a:pPr algn="l" fontAlgn="b"/>
                      <a:r>
                        <a:rPr lang="ru-RU" sz="1600" u="none" strike="noStrike" dirty="0">
                          <a:effectLst/>
                          <a:latin typeface="Times New Roman" pitchFamily="18" charset="0"/>
                          <a:cs typeface="Times New Roman" pitchFamily="18" charset="0"/>
                        </a:rPr>
                        <a:t>     Доля кредитов частному сектору в ВВП</a:t>
                      </a:r>
                      <a:endParaRPr lang="ru-RU" sz="1600" b="0" i="0" u="none" strike="noStrike" dirty="0">
                        <a:solidFill>
                          <a:srgbClr val="0000FF"/>
                        </a:solidFill>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dirty="0">
                          <a:effectLst/>
                          <a:latin typeface="Times New Roman" pitchFamily="18" charset="0"/>
                          <a:cs typeface="Times New Roman" pitchFamily="18" charset="0"/>
                        </a:rPr>
                        <a:t>12,8%</a:t>
                      </a:r>
                      <a:endParaRPr lang="ru-RU" sz="1600" b="0" i="0" u="none" strike="noStrike" dirty="0">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14,5%</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13,8%</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12,9%</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14,8%</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13,5%</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12,8%</a:t>
                      </a:r>
                      <a:endParaRPr lang="ru-RU" sz="1600" b="0" i="0" u="none" strike="noStrike">
                        <a:effectLst/>
                        <a:latin typeface="Times New Roman" pitchFamily="18" charset="0"/>
                        <a:cs typeface="Times New Roman" pitchFamily="18" charset="0"/>
                      </a:endParaRPr>
                    </a:p>
                  </a:txBody>
                  <a:tcPr marL="5659" marR="5659" marT="5660" marB="0" anchor="b"/>
                </a:tc>
              </a:tr>
              <a:tr h="258296">
                <a:tc>
                  <a:txBody>
                    <a:bodyPr/>
                    <a:lstStyle/>
                    <a:p>
                      <a:pPr algn="l" fontAlgn="b"/>
                      <a:r>
                        <a:rPr lang="ru-RU" sz="1600" u="none" strike="noStrike" dirty="0">
                          <a:effectLst/>
                          <a:latin typeface="Times New Roman" pitchFamily="18" charset="0"/>
                          <a:cs typeface="Times New Roman" pitchFamily="18" charset="0"/>
                        </a:rPr>
                        <a:t>     Доля кредитов государству в ВВП</a:t>
                      </a:r>
                      <a:endParaRPr lang="ru-RU" sz="1600" b="0" i="0" u="none" strike="noStrike" dirty="0">
                        <a:solidFill>
                          <a:srgbClr val="0000FF"/>
                        </a:solidFill>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1,4%</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1,5%</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2,0%</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2,4%</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1,9%</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2,0%</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2,1%</a:t>
                      </a:r>
                      <a:endParaRPr lang="ru-RU" sz="1600" b="0" i="0" u="none" strike="noStrike">
                        <a:effectLst/>
                        <a:latin typeface="Times New Roman" pitchFamily="18" charset="0"/>
                        <a:cs typeface="Times New Roman" pitchFamily="18" charset="0"/>
                      </a:endParaRPr>
                    </a:p>
                  </a:txBody>
                  <a:tcPr marL="5659" marR="5659" marT="5660" marB="0" anchor="b"/>
                </a:tc>
              </a:tr>
              <a:tr h="308546">
                <a:tc>
                  <a:txBody>
                    <a:bodyPr/>
                    <a:lstStyle/>
                    <a:p>
                      <a:pPr algn="l" fontAlgn="b"/>
                      <a:r>
                        <a:rPr lang="ru-RU" sz="1600" u="none" strike="noStrike" dirty="0">
                          <a:effectLst/>
                          <a:latin typeface="Times New Roman" pitchFamily="18" charset="0"/>
                          <a:cs typeface="Times New Roman" pitchFamily="18" charset="0"/>
                        </a:rPr>
                        <a:t>Доля кредитов в </a:t>
                      </a:r>
                      <a:r>
                        <a:rPr lang="en-US" sz="1600" u="none" strike="noStrike" dirty="0">
                          <a:effectLst/>
                          <a:latin typeface="Times New Roman" pitchFamily="18" charset="0"/>
                          <a:cs typeface="Times New Roman" pitchFamily="18" charset="0"/>
                        </a:rPr>
                        <a:t>M2</a:t>
                      </a:r>
                      <a:endParaRPr lang="en-US" sz="1600" b="0" i="0" u="none" strike="noStrike" dirty="0">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121,2%</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112,3%</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107,3%</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102,3%</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119,1%</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108,2%</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99,3%</a:t>
                      </a:r>
                      <a:endParaRPr lang="ru-RU" sz="1600" b="0" i="0" u="none" strike="noStrike">
                        <a:effectLst/>
                        <a:latin typeface="Times New Roman" pitchFamily="18" charset="0"/>
                        <a:cs typeface="Times New Roman" pitchFamily="18" charset="0"/>
                      </a:endParaRPr>
                    </a:p>
                  </a:txBody>
                  <a:tcPr marL="5659" marR="5659" marT="5660" marB="0" anchor="b"/>
                </a:tc>
              </a:tr>
              <a:tr h="249496">
                <a:tc>
                  <a:txBody>
                    <a:bodyPr/>
                    <a:lstStyle/>
                    <a:p>
                      <a:pPr algn="l" fontAlgn="b"/>
                      <a:r>
                        <a:rPr lang="ru-RU" sz="1600" u="none" strike="noStrike">
                          <a:effectLst/>
                          <a:latin typeface="Times New Roman" pitchFamily="18" charset="0"/>
                          <a:cs typeface="Times New Roman" pitchFamily="18" charset="0"/>
                        </a:rPr>
                        <a:t>Процентные ставки </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30,0%</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32,4%</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16,9%</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19,3%</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73,9%</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a:effectLst/>
                          <a:latin typeface="Times New Roman" pitchFamily="18" charset="0"/>
                          <a:cs typeface="Times New Roman" pitchFamily="18" charset="0"/>
                        </a:rPr>
                        <a:t>39,2%</a:t>
                      </a:r>
                      <a:endParaRPr lang="ru-RU" sz="1600" b="0" i="0" u="none" strike="noStrike">
                        <a:effectLst/>
                        <a:latin typeface="Times New Roman" pitchFamily="18" charset="0"/>
                        <a:cs typeface="Times New Roman" pitchFamily="18" charset="0"/>
                      </a:endParaRPr>
                    </a:p>
                  </a:txBody>
                  <a:tcPr marL="5659" marR="5659" marT="5660" marB="0" anchor="b"/>
                </a:tc>
                <a:tc>
                  <a:txBody>
                    <a:bodyPr/>
                    <a:lstStyle/>
                    <a:p>
                      <a:pPr algn="r" fontAlgn="b"/>
                      <a:r>
                        <a:rPr lang="ru-RU" sz="1600" u="none" strike="noStrike" dirty="0">
                          <a:effectLst/>
                          <a:latin typeface="Times New Roman" pitchFamily="18" charset="0"/>
                          <a:cs typeface="Times New Roman" pitchFamily="18" charset="0"/>
                        </a:rPr>
                        <a:t>22,5%</a:t>
                      </a:r>
                      <a:endParaRPr lang="ru-RU" sz="1600" b="0" i="0" u="none" strike="noStrike" dirty="0">
                        <a:effectLst/>
                        <a:latin typeface="Times New Roman" pitchFamily="18" charset="0"/>
                        <a:cs typeface="Times New Roman" pitchFamily="18" charset="0"/>
                      </a:endParaRPr>
                    </a:p>
                  </a:txBody>
                  <a:tcPr marL="5659" marR="5659" marT="5660" marB="0" anchor="b"/>
                </a:tc>
              </a:tr>
            </a:tbl>
          </a:graphicData>
        </a:graphic>
      </p:graphicFrame>
      <p:sp>
        <p:nvSpPr>
          <p:cNvPr id="25823" name="Rectangle 2"/>
          <p:cNvSpPr>
            <a:spLocks noGrp="1" noChangeArrowheads="1"/>
          </p:cNvSpPr>
          <p:nvPr>
            <p:ph type="title"/>
          </p:nvPr>
        </p:nvSpPr>
        <p:spPr>
          <a:xfrm>
            <a:off x="7296150" y="-138113"/>
            <a:ext cx="2066925" cy="476251"/>
          </a:xfrm>
        </p:spPr>
        <p:txBody>
          <a:bodyPr/>
          <a:lstStyle/>
          <a:p>
            <a:pPr algn="ctr" eaLnBrk="1" hangingPunct="1"/>
            <a:r>
              <a:rPr lang="ru-RU" sz="2000" b="1" smtClean="0">
                <a:solidFill>
                  <a:srgbClr val="FF3300"/>
                </a:solidFill>
                <a:latin typeface="Times New Roman" pitchFamily="18" charset="0"/>
                <a:cs typeface="Times New Roman" pitchFamily="18" charset="0"/>
              </a:rPr>
              <a:t>Продолжение</a:t>
            </a:r>
            <a:endParaRPr lang="ru-RU" sz="200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57200" y="284163"/>
            <a:ext cx="8229600" cy="1447800"/>
          </a:xfrm>
        </p:spPr>
        <p:txBody>
          <a:bodyPr/>
          <a:lstStyle/>
          <a:p>
            <a:pPr algn="ctr" eaLnBrk="1" hangingPunct="1"/>
            <a:r>
              <a:rPr lang="ru-RU" sz="4000" b="1" smtClean="0">
                <a:latin typeface="Times New Roman" pitchFamily="18" charset="0"/>
                <a:cs typeface="Times New Roman" pitchFamily="18" charset="0"/>
              </a:rPr>
              <a:t/>
            </a:r>
            <a:br>
              <a:rPr lang="ru-RU" sz="4000" b="1" smtClean="0">
                <a:latin typeface="Times New Roman" pitchFamily="18" charset="0"/>
                <a:cs typeface="Times New Roman" pitchFamily="18" charset="0"/>
              </a:rPr>
            </a:br>
            <a:endParaRPr lang="ru-RU" sz="2000" smtClean="0">
              <a:latin typeface="Times New Roman" pitchFamily="18" charset="0"/>
              <a:cs typeface="Times New Roman" pitchFamily="18" charset="0"/>
            </a:endParaRPr>
          </a:p>
        </p:txBody>
      </p:sp>
      <p:sp>
        <p:nvSpPr>
          <p:cNvPr id="18435" name="Rectangle 3"/>
          <p:cNvSpPr>
            <a:spLocks noGrp="1" noChangeArrowheads="1"/>
          </p:cNvSpPr>
          <p:nvPr>
            <p:ph type="body" idx="1"/>
          </p:nvPr>
        </p:nvSpPr>
        <p:spPr>
          <a:xfrm>
            <a:off x="300038" y="1531938"/>
            <a:ext cx="8651875" cy="5453062"/>
          </a:xfrm>
        </p:spPr>
        <p:txBody>
          <a:bodyPr/>
          <a:lstStyle/>
          <a:p>
            <a:pPr eaLnBrk="1" hangingPunct="1">
              <a:lnSpc>
                <a:spcPct val="80000"/>
              </a:lnSpc>
              <a:defRPr/>
            </a:pPr>
            <a:endParaRPr lang="ru-RU" sz="2000" dirty="0" smtClean="0">
              <a:latin typeface="Times New Roman" pitchFamily="18" charset="0"/>
              <a:cs typeface="Times New Roman" pitchFamily="18" charset="0"/>
            </a:endParaRPr>
          </a:p>
          <a:p>
            <a:pPr eaLnBrk="1" hangingPunct="1">
              <a:lnSpc>
                <a:spcPct val="80000"/>
              </a:lnSpc>
              <a:defRPr/>
            </a:pPr>
            <a:r>
              <a:rPr lang="ru-RU" sz="2000" dirty="0" smtClean="0">
                <a:latin typeface="Times New Roman" pitchFamily="18" charset="0"/>
                <a:cs typeface="Times New Roman" pitchFamily="18" charset="0"/>
              </a:rPr>
              <a:t>улучшение инвестиционного климата и конкурентной среды</a:t>
            </a:r>
          </a:p>
          <a:p>
            <a:pPr eaLnBrk="1" hangingPunct="1">
              <a:lnSpc>
                <a:spcPct val="80000"/>
              </a:lnSpc>
              <a:defRPr/>
            </a:pPr>
            <a:endParaRPr lang="ru-RU" sz="2000" dirty="0" smtClean="0">
              <a:latin typeface="Times New Roman" pitchFamily="18" charset="0"/>
              <a:cs typeface="Times New Roman" pitchFamily="18" charset="0"/>
            </a:endParaRPr>
          </a:p>
          <a:p>
            <a:pPr eaLnBrk="1" hangingPunct="1">
              <a:lnSpc>
                <a:spcPct val="80000"/>
              </a:lnSpc>
              <a:defRPr/>
            </a:pPr>
            <a:r>
              <a:rPr lang="ru-RU" sz="2000" dirty="0" smtClean="0">
                <a:latin typeface="Times New Roman" pitchFamily="18" charset="0"/>
                <a:cs typeface="Times New Roman" pitchFamily="18" charset="0"/>
              </a:rPr>
              <a:t>реформы банковской системы</a:t>
            </a:r>
          </a:p>
          <a:p>
            <a:pPr marL="0" indent="0" eaLnBrk="1" hangingPunct="1">
              <a:lnSpc>
                <a:spcPct val="80000"/>
              </a:lnSpc>
              <a:buFont typeface="Wingdings" pitchFamily="2" charset="2"/>
              <a:buNone/>
              <a:defRPr/>
            </a:pPr>
            <a:endParaRPr lang="ru-RU" sz="2000" dirty="0" smtClean="0">
              <a:latin typeface="Times New Roman" pitchFamily="18" charset="0"/>
              <a:cs typeface="Times New Roman" pitchFamily="18" charset="0"/>
            </a:endParaRPr>
          </a:p>
          <a:p>
            <a:pPr eaLnBrk="1" hangingPunct="1">
              <a:lnSpc>
                <a:spcPct val="80000"/>
              </a:lnSpc>
              <a:defRPr/>
            </a:pPr>
            <a:r>
              <a:rPr lang="ru-RU" sz="2000" dirty="0" smtClean="0">
                <a:latin typeface="Times New Roman" pitchFamily="18" charset="0"/>
                <a:cs typeface="Times New Roman" pitchFamily="18" charset="0"/>
              </a:rPr>
              <a:t>ликвидация ценовых диспропорций</a:t>
            </a:r>
          </a:p>
          <a:p>
            <a:pPr marL="0" indent="0" eaLnBrk="1" hangingPunct="1">
              <a:lnSpc>
                <a:spcPct val="80000"/>
              </a:lnSpc>
              <a:buFont typeface="Wingdings" pitchFamily="2" charset="2"/>
              <a:buNone/>
              <a:defRPr/>
            </a:pPr>
            <a:endParaRPr lang="ru-RU" sz="2000" dirty="0" smtClean="0">
              <a:latin typeface="Times New Roman" pitchFamily="18" charset="0"/>
              <a:cs typeface="Times New Roman" pitchFamily="18" charset="0"/>
            </a:endParaRPr>
          </a:p>
          <a:p>
            <a:pPr eaLnBrk="1" hangingPunct="1">
              <a:lnSpc>
                <a:spcPct val="80000"/>
              </a:lnSpc>
              <a:defRPr/>
            </a:pPr>
            <a:r>
              <a:rPr lang="ru-RU" sz="2000" dirty="0" smtClean="0">
                <a:latin typeface="Times New Roman" pitchFamily="18" charset="0"/>
                <a:cs typeface="Times New Roman" pitchFamily="18" charset="0"/>
              </a:rPr>
              <a:t>управление инструментами макрополитики</a:t>
            </a:r>
          </a:p>
          <a:p>
            <a:pPr marL="0" indent="0" eaLnBrk="1" hangingPunct="1">
              <a:lnSpc>
                <a:spcPct val="80000"/>
              </a:lnSpc>
              <a:buFont typeface="Wingdings" pitchFamily="2" charset="2"/>
              <a:buNone/>
              <a:defRPr/>
            </a:pPr>
            <a:endParaRPr lang="ru-RU" sz="2000" dirty="0" smtClean="0">
              <a:latin typeface="Times New Roman" pitchFamily="18" charset="0"/>
              <a:cs typeface="Times New Roman" pitchFamily="18" charset="0"/>
            </a:endParaRPr>
          </a:p>
          <a:p>
            <a:pPr eaLnBrk="1" hangingPunct="1">
              <a:lnSpc>
                <a:spcPct val="80000"/>
              </a:lnSpc>
              <a:defRPr/>
            </a:pPr>
            <a:r>
              <a:rPr lang="ru-RU" sz="2000" dirty="0" smtClean="0">
                <a:latin typeface="Times New Roman" pitchFamily="18" charset="0"/>
                <a:cs typeface="Times New Roman" pitchFamily="18" charset="0"/>
              </a:rPr>
              <a:t>активация  факторов способствующие расширению внешнего спроса </a:t>
            </a:r>
          </a:p>
          <a:p>
            <a:pPr marL="0" indent="0" eaLnBrk="1" hangingPunct="1">
              <a:lnSpc>
                <a:spcPct val="80000"/>
              </a:lnSpc>
              <a:buFont typeface="Wingdings" pitchFamily="2" charset="2"/>
              <a:buNone/>
              <a:defRPr/>
            </a:pPr>
            <a:endParaRPr lang="ru-RU" sz="2000" dirty="0" smtClean="0">
              <a:latin typeface="Times New Roman" pitchFamily="18" charset="0"/>
              <a:cs typeface="Times New Roman" pitchFamily="18" charset="0"/>
            </a:endParaRPr>
          </a:p>
          <a:p>
            <a:pPr eaLnBrk="1" hangingPunct="1">
              <a:lnSpc>
                <a:spcPct val="80000"/>
              </a:lnSpc>
              <a:defRPr/>
            </a:pPr>
            <a:r>
              <a:rPr lang="ru-RU" sz="2000" dirty="0" smtClean="0">
                <a:latin typeface="Times New Roman" pitchFamily="18" charset="0"/>
                <a:cs typeface="Times New Roman" pitchFamily="18" charset="0"/>
              </a:rPr>
              <a:t>повышение эффективности использования ресурсов</a:t>
            </a:r>
          </a:p>
          <a:p>
            <a:pPr marL="0" indent="0" eaLnBrk="1" hangingPunct="1">
              <a:lnSpc>
                <a:spcPct val="80000"/>
              </a:lnSpc>
              <a:buFont typeface="Wingdings" pitchFamily="2" charset="2"/>
              <a:buNone/>
              <a:defRPr/>
            </a:pPr>
            <a:endParaRPr lang="ru-RU" sz="2000" dirty="0" smtClean="0">
              <a:latin typeface="Times New Roman" pitchFamily="18" charset="0"/>
              <a:cs typeface="Times New Roman" pitchFamily="18" charset="0"/>
            </a:endParaRPr>
          </a:p>
        </p:txBody>
      </p:sp>
      <p:sp>
        <p:nvSpPr>
          <p:cNvPr id="26628" name="Rectangle 4"/>
          <p:cNvSpPr>
            <a:spLocks noChangeArrowheads="1"/>
          </p:cNvSpPr>
          <p:nvPr/>
        </p:nvSpPr>
        <p:spPr bwMode="auto">
          <a:xfrm>
            <a:off x="619125" y="436563"/>
            <a:ext cx="8124825" cy="1417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ru-RU" sz="2400" b="1">
                <a:solidFill>
                  <a:srgbClr val="FF3300"/>
                </a:solidFill>
                <a:latin typeface="Times New Roman" pitchFamily="18" charset="0"/>
                <a:cs typeface="Times New Roman" pitchFamily="18" charset="0"/>
              </a:rPr>
              <a:t>Разработка комплекса мер для достижения прогнозов</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6754" name="Text Box 2"/>
          <p:cNvSpPr txBox="1">
            <a:spLocks noChangeArrowheads="1"/>
          </p:cNvSpPr>
          <p:nvPr/>
        </p:nvSpPr>
        <p:spPr bwMode="auto">
          <a:xfrm>
            <a:off x="2074863" y="2562225"/>
            <a:ext cx="7091362"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defRPr/>
            </a:pPr>
            <a:r>
              <a:rPr lang="ru-RU" sz="4000" b="1">
                <a:solidFill>
                  <a:srgbClr val="FFFF00"/>
                </a:solidFill>
                <a:effectLst>
                  <a:outerShdw blurRad="38100" dist="38100" dir="2700000" algn="tl">
                    <a:srgbClr val="C0C0C0"/>
                  </a:outerShdw>
                </a:effectLst>
                <a:latin typeface="Times New Roman" pitchFamily="18" charset="0"/>
                <a:cs typeface="Arial" pitchFamily="34" charset="0"/>
              </a:rPr>
              <a:t>Спасибо за внимание!</a:t>
            </a:r>
          </a:p>
        </p:txBody>
      </p:sp>
    </p:spTree>
  </p:cSld>
  <p:clrMapOvr>
    <a:masterClrMapping/>
  </p:clrMapOvr>
  <p:transition>
    <p:spli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0" presetClass="emph" presetSubtype="0" repeatCount="2000" fill="hold" grpId="0" nodeType="afterEffect">
                                  <p:stCondLst>
                                    <p:cond delay="0"/>
                                  </p:stCondLst>
                                  <p:iterate type="lt">
                                    <p:tmPct val="10000"/>
                                  </p:iterate>
                                  <p:childTnLst>
                                    <p:set>
                                      <p:cBhvr override="childStyle">
                                        <p:cTn id="6" dur="500" autoRev="1" fill="hold"/>
                                        <p:tgtEl>
                                          <p:spTgt spid="1226754"/>
                                        </p:tgtEl>
                                        <p:attrNameLst>
                                          <p:attrName>style.color</p:attrName>
                                        </p:attrNameLst>
                                      </p:cBhvr>
                                      <p:to>
                                        <p:clrVal>
                                          <a:schemeClr val="accent2"/>
                                        </p:clrVal>
                                      </p:to>
                                    </p:set>
                                    <p:set>
                                      <p:cBhvr>
                                        <p:cTn id="7" dur="500" autoRev="1" fill="hold"/>
                                        <p:tgtEl>
                                          <p:spTgt spid="1226754"/>
                                        </p:tgtEl>
                                        <p:attrNameLst>
                                          <p:attrName>fillcolor</p:attrName>
                                        </p:attrNameLst>
                                      </p:cBhvr>
                                      <p:to>
                                        <p:clrVal>
                                          <a:schemeClr val="accent2"/>
                                        </p:clrVal>
                                      </p:to>
                                    </p:set>
                                    <p:set>
                                      <p:cBhvr>
                                        <p:cTn id="8" dur="500" autoRev="1" fill="hold"/>
                                        <p:tgtEl>
                                          <p:spTgt spid="122675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675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482600"/>
            <a:ext cx="8531225" cy="1447800"/>
          </a:xfrm>
        </p:spPr>
        <p:txBody>
          <a:bodyPr/>
          <a:lstStyle/>
          <a:p>
            <a:pPr algn="ctr" eaLnBrk="1" hangingPunct="1"/>
            <a:r>
              <a:rPr lang="ru-RU" smtClean="0">
                <a:solidFill>
                  <a:srgbClr val="FF3300"/>
                </a:solidFill>
              </a:rPr>
              <a:t>Объекты и границы прогнозирования </a:t>
            </a:r>
          </a:p>
        </p:txBody>
      </p:sp>
      <p:sp>
        <p:nvSpPr>
          <p:cNvPr id="4099" name="Rectangle 3"/>
          <p:cNvSpPr>
            <a:spLocks noGrp="1" noChangeArrowheads="1"/>
          </p:cNvSpPr>
          <p:nvPr>
            <p:ph type="body" idx="1"/>
          </p:nvPr>
        </p:nvSpPr>
        <p:spPr>
          <a:xfrm>
            <a:off x="612775" y="2474913"/>
            <a:ext cx="8242300" cy="4764087"/>
          </a:xfrm>
        </p:spPr>
        <p:txBody>
          <a:bodyPr/>
          <a:lstStyle/>
          <a:p>
            <a:pPr lvl="1" eaLnBrk="1" hangingPunct="1">
              <a:lnSpc>
                <a:spcPct val="80000"/>
              </a:lnSpc>
              <a:defRPr/>
            </a:pPr>
            <a:r>
              <a:rPr lang="ru-RU" sz="2400" b="1" dirty="0" smtClean="0"/>
              <a:t>Макроэкономика                   Макроуровень</a:t>
            </a:r>
          </a:p>
          <a:p>
            <a:pPr lvl="1" eaLnBrk="1" hangingPunct="1">
              <a:lnSpc>
                <a:spcPct val="80000"/>
              </a:lnSpc>
              <a:buFont typeface="Wingdings" pitchFamily="2" charset="2"/>
              <a:buNone/>
              <a:defRPr/>
            </a:pPr>
            <a:endParaRPr lang="ru-RU" sz="2400" b="1" dirty="0" smtClean="0"/>
          </a:p>
          <a:p>
            <a:pPr lvl="1" eaLnBrk="1" hangingPunct="1">
              <a:lnSpc>
                <a:spcPct val="80000"/>
              </a:lnSpc>
              <a:defRPr/>
            </a:pPr>
            <a:r>
              <a:rPr lang="ru-RU" sz="2400" b="1" dirty="0" smtClean="0"/>
              <a:t>Экономика отраслей            </a:t>
            </a:r>
            <a:r>
              <a:rPr lang="ru-RU" sz="2400" b="1" dirty="0" err="1" smtClean="0"/>
              <a:t>Мезоуровень</a:t>
            </a:r>
            <a:endParaRPr lang="ru-RU" sz="2400" b="1" dirty="0" smtClean="0"/>
          </a:p>
          <a:p>
            <a:pPr lvl="1" eaLnBrk="1" hangingPunct="1">
              <a:lnSpc>
                <a:spcPct val="80000"/>
              </a:lnSpc>
              <a:buFont typeface="Wingdings" pitchFamily="2" charset="2"/>
              <a:buNone/>
              <a:defRPr/>
            </a:pPr>
            <a:endParaRPr lang="ru-RU" sz="2400" b="1" dirty="0" smtClean="0"/>
          </a:p>
          <a:p>
            <a:pPr lvl="1" eaLnBrk="1" hangingPunct="1">
              <a:lnSpc>
                <a:spcPct val="80000"/>
              </a:lnSpc>
              <a:defRPr/>
            </a:pPr>
            <a:r>
              <a:rPr lang="ru-RU" sz="2400" b="1" dirty="0" smtClean="0"/>
              <a:t>Экономика регионов            Региональный</a:t>
            </a:r>
          </a:p>
          <a:p>
            <a:pPr marL="457200" lvl="1" indent="0" eaLnBrk="1" hangingPunct="1">
              <a:lnSpc>
                <a:spcPct val="80000"/>
              </a:lnSpc>
              <a:buFont typeface="Wingdings" pitchFamily="2" charset="2"/>
              <a:buNone/>
              <a:defRPr/>
            </a:pPr>
            <a:r>
              <a:rPr lang="ru-RU" sz="2400" b="1" dirty="0" smtClean="0"/>
              <a:t>                                                     уровень</a:t>
            </a:r>
          </a:p>
          <a:p>
            <a:pPr lvl="1" eaLnBrk="1" hangingPunct="1">
              <a:lnSpc>
                <a:spcPct val="80000"/>
              </a:lnSpc>
              <a:defRPr/>
            </a:pPr>
            <a:endParaRPr lang="ru-RU" sz="2400" b="1" dirty="0"/>
          </a:p>
          <a:p>
            <a:pPr lvl="1" eaLnBrk="1" hangingPunct="1">
              <a:lnSpc>
                <a:spcPct val="80000"/>
              </a:lnSpc>
              <a:defRPr/>
            </a:pPr>
            <a:r>
              <a:rPr lang="ru-RU" sz="2400" b="1" dirty="0" smtClean="0"/>
              <a:t>Экономика предприятий     Микроуровень</a:t>
            </a:r>
          </a:p>
          <a:p>
            <a:pPr lvl="1" eaLnBrk="1" hangingPunct="1">
              <a:lnSpc>
                <a:spcPct val="80000"/>
              </a:lnSpc>
              <a:defRPr/>
            </a:pPr>
            <a:endParaRPr lang="ru-RU" sz="2400" b="1" dirty="0" smtClean="0"/>
          </a:p>
          <a:p>
            <a:pPr lvl="1" eaLnBrk="1" hangingPunct="1">
              <a:lnSpc>
                <a:spcPct val="80000"/>
              </a:lnSpc>
              <a:defRPr/>
            </a:pPr>
            <a:endParaRPr lang="ru-RU" sz="2400" b="1" dirty="0" smtClean="0"/>
          </a:p>
          <a:p>
            <a:pPr lvl="1" eaLnBrk="1" hangingPunct="1">
              <a:lnSpc>
                <a:spcPct val="80000"/>
              </a:lnSpc>
              <a:defRPr/>
            </a:pPr>
            <a:endParaRPr lang="ru-RU" sz="2400" b="1" dirty="0"/>
          </a:p>
          <a:p>
            <a:pPr lvl="1" eaLnBrk="1" hangingPunct="1">
              <a:lnSpc>
                <a:spcPct val="80000"/>
              </a:lnSpc>
              <a:defRPr/>
            </a:pPr>
            <a:r>
              <a:rPr lang="ru-RU" sz="2400" b="1" dirty="0" smtClean="0"/>
              <a:t> </a:t>
            </a:r>
          </a:p>
          <a:p>
            <a:pPr lvl="1" eaLnBrk="1" hangingPunct="1">
              <a:lnSpc>
                <a:spcPct val="80000"/>
              </a:lnSpc>
              <a:defRPr/>
            </a:pPr>
            <a:endParaRPr lang="ru-RU" sz="2400"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38225" y="2070100"/>
            <a:ext cx="7129463" cy="2160588"/>
          </a:xfrm>
          <a:prstGeom prst="rect">
            <a:avLst/>
          </a:prstGeom>
        </p:spPr>
        <p:txBody>
          <a:bodyPr>
            <a:spAutoFit/>
          </a:bodyPr>
          <a:lstStyle/>
          <a:p>
            <a:pPr marL="742950" lvl="1" indent="-285750">
              <a:lnSpc>
                <a:spcPct val="80000"/>
              </a:lnSpc>
              <a:spcBef>
                <a:spcPct val="20000"/>
              </a:spcBef>
              <a:buClr>
                <a:schemeClr val="accent2"/>
              </a:buClr>
              <a:buSzPct val="80000"/>
              <a:buFont typeface="Wingdings" pitchFamily="2" charset="2"/>
              <a:buChar char="•"/>
              <a:defRPr/>
            </a:pPr>
            <a:r>
              <a:rPr lang="ru-RU" sz="2400" b="1" dirty="0">
                <a:latin typeface="+mn-lt"/>
                <a:cs typeface="+mn-cs"/>
              </a:rPr>
              <a:t>Краткосрочные прогнозы (до 1года)</a:t>
            </a:r>
          </a:p>
          <a:p>
            <a:pPr marL="742950" lvl="1" indent="-285750">
              <a:lnSpc>
                <a:spcPct val="80000"/>
              </a:lnSpc>
              <a:spcBef>
                <a:spcPct val="20000"/>
              </a:spcBef>
              <a:buClr>
                <a:schemeClr val="accent2"/>
              </a:buClr>
              <a:buSzPct val="80000"/>
              <a:buFont typeface="Wingdings" pitchFamily="2" charset="2"/>
              <a:buChar char="•"/>
              <a:defRPr/>
            </a:pPr>
            <a:endParaRPr lang="ru-RU" sz="2400" b="1" dirty="0">
              <a:latin typeface="+mn-lt"/>
              <a:cs typeface="+mn-cs"/>
            </a:endParaRPr>
          </a:p>
          <a:p>
            <a:pPr marL="742950" lvl="1" indent="-285750">
              <a:lnSpc>
                <a:spcPct val="80000"/>
              </a:lnSpc>
              <a:spcBef>
                <a:spcPct val="20000"/>
              </a:spcBef>
              <a:buClr>
                <a:schemeClr val="accent2"/>
              </a:buClr>
              <a:buSzPct val="80000"/>
              <a:buFont typeface="Wingdings" pitchFamily="2" charset="2"/>
              <a:buChar char="•"/>
              <a:defRPr/>
            </a:pPr>
            <a:r>
              <a:rPr lang="ru-RU" sz="2400" b="1" dirty="0">
                <a:latin typeface="Arial" pitchFamily="34" charset="0"/>
                <a:cs typeface="Arial" pitchFamily="34" charset="0"/>
              </a:rPr>
              <a:t>Среднесрочный прогнозы (до 3-5 лет)</a:t>
            </a:r>
          </a:p>
          <a:p>
            <a:pPr marL="742950" lvl="1" indent="-285750">
              <a:lnSpc>
                <a:spcPct val="80000"/>
              </a:lnSpc>
              <a:spcBef>
                <a:spcPct val="20000"/>
              </a:spcBef>
              <a:buClr>
                <a:schemeClr val="accent2"/>
              </a:buClr>
              <a:buSzPct val="80000"/>
              <a:buFont typeface="Wingdings" pitchFamily="2" charset="2"/>
              <a:buChar char="•"/>
              <a:defRPr/>
            </a:pPr>
            <a:endParaRPr lang="ru-RU" sz="2400" b="1" dirty="0">
              <a:latin typeface="Arial" pitchFamily="34" charset="0"/>
              <a:cs typeface="Arial" pitchFamily="34" charset="0"/>
            </a:endParaRPr>
          </a:p>
          <a:p>
            <a:pPr marL="742950" lvl="1" indent="-285750">
              <a:lnSpc>
                <a:spcPct val="80000"/>
              </a:lnSpc>
              <a:spcBef>
                <a:spcPct val="20000"/>
              </a:spcBef>
              <a:buClr>
                <a:schemeClr val="accent2"/>
              </a:buClr>
              <a:buSzPct val="80000"/>
              <a:buFont typeface="Wingdings" pitchFamily="2" charset="2"/>
              <a:buChar char="•"/>
              <a:defRPr/>
            </a:pPr>
            <a:r>
              <a:rPr lang="ru-RU" sz="2400" b="1" dirty="0">
                <a:latin typeface="Arial" pitchFamily="34" charset="0"/>
                <a:cs typeface="Arial" pitchFamily="34" charset="0"/>
              </a:rPr>
              <a:t>Долгосрочный прогнозы (до 10 лет)</a:t>
            </a:r>
          </a:p>
          <a:p>
            <a:pPr marL="800100" lvl="1" indent="-342900">
              <a:lnSpc>
                <a:spcPct val="80000"/>
              </a:lnSpc>
              <a:buFont typeface="Arial" pitchFamily="34" charset="0"/>
              <a:buChar char="•"/>
              <a:defRPr/>
            </a:pPr>
            <a:endParaRPr lang="ru-RU" sz="2400" b="1" dirty="0">
              <a:latin typeface="Arial" pitchFamily="34" charset="0"/>
              <a:cs typeface="Arial" pitchFamily="34" charset="0"/>
            </a:endParaRPr>
          </a:p>
        </p:txBody>
      </p:sp>
      <p:sp>
        <p:nvSpPr>
          <p:cNvPr id="6147" name="Rectangle 2"/>
          <p:cNvSpPr txBox="1">
            <a:spLocks noChangeArrowheads="1"/>
          </p:cNvSpPr>
          <p:nvPr/>
        </p:nvSpPr>
        <p:spPr bwMode="auto">
          <a:xfrm>
            <a:off x="612775" y="574675"/>
            <a:ext cx="8531225" cy="1154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sz="2200">
                <a:solidFill>
                  <a:schemeClr val="tx1"/>
                </a:solidFill>
                <a:latin typeface="Arial" charset="0"/>
                <a:cs typeface="Arial" charset="0"/>
              </a:defRPr>
            </a:lvl1pPr>
            <a:lvl2pPr marL="742950" indent="-285750" eaLnBrk="0" hangingPunct="0">
              <a:defRPr sz="2200">
                <a:solidFill>
                  <a:schemeClr val="tx1"/>
                </a:solidFill>
                <a:latin typeface="Arial" charset="0"/>
                <a:cs typeface="Arial" charset="0"/>
              </a:defRPr>
            </a:lvl2pPr>
            <a:lvl3pPr marL="1143000" indent="-228600" eaLnBrk="0" hangingPunct="0">
              <a:defRPr sz="2200">
                <a:solidFill>
                  <a:schemeClr val="tx1"/>
                </a:solidFill>
                <a:latin typeface="Arial" charset="0"/>
                <a:cs typeface="Arial" charset="0"/>
              </a:defRPr>
            </a:lvl3pPr>
            <a:lvl4pPr marL="1600200" indent="-228600" eaLnBrk="0" hangingPunct="0">
              <a:defRPr sz="2200">
                <a:solidFill>
                  <a:schemeClr val="tx1"/>
                </a:solidFill>
                <a:latin typeface="Arial" charset="0"/>
                <a:cs typeface="Arial" charset="0"/>
              </a:defRPr>
            </a:lvl4pPr>
            <a:lvl5pPr marL="2057400" indent="-228600" eaLnBrk="0" hangingPunct="0">
              <a:defRPr sz="2200">
                <a:solidFill>
                  <a:schemeClr val="tx1"/>
                </a:solidFill>
                <a:latin typeface="Arial" charset="0"/>
                <a:cs typeface="Arial" charset="0"/>
              </a:defRPr>
            </a:lvl5pPr>
            <a:lvl6pPr marL="2514600" indent="-228600" eaLnBrk="0" fontAlgn="base" hangingPunct="0">
              <a:spcBef>
                <a:spcPct val="0"/>
              </a:spcBef>
              <a:spcAft>
                <a:spcPct val="0"/>
              </a:spcAft>
              <a:defRPr sz="2200">
                <a:solidFill>
                  <a:schemeClr val="tx1"/>
                </a:solidFill>
                <a:latin typeface="Arial" charset="0"/>
                <a:cs typeface="Arial" charset="0"/>
              </a:defRPr>
            </a:lvl6pPr>
            <a:lvl7pPr marL="2971800" indent="-228600" eaLnBrk="0" fontAlgn="base" hangingPunct="0">
              <a:spcBef>
                <a:spcPct val="0"/>
              </a:spcBef>
              <a:spcAft>
                <a:spcPct val="0"/>
              </a:spcAft>
              <a:defRPr sz="2200">
                <a:solidFill>
                  <a:schemeClr val="tx1"/>
                </a:solidFill>
                <a:latin typeface="Arial" charset="0"/>
                <a:cs typeface="Arial" charset="0"/>
              </a:defRPr>
            </a:lvl7pPr>
            <a:lvl8pPr marL="3429000" indent="-228600" eaLnBrk="0" fontAlgn="base" hangingPunct="0">
              <a:spcBef>
                <a:spcPct val="0"/>
              </a:spcBef>
              <a:spcAft>
                <a:spcPct val="0"/>
              </a:spcAft>
              <a:defRPr sz="2200">
                <a:solidFill>
                  <a:schemeClr val="tx1"/>
                </a:solidFill>
                <a:latin typeface="Arial" charset="0"/>
                <a:cs typeface="Arial" charset="0"/>
              </a:defRPr>
            </a:lvl8pPr>
            <a:lvl9pPr marL="3886200" indent="-228600" eaLnBrk="0" fontAlgn="base" hangingPunct="0">
              <a:spcBef>
                <a:spcPct val="0"/>
              </a:spcBef>
              <a:spcAft>
                <a:spcPct val="0"/>
              </a:spcAft>
              <a:defRPr sz="2200">
                <a:solidFill>
                  <a:schemeClr val="tx1"/>
                </a:solidFill>
                <a:latin typeface="Arial" charset="0"/>
                <a:cs typeface="Arial" charset="0"/>
              </a:defRPr>
            </a:lvl9pPr>
          </a:lstStyle>
          <a:p>
            <a:pPr algn="ctr" eaLnBrk="1" hangingPunct="1"/>
            <a:r>
              <a:rPr lang="ru-RU" sz="4400">
                <a:solidFill>
                  <a:srgbClr val="FF3300"/>
                </a:solidFill>
              </a:rPr>
              <a:t>Периоды прогнозирования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a:xfrm>
            <a:off x="292100" y="311150"/>
            <a:ext cx="8640763" cy="6634163"/>
          </a:xfrm>
        </p:spPr>
        <p:txBody>
          <a:bodyPr/>
          <a:lstStyle/>
          <a:p>
            <a:pPr marL="457200" lvl="1" indent="0" algn="ctr" eaLnBrk="1" hangingPunct="1">
              <a:lnSpc>
                <a:spcPct val="80000"/>
              </a:lnSpc>
              <a:buFont typeface="Wingdings" pitchFamily="2" charset="2"/>
              <a:buNone/>
              <a:defRPr/>
            </a:pPr>
            <a:endParaRPr lang="ru-RU" sz="3200" b="1" dirty="0" smtClean="0">
              <a:solidFill>
                <a:srgbClr val="FF0000"/>
              </a:solidFill>
            </a:endParaRPr>
          </a:p>
          <a:p>
            <a:pPr marL="457200" lvl="1" indent="0" algn="ctr" eaLnBrk="1" hangingPunct="1">
              <a:lnSpc>
                <a:spcPct val="80000"/>
              </a:lnSpc>
              <a:buFont typeface="Wingdings" pitchFamily="2" charset="2"/>
              <a:buNone/>
              <a:defRPr/>
            </a:pPr>
            <a:r>
              <a:rPr lang="ru-RU" sz="3200" b="1" dirty="0" smtClean="0">
                <a:solidFill>
                  <a:srgbClr val="FF0000"/>
                </a:solidFill>
              </a:rPr>
              <a:t>Макроэкономика</a:t>
            </a:r>
          </a:p>
          <a:p>
            <a:pPr lvl="1" algn="ctr" eaLnBrk="1" hangingPunct="1">
              <a:lnSpc>
                <a:spcPct val="80000"/>
              </a:lnSpc>
              <a:defRPr/>
            </a:pPr>
            <a:endParaRPr lang="ru-RU" sz="2400" b="1" dirty="0" smtClean="0"/>
          </a:p>
          <a:p>
            <a:pPr eaLnBrk="1" hangingPunct="1">
              <a:lnSpc>
                <a:spcPct val="80000"/>
              </a:lnSpc>
              <a:defRPr/>
            </a:pPr>
            <a:r>
              <a:rPr lang="ru-RU" b="1" dirty="0" smtClean="0"/>
              <a:t>Инструменты анализа</a:t>
            </a:r>
          </a:p>
          <a:p>
            <a:pPr lvl="2" eaLnBrk="1" hangingPunct="1">
              <a:lnSpc>
                <a:spcPct val="80000"/>
              </a:lnSpc>
              <a:defRPr/>
            </a:pPr>
            <a:r>
              <a:rPr lang="ru-RU" sz="2000" b="1" dirty="0" smtClean="0"/>
              <a:t>Национальные счета: таблицы «Ресурсов и Использование», «Затраты и Выпуск»</a:t>
            </a:r>
          </a:p>
          <a:p>
            <a:pPr lvl="2" eaLnBrk="1" hangingPunct="1">
              <a:lnSpc>
                <a:spcPct val="80000"/>
              </a:lnSpc>
              <a:defRPr/>
            </a:pPr>
            <a:r>
              <a:rPr lang="ru-RU" sz="2000" b="1" dirty="0" smtClean="0"/>
              <a:t>Денежный кредитный обзор: денежно- кредитные параметры, </a:t>
            </a:r>
          </a:p>
          <a:p>
            <a:pPr lvl="2" eaLnBrk="1" hangingPunct="1">
              <a:lnSpc>
                <a:spcPct val="80000"/>
              </a:lnSpc>
              <a:defRPr/>
            </a:pPr>
            <a:r>
              <a:rPr lang="ru-RU" sz="2000" b="1" dirty="0" smtClean="0"/>
              <a:t>Государственный бюджет: доходы и расходы бюджета.</a:t>
            </a:r>
          </a:p>
          <a:p>
            <a:pPr lvl="2" eaLnBrk="1" hangingPunct="1">
              <a:lnSpc>
                <a:spcPct val="80000"/>
              </a:lnSpc>
              <a:defRPr/>
            </a:pPr>
            <a:r>
              <a:rPr lang="ru-RU" sz="2000" b="1" dirty="0" smtClean="0"/>
              <a:t>Платежный баланс: торговый баланс, счет текущих операций, счет капитала </a:t>
            </a:r>
          </a:p>
          <a:p>
            <a:pPr lvl="2" eaLnBrk="1" hangingPunct="1">
              <a:lnSpc>
                <a:spcPct val="80000"/>
              </a:lnSpc>
              <a:defRPr/>
            </a:pPr>
            <a:r>
              <a:rPr lang="ru-RU" sz="2000" b="1" dirty="0" smtClean="0"/>
              <a:t>Баланс трудовых ресурсов: Занятость, уровень безработицы</a:t>
            </a:r>
          </a:p>
          <a:p>
            <a:pPr lvl="2" eaLnBrk="1" hangingPunct="1">
              <a:lnSpc>
                <a:spcPct val="80000"/>
              </a:lnSpc>
              <a:defRPr/>
            </a:pPr>
            <a:endParaRPr lang="ru-RU" sz="2000" b="1" dirty="0"/>
          </a:p>
          <a:p>
            <a:pPr eaLnBrk="1" hangingPunct="1">
              <a:lnSpc>
                <a:spcPct val="80000"/>
              </a:lnSpc>
              <a:defRPr/>
            </a:pPr>
            <a:r>
              <a:rPr lang="ru-RU" b="1" dirty="0" smtClean="0"/>
              <a:t>Инструменты макрополитики </a:t>
            </a:r>
          </a:p>
          <a:p>
            <a:pPr lvl="2" eaLnBrk="1" hangingPunct="1">
              <a:lnSpc>
                <a:spcPct val="80000"/>
              </a:lnSpc>
              <a:defRPr/>
            </a:pPr>
            <a:r>
              <a:rPr lang="ru-RU" sz="2000" b="1" dirty="0" smtClean="0"/>
              <a:t>Процентная </a:t>
            </a:r>
            <a:r>
              <a:rPr lang="ru-RU" sz="2000" b="1" dirty="0"/>
              <a:t>ставка</a:t>
            </a:r>
          </a:p>
          <a:p>
            <a:pPr lvl="2" eaLnBrk="1" hangingPunct="1">
              <a:lnSpc>
                <a:spcPct val="80000"/>
              </a:lnSpc>
              <a:defRPr/>
            </a:pPr>
            <a:r>
              <a:rPr lang="ru-RU" sz="2000" b="1" dirty="0"/>
              <a:t>Обменный курс</a:t>
            </a:r>
          </a:p>
          <a:p>
            <a:pPr lvl="2" eaLnBrk="1" hangingPunct="1">
              <a:lnSpc>
                <a:spcPct val="80000"/>
              </a:lnSpc>
              <a:defRPr/>
            </a:pPr>
            <a:r>
              <a:rPr lang="ru-RU" sz="2000" b="1" dirty="0"/>
              <a:t>Норма резервирования</a:t>
            </a:r>
          </a:p>
          <a:p>
            <a:pPr lvl="2" eaLnBrk="1" hangingPunct="1">
              <a:lnSpc>
                <a:spcPct val="80000"/>
              </a:lnSpc>
              <a:defRPr/>
            </a:pPr>
            <a:r>
              <a:rPr lang="ru-RU" sz="2000" b="1" dirty="0" smtClean="0"/>
              <a:t>Ставки </a:t>
            </a:r>
            <a:r>
              <a:rPr lang="ru-RU" sz="2000" b="1" dirty="0"/>
              <a:t>налогов</a:t>
            </a:r>
          </a:p>
          <a:p>
            <a:pPr lvl="2" eaLnBrk="1" hangingPunct="1">
              <a:lnSpc>
                <a:spcPct val="80000"/>
              </a:lnSpc>
              <a:defRPr/>
            </a:pPr>
            <a:r>
              <a:rPr lang="ru-RU" sz="2000" b="1" dirty="0"/>
              <a:t> МЗП</a:t>
            </a:r>
          </a:p>
          <a:p>
            <a:pPr lvl="2" eaLnBrk="1" hangingPunct="1">
              <a:lnSpc>
                <a:spcPct val="80000"/>
              </a:lnSpc>
              <a:defRPr/>
            </a:pPr>
            <a:endParaRPr lang="ru-RU" b="1" dirty="0" smtClean="0"/>
          </a:p>
          <a:p>
            <a:pPr lvl="2" eaLnBrk="1" hangingPunct="1">
              <a:lnSpc>
                <a:spcPct val="80000"/>
              </a:lnSpc>
              <a:defRPr/>
            </a:pPr>
            <a:endParaRPr lang="ru-RU" sz="2000" b="1"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a:xfrm>
            <a:off x="339725" y="841375"/>
            <a:ext cx="8629650" cy="4764088"/>
          </a:xfrm>
        </p:spPr>
        <p:txBody>
          <a:bodyPr/>
          <a:lstStyle/>
          <a:p>
            <a:pPr marL="914400" lvl="2" indent="0" eaLnBrk="1" hangingPunct="1">
              <a:lnSpc>
                <a:spcPct val="80000"/>
              </a:lnSpc>
              <a:buFont typeface="Wingdings" pitchFamily="2" charset="2"/>
              <a:buNone/>
              <a:defRPr/>
            </a:pPr>
            <a:endParaRPr lang="ru-RU" sz="2000" b="1" dirty="0" smtClean="0"/>
          </a:p>
          <a:p>
            <a:pPr lvl="1" eaLnBrk="1" hangingPunct="1">
              <a:lnSpc>
                <a:spcPct val="80000"/>
              </a:lnSpc>
              <a:defRPr/>
            </a:pPr>
            <a:r>
              <a:rPr lang="ru-RU" sz="2400" b="1" dirty="0" smtClean="0"/>
              <a:t>Экономика отраслей:</a:t>
            </a:r>
          </a:p>
          <a:p>
            <a:pPr lvl="2" eaLnBrk="1" hangingPunct="1">
              <a:lnSpc>
                <a:spcPct val="80000"/>
              </a:lnSpc>
              <a:defRPr/>
            </a:pPr>
            <a:r>
              <a:rPr lang="ru-RU" sz="2000" b="1" dirty="0" smtClean="0"/>
              <a:t>Производство, мощности  </a:t>
            </a:r>
          </a:p>
          <a:p>
            <a:pPr lvl="2" eaLnBrk="1" hangingPunct="1">
              <a:lnSpc>
                <a:spcPct val="80000"/>
              </a:lnSpc>
              <a:defRPr/>
            </a:pPr>
            <a:r>
              <a:rPr lang="ru-RU" sz="2000" b="1" dirty="0" smtClean="0"/>
              <a:t>Занятость: с</a:t>
            </a:r>
            <a:r>
              <a:rPr lang="ru-RU" sz="2000" dirty="0" smtClean="0"/>
              <a:t>оздание новых рабочих мест, </a:t>
            </a:r>
            <a:r>
              <a:rPr lang="ru-RU" sz="2000" b="1" dirty="0" smtClean="0"/>
              <a:t>квалификация </a:t>
            </a:r>
          </a:p>
          <a:p>
            <a:pPr lvl="2" eaLnBrk="1" hangingPunct="1">
              <a:lnSpc>
                <a:spcPct val="80000"/>
              </a:lnSpc>
              <a:defRPr/>
            </a:pPr>
            <a:r>
              <a:rPr lang="ru-RU" sz="2000" b="1" dirty="0" smtClean="0"/>
              <a:t>Экспортный потенциал</a:t>
            </a:r>
          </a:p>
          <a:p>
            <a:pPr lvl="2" eaLnBrk="1" hangingPunct="1">
              <a:lnSpc>
                <a:spcPct val="80000"/>
              </a:lnSpc>
              <a:defRPr/>
            </a:pPr>
            <a:r>
              <a:rPr lang="ru-RU" sz="2000" b="1" dirty="0" smtClean="0"/>
              <a:t>Потоки инвестиций </a:t>
            </a:r>
          </a:p>
          <a:p>
            <a:pPr lvl="2" eaLnBrk="1" hangingPunct="1">
              <a:lnSpc>
                <a:spcPct val="80000"/>
              </a:lnSpc>
              <a:defRPr/>
            </a:pPr>
            <a:r>
              <a:rPr lang="ru-RU" sz="2000" b="1" dirty="0" smtClean="0"/>
              <a:t>Финансовый результат: прибыль, убыток</a:t>
            </a:r>
          </a:p>
          <a:p>
            <a:pPr lvl="2" eaLnBrk="1" hangingPunct="1">
              <a:lnSpc>
                <a:spcPct val="80000"/>
              </a:lnSpc>
              <a:defRPr/>
            </a:pPr>
            <a:r>
              <a:rPr lang="ru-RU" sz="2000" b="1" dirty="0" smtClean="0"/>
              <a:t>Эффективность: производительность, рентабельность, отдача капитала</a:t>
            </a:r>
          </a:p>
          <a:p>
            <a:pPr lvl="2" eaLnBrk="1" hangingPunct="1">
              <a:lnSpc>
                <a:spcPct val="80000"/>
              </a:lnSpc>
              <a:defRPr/>
            </a:pPr>
            <a:endParaRPr lang="ru-RU" sz="2000" b="1" dirty="0" smtClean="0"/>
          </a:p>
          <a:p>
            <a:pPr lvl="1" eaLnBrk="1" hangingPunct="1">
              <a:lnSpc>
                <a:spcPct val="80000"/>
              </a:lnSpc>
              <a:defRPr/>
            </a:pPr>
            <a:r>
              <a:rPr lang="ru-RU" sz="2400" b="1" dirty="0" smtClean="0"/>
              <a:t>Инструменты политики по отношению отраслей:</a:t>
            </a:r>
          </a:p>
          <a:p>
            <a:pPr lvl="2" eaLnBrk="1" hangingPunct="1">
              <a:lnSpc>
                <a:spcPct val="80000"/>
              </a:lnSpc>
              <a:defRPr/>
            </a:pPr>
            <a:r>
              <a:rPr lang="ru-RU" sz="2000" b="1" dirty="0" smtClean="0"/>
              <a:t>Конкуренция </a:t>
            </a:r>
          </a:p>
          <a:p>
            <a:pPr lvl="2" eaLnBrk="1" hangingPunct="1">
              <a:lnSpc>
                <a:spcPct val="80000"/>
              </a:lnSpc>
              <a:defRPr/>
            </a:pPr>
            <a:r>
              <a:rPr lang="ru-RU" sz="2000" b="1" dirty="0" smtClean="0"/>
              <a:t>Цены </a:t>
            </a:r>
          </a:p>
          <a:p>
            <a:pPr lvl="2" eaLnBrk="1" hangingPunct="1">
              <a:lnSpc>
                <a:spcPct val="80000"/>
              </a:lnSpc>
              <a:defRPr/>
            </a:pPr>
            <a:r>
              <a:rPr lang="ru-RU" sz="2000" b="1" dirty="0" smtClean="0"/>
              <a:t>Госинвестиции </a:t>
            </a:r>
          </a:p>
          <a:p>
            <a:pPr lvl="2" eaLnBrk="1" hangingPunct="1">
              <a:lnSpc>
                <a:spcPct val="80000"/>
              </a:lnSpc>
              <a:defRPr/>
            </a:pPr>
            <a:r>
              <a:rPr lang="ru-RU" sz="2000" b="1" dirty="0" smtClean="0"/>
              <a:t>Тарифная политики </a:t>
            </a:r>
            <a:endParaRPr lang="ru-RU" b="1" dirty="0" smtClean="0"/>
          </a:p>
          <a:p>
            <a:pPr lvl="1" eaLnBrk="1" hangingPunct="1">
              <a:lnSpc>
                <a:spcPct val="80000"/>
              </a:lnSpc>
              <a:defRPr/>
            </a:pPr>
            <a:endParaRPr lang="ru-RU" sz="2400"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30163" y="325438"/>
            <a:ext cx="9174163" cy="1092200"/>
          </a:xfrm>
        </p:spPr>
        <p:txBody>
          <a:bodyPr/>
          <a:lstStyle/>
          <a:p>
            <a:pPr algn="ctr" eaLnBrk="1" hangingPunct="1"/>
            <a:r>
              <a:rPr lang="ru-RU" sz="3200" smtClean="0">
                <a:solidFill>
                  <a:srgbClr val="FF3300"/>
                </a:solidFill>
              </a:rPr>
              <a:t>Принципы разработки прогнозов </a:t>
            </a:r>
            <a:r>
              <a:rPr lang="ru-RU" sz="3200" smtClean="0"/>
              <a:t> </a:t>
            </a:r>
          </a:p>
        </p:txBody>
      </p:sp>
      <p:sp>
        <p:nvSpPr>
          <p:cNvPr id="9219" name="Rectangle 3"/>
          <p:cNvSpPr>
            <a:spLocks noGrp="1" noChangeArrowheads="1"/>
          </p:cNvSpPr>
          <p:nvPr>
            <p:ph type="body" idx="1"/>
          </p:nvPr>
        </p:nvSpPr>
        <p:spPr>
          <a:xfrm>
            <a:off x="211138" y="1684338"/>
            <a:ext cx="8699500" cy="5319712"/>
          </a:xfrm>
        </p:spPr>
        <p:txBody>
          <a:bodyPr/>
          <a:lstStyle/>
          <a:p>
            <a:pPr marL="647700" indent="-647700" defTabSz="966788" eaLnBrk="1" hangingPunct="1">
              <a:lnSpc>
                <a:spcPct val="80000"/>
              </a:lnSpc>
            </a:pPr>
            <a:r>
              <a:rPr lang="ru-RU" sz="2800" smtClean="0"/>
              <a:t>Приоритетность государственных интересов </a:t>
            </a:r>
          </a:p>
          <a:p>
            <a:pPr marL="647700" indent="-647700" defTabSz="966788" eaLnBrk="1" hangingPunct="1">
              <a:lnSpc>
                <a:spcPct val="80000"/>
              </a:lnSpc>
            </a:pPr>
            <a:r>
              <a:rPr lang="ru-RU" sz="2800" smtClean="0"/>
              <a:t>Обеспечение сбалансированности прогнозов. </a:t>
            </a:r>
          </a:p>
          <a:p>
            <a:pPr marL="647700" indent="-647700" defTabSz="966788" eaLnBrk="1" hangingPunct="1">
              <a:lnSpc>
                <a:spcPct val="80000"/>
              </a:lnSpc>
            </a:pPr>
            <a:r>
              <a:rPr lang="ru-RU" sz="2800" smtClean="0"/>
              <a:t>Согласованность макроэкономических, отраслевых и региональных прогнозов.</a:t>
            </a:r>
          </a:p>
          <a:p>
            <a:pPr marL="647700" indent="-647700" defTabSz="966788" eaLnBrk="1" hangingPunct="1"/>
            <a:r>
              <a:rPr lang="ru-RU" sz="2800" smtClean="0"/>
              <a:t>Учет параметров государственных программ </a:t>
            </a:r>
          </a:p>
          <a:p>
            <a:pPr marL="647700" indent="-647700" defTabSz="966788" eaLnBrk="1" hangingPunct="1"/>
            <a:r>
              <a:rPr lang="ru-RU" sz="2800" smtClean="0"/>
              <a:t>Организация мониторинга</a:t>
            </a:r>
          </a:p>
          <a:p>
            <a:pPr marL="647700" indent="-647700" defTabSz="966788" eaLnBrk="1" hangingPunct="1"/>
            <a:endParaRPr lang="ru-RU" sz="2800" smtClean="0"/>
          </a:p>
          <a:p>
            <a:pPr marL="647700" indent="-647700" defTabSz="966788" eaLnBrk="1" hangingPunct="1">
              <a:lnSpc>
                <a:spcPct val="80000"/>
              </a:lnSpc>
            </a:pPr>
            <a:endParaRPr lang="ru-RU" sz="280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284163"/>
            <a:ext cx="8491538" cy="1233487"/>
          </a:xfrm>
        </p:spPr>
        <p:txBody>
          <a:bodyPr/>
          <a:lstStyle/>
          <a:p>
            <a:pPr algn="ctr" eaLnBrk="1" hangingPunct="1"/>
            <a:r>
              <a:rPr lang="ru-RU" sz="4000" b="1" smtClean="0">
                <a:solidFill>
                  <a:srgbClr val="FF3300"/>
                </a:solidFill>
              </a:rPr>
              <a:t>Демография и занятость </a:t>
            </a:r>
            <a:br>
              <a:rPr lang="ru-RU" sz="4000" b="1" smtClean="0">
                <a:solidFill>
                  <a:srgbClr val="FF3300"/>
                </a:solidFill>
              </a:rPr>
            </a:br>
            <a:endParaRPr lang="ru-RU" sz="2000" smtClean="0"/>
          </a:p>
        </p:txBody>
      </p:sp>
      <p:sp>
        <p:nvSpPr>
          <p:cNvPr id="10243" name="Rectangle 3"/>
          <p:cNvSpPr>
            <a:spLocks noGrp="1" noChangeArrowheads="1"/>
          </p:cNvSpPr>
          <p:nvPr>
            <p:ph type="body" idx="1"/>
          </p:nvPr>
        </p:nvSpPr>
        <p:spPr>
          <a:xfrm>
            <a:off x="214313" y="1665288"/>
            <a:ext cx="8734425" cy="5148262"/>
          </a:xfrm>
        </p:spPr>
        <p:txBody>
          <a:bodyPr/>
          <a:lstStyle/>
          <a:p>
            <a:pPr lvl="1" eaLnBrk="1" hangingPunct="1"/>
            <a:r>
              <a:rPr lang="ru-RU" smtClean="0"/>
              <a:t>Численность населения,</a:t>
            </a:r>
          </a:p>
          <a:p>
            <a:pPr lvl="1" eaLnBrk="1" hangingPunct="1"/>
            <a:r>
              <a:rPr lang="ru-RU" smtClean="0"/>
              <a:t>Трудовые ресурсы</a:t>
            </a:r>
          </a:p>
          <a:p>
            <a:pPr lvl="1" eaLnBrk="1" hangingPunct="1"/>
            <a:r>
              <a:rPr lang="ru-RU" smtClean="0"/>
              <a:t>Спрос и предложение на рынке труда</a:t>
            </a:r>
          </a:p>
          <a:p>
            <a:pPr lvl="1" eaLnBrk="1" hangingPunct="1"/>
            <a:r>
              <a:rPr lang="ru-RU" smtClean="0"/>
              <a:t>Занятость, безработица</a:t>
            </a:r>
          </a:p>
          <a:p>
            <a:pPr lvl="1" eaLnBrk="1" hangingPunct="1"/>
            <a:endParaRPr lang="ru-RU"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79413" y="147638"/>
            <a:ext cx="8491537" cy="1233487"/>
          </a:xfrm>
        </p:spPr>
        <p:txBody>
          <a:bodyPr/>
          <a:lstStyle/>
          <a:p>
            <a:pPr algn="ctr" eaLnBrk="1" hangingPunct="1"/>
            <a:r>
              <a:rPr lang="ru-RU" sz="4000" b="1" smtClean="0">
                <a:solidFill>
                  <a:srgbClr val="FF3300"/>
                </a:solidFill>
              </a:rPr>
              <a:t>Макропоказатели</a:t>
            </a:r>
            <a:br>
              <a:rPr lang="ru-RU" sz="4000" b="1" smtClean="0">
                <a:solidFill>
                  <a:srgbClr val="FF3300"/>
                </a:solidFill>
              </a:rPr>
            </a:br>
            <a:endParaRPr lang="ru-RU" sz="2000" smtClean="0"/>
          </a:p>
        </p:txBody>
      </p:sp>
      <p:sp>
        <p:nvSpPr>
          <p:cNvPr id="11267" name="Rectangle 3"/>
          <p:cNvSpPr>
            <a:spLocks noGrp="1" noChangeArrowheads="1"/>
          </p:cNvSpPr>
          <p:nvPr>
            <p:ph type="body" idx="1"/>
          </p:nvPr>
        </p:nvSpPr>
        <p:spPr>
          <a:xfrm>
            <a:off x="447675" y="809625"/>
            <a:ext cx="8054975" cy="5921375"/>
          </a:xfrm>
        </p:spPr>
        <p:txBody>
          <a:bodyPr/>
          <a:lstStyle/>
          <a:p>
            <a:pPr lvl="1" eaLnBrk="1" hangingPunct="1"/>
            <a:r>
              <a:rPr lang="ru-RU" smtClean="0"/>
              <a:t>Валовой внутренний продукт</a:t>
            </a:r>
          </a:p>
          <a:p>
            <a:pPr lvl="1" eaLnBrk="1" hangingPunct="1"/>
            <a:r>
              <a:rPr lang="ru-RU" smtClean="0"/>
              <a:t>Валовой внутренний продукт на душу населения</a:t>
            </a:r>
          </a:p>
          <a:p>
            <a:pPr lvl="1" eaLnBrk="1" hangingPunct="1"/>
            <a:r>
              <a:rPr lang="ru-RU" smtClean="0"/>
              <a:t>Валовой внутренний продукт по направлениям внутреннего и внешнего спроса</a:t>
            </a:r>
          </a:p>
          <a:p>
            <a:pPr lvl="1" eaLnBrk="1" hangingPunct="1"/>
            <a:r>
              <a:rPr lang="ru-RU" smtClean="0"/>
              <a:t>Отраслевая структура ВВП</a:t>
            </a:r>
          </a:p>
          <a:p>
            <a:pPr lvl="1" eaLnBrk="1" hangingPunct="1"/>
            <a:r>
              <a:rPr lang="ru-RU" smtClean="0"/>
              <a:t>Инфляция</a:t>
            </a:r>
          </a:p>
          <a:p>
            <a:pPr lvl="1" eaLnBrk="1" hangingPunct="1"/>
            <a:r>
              <a:rPr lang="ru-RU" smtClean="0"/>
              <a:t>Уровень монетизации</a:t>
            </a:r>
          </a:p>
          <a:p>
            <a:pPr lvl="1" eaLnBrk="1" hangingPunct="1"/>
            <a:r>
              <a:rPr lang="ru-RU" smtClean="0"/>
              <a:t>Доходы и расходы бюджета</a:t>
            </a:r>
          </a:p>
          <a:p>
            <a:pPr lvl="1" eaLnBrk="1" hangingPunct="1"/>
            <a:r>
              <a:rPr lang="ru-RU" smtClean="0"/>
              <a:t>Инвестиции</a:t>
            </a:r>
          </a:p>
          <a:p>
            <a:pPr lvl="1" eaLnBrk="1" hangingPunct="1"/>
            <a:r>
              <a:rPr lang="ru-RU" smtClean="0"/>
              <a:t>Экспорт, импорт</a:t>
            </a:r>
          </a:p>
          <a:p>
            <a:pPr lvl="1" eaLnBrk="1" hangingPunct="1"/>
            <a:r>
              <a:rPr lang="ru-RU" smtClean="0"/>
              <a:t>Счет текущих операций</a:t>
            </a:r>
          </a:p>
          <a:p>
            <a:pPr lvl="1" eaLnBrk="1" hangingPunct="1"/>
            <a:endParaRPr lang="ru-RU"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Пиксел">
  <a:themeElements>
    <a:clrScheme name="Пиксел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Пиксел">
      <a:majorFont>
        <a:latin typeface="Arial"/>
        <a:ea typeface=""/>
        <a:cs typeface="Arial"/>
      </a:majorFont>
      <a:minorFont>
        <a:latin typeface="Arial"/>
        <a:ea typeface=""/>
        <a:cs typeface="Arial"/>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2200" b="0" i="0" u="none" strike="noStrike" cap="none" normalizeH="0" baseline="0" smtClean="0">
            <a:ln>
              <a:noFill/>
            </a:ln>
            <a:solidFill>
              <a:schemeClr val="tx1"/>
            </a:solidFill>
            <a:effectLst/>
            <a:latin typeface="Arial" pitchFamily="34" charset="0"/>
            <a:cs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2200" b="0" i="0" u="none" strike="noStrike" cap="none" normalizeH="0" baseline="0" smtClean="0">
            <a:ln>
              <a:noFill/>
            </a:ln>
            <a:solidFill>
              <a:schemeClr val="tx1"/>
            </a:solidFill>
            <a:effectLst/>
            <a:latin typeface="Arial" pitchFamily="34" charset="0"/>
            <a:cs typeface="Arial" pitchFamily="34" charset="0"/>
          </a:defRPr>
        </a:defPPr>
      </a:lstStyle>
    </a:lnDef>
  </a:objectDefaults>
  <a:extraClrSchemeLst>
    <a:extraClrScheme>
      <a:clrScheme name="Пиксел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Пиксел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Пиксел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Пиксел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Пиксел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Пиксел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Пиксел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Пиксел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Пиксел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Пиксел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Пиксел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Пиксел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29586</TotalTime>
  <Words>2484</Words>
  <Application>Microsoft Office PowerPoint</Application>
  <PresentationFormat>Произвольный</PresentationFormat>
  <Paragraphs>1004</Paragraphs>
  <Slides>25</Slides>
  <Notes>2</Notes>
  <HiddenSlides>0</HiddenSlides>
  <MMClips>0</MMClips>
  <ScaleCrop>false</ScaleCrop>
  <HeadingPairs>
    <vt:vector size="4" baseType="variant">
      <vt:variant>
        <vt:lpstr>Тема</vt:lpstr>
      </vt:variant>
      <vt:variant>
        <vt:i4>1</vt:i4>
      </vt:variant>
      <vt:variant>
        <vt:lpstr>Заголовки слайдов</vt:lpstr>
      </vt:variant>
      <vt:variant>
        <vt:i4>25</vt:i4>
      </vt:variant>
    </vt:vector>
  </HeadingPairs>
  <TitlesOfParts>
    <vt:vector size="26" baseType="lpstr">
      <vt:lpstr>Пиксел</vt:lpstr>
      <vt:lpstr>Презентация PowerPoint</vt:lpstr>
      <vt:lpstr>Прогноз   Прогнозирование  Методы и методология </vt:lpstr>
      <vt:lpstr>Объекты и границы прогнозирования </vt:lpstr>
      <vt:lpstr>Презентация PowerPoint</vt:lpstr>
      <vt:lpstr>Презентация PowerPoint</vt:lpstr>
      <vt:lpstr>Презентация PowerPoint</vt:lpstr>
      <vt:lpstr>Принципы разработки прогнозов  </vt:lpstr>
      <vt:lpstr>Демография и занятость  </vt:lpstr>
      <vt:lpstr>Макропоказатели </vt:lpstr>
      <vt:lpstr>Обеспечение согласованности макропоказателей </vt:lpstr>
      <vt:lpstr>Подходы к разработке прогнозов </vt:lpstr>
      <vt:lpstr>Промышленность  </vt:lpstr>
      <vt:lpstr>Сельское хозяйство </vt:lpstr>
      <vt:lpstr>Прогнозы инвестиции </vt:lpstr>
      <vt:lpstr>Внешнеэкономическая деятельность </vt:lpstr>
      <vt:lpstr>Презентация PowerPoint</vt:lpstr>
      <vt:lpstr>Баланс сбережений и инвестиций</vt:lpstr>
      <vt:lpstr>Тождество Фишера </vt:lpstr>
      <vt:lpstr>Среднесрочный макропрогноз</vt:lpstr>
      <vt:lpstr>Продолжение</vt:lpstr>
      <vt:lpstr>Продолжение</vt:lpstr>
      <vt:lpstr>Продолжение</vt:lpstr>
      <vt:lpstr>Продолжение</vt:lpstr>
      <vt:lpstr> </vt:lpstr>
      <vt:lpstr>Презентация PowerPoint</vt:lpstr>
    </vt:vector>
  </TitlesOfParts>
  <Company>Ministry of Finance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PRESENTATION Investment climate  of the Republic of Uzbekistan  by Dr. Rustam Azimov, Governor of EBRD for Uzbekistan, Minister of Finance of the Republic of Uzbekistan  Annual Meeting of the Governors of  EBRD, Riga, 20 May 2000  </dc:title>
  <dc:creator>BHodjamberdiev</dc:creator>
  <cp:lastModifiedBy>Джалилов Абдумалик Абдуазизович</cp:lastModifiedBy>
  <cp:revision>1697</cp:revision>
  <cp:lastPrinted>2018-05-28T17:55:35Z</cp:lastPrinted>
  <dcterms:created xsi:type="dcterms:W3CDTF">2000-05-10T11:16:28Z</dcterms:created>
  <dcterms:modified xsi:type="dcterms:W3CDTF">2018-05-29T04:34:23Z</dcterms:modified>
</cp:coreProperties>
</file>