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4" r:id="rId9"/>
    <p:sldId id="263" r:id="rId10"/>
    <p:sldId id="266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26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80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77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39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16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97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82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02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31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7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56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72000"/>
                <a:alpha val="85000"/>
              </a:schemeClr>
            </a:gs>
            <a:gs pos="2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DE300-4206-4B11-BBF6-0862F3B37EC5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C33BD-15B4-4A13-BC24-4AF9AC7D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30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56984" cy="3384376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atin typeface="Arial Narrow" pitchFamily="34" charset="0"/>
              </a:rPr>
              <a:t>Указ Президента Республики Узбекистан </a:t>
            </a:r>
            <a:br>
              <a:rPr lang="ru-RU" sz="3200" b="1" i="1" dirty="0" smtClean="0">
                <a:latin typeface="Arial Narrow" pitchFamily="34" charset="0"/>
              </a:rPr>
            </a:br>
            <a:r>
              <a:rPr lang="ru-RU" sz="3200" b="1" i="1" dirty="0" smtClean="0">
                <a:latin typeface="Arial Narrow" pitchFamily="34" charset="0"/>
              </a:rPr>
              <a:t>от 29 июня 2018 года за №</a:t>
            </a:r>
            <a:r>
              <a:rPr lang="ru-RU" sz="3200" b="1" i="1" dirty="0" err="1" smtClean="0">
                <a:latin typeface="Arial Narrow" pitchFamily="34" charset="0"/>
              </a:rPr>
              <a:t>УП</a:t>
            </a:r>
            <a:r>
              <a:rPr lang="ru-RU" sz="3200" b="1" i="1" dirty="0" smtClean="0">
                <a:latin typeface="Arial Narrow" pitchFamily="34" charset="0"/>
              </a:rPr>
              <a:t>-5468 «О Концепции совершенствования налоговой политики Республики Узбекистан»</a:t>
            </a:r>
            <a:endParaRPr lang="ru-RU" sz="3200" b="1" i="1" dirty="0">
              <a:latin typeface="Arial Narrow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3"/>
          <a:stretch>
            <a:fillRect/>
          </a:stretch>
        </p:blipFill>
        <p:spPr bwMode="auto">
          <a:xfrm>
            <a:off x="3861493" y="310052"/>
            <a:ext cx="152241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490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Arial Narrow" pitchFamily="34" charset="0"/>
              </a:rPr>
              <a:t>Кроме того поручено:</a:t>
            </a:r>
          </a:p>
          <a:p>
            <a:pPr marL="0" indent="0" algn="just">
              <a:buNone/>
            </a:pPr>
            <a:endParaRPr lang="ru-RU" sz="2400" b="1" dirty="0" smtClean="0">
              <a:latin typeface="Arial Narrow" pitchFamily="34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Arial Narrow" pitchFamily="34" charset="0"/>
              </a:rPr>
              <a:t>в </a:t>
            </a:r>
            <a:r>
              <a:rPr lang="ru-RU" sz="2400" dirty="0">
                <a:latin typeface="Arial Narrow" pitchFamily="34" charset="0"/>
              </a:rPr>
              <a:t>срок до 1 ноября 2018 года обеспечить подготовку предложений по отмене неэффективных налоговых и таможенных льгот и преференций, и введению порядка предоставления постоянно действующих налоговых и таможенных льгот соответственно Налоговым и Таможенным кодексами Республики </a:t>
            </a:r>
            <a:r>
              <a:rPr lang="ru-RU" sz="2400" dirty="0" smtClean="0">
                <a:latin typeface="Arial Narrow" pitchFamily="34" charset="0"/>
              </a:rPr>
              <a:t>Узбекистан;</a:t>
            </a:r>
          </a:p>
          <a:p>
            <a:pPr marL="0" indent="0">
              <a:buNone/>
            </a:pPr>
            <a:endParaRPr lang="ru-RU" sz="2400" dirty="0" smtClean="0">
              <a:latin typeface="Arial Narrow" pitchFamily="34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Arial Narrow" pitchFamily="34" charset="0"/>
              </a:rPr>
              <a:t>в срок </a:t>
            </a:r>
            <a:r>
              <a:rPr lang="ru-RU" sz="2400" dirty="0">
                <a:latin typeface="Arial Narrow" pitchFamily="34" charset="0"/>
              </a:rPr>
              <a:t>до 1 декабря 2018 года обеспечить разработку проекта Налогового кодекса Республики Узбекистан в новой редакции, с привлечением экспертов Международного валютного фонда, Всемирного банка и других организаций, исходя из основных направлений Концепции совершенствования налоговой политики Республики Узбекистан с обеспечением его широкого общественного обсуждения.</a:t>
            </a:r>
          </a:p>
          <a:p>
            <a:pPr marL="0" indent="0">
              <a:buNone/>
            </a:pPr>
            <a:r>
              <a:rPr lang="ru-RU" sz="2400" dirty="0" smtClean="0">
                <a:latin typeface="Arial Narrow" pitchFamily="34" charset="0"/>
              </a:rPr>
              <a:t> </a:t>
            </a:r>
            <a:endParaRPr lang="ru-RU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66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030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latin typeface="Arial Narrow" pitchFamily="34" charset="0"/>
              </a:rPr>
              <a:t>Проблемы в налоговой системе</a:t>
            </a:r>
            <a:endParaRPr lang="ru-RU" sz="2400" b="1" i="1" dirty="0"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>
                <a:latin typeface="Arial Narrow" pitchFamily="34" charset="0"/>
              </a:rPr>
              <a:t>высокий </a:t>
            </a:r>
            <a:r>
              <a:rPr lang="ru-RU" sz="2200" dirty="0">
                <a:latin typeface="Arial Narrow" pitchFamily="34" charset="0"/>
              </a:rPr>
              <a:t>уровень налогового бремени для плательщиков общеустановленных налогов, а также значительная разница в уровне налоговой нагрузки между хозяйствующими субъектами, уплачивающими налоги </a:t>
            </a:r>
            <a:br>
              <a:rPr lang="ru-RU" sz="2200" dirty="0">
                <a:latin typeface="Arial Narrow" pitchFamily="34" charset="0"/>
              </a:rPr>
            </a:br>
            <a:r>
              <a:rPr lang="ru-RU" sz="2200" dirty="0">
                <a:latin typeface="Arial Narrow" pitchFamily="34" charset="0"/>
              </a:rPr>
              <a:t>по упрощенной и общеустановленной системе налогообложения;</a:t>
            </a:r>
          </a:p>
          <a:p>
            <a:pPr algn="just"/>
            <a:r>
              <a:rPr lang="ru-RU" sz="2200" dirty="0" smtClean="0">
                <a:latin typeface="Arial Narrow" pitchFamily="34" charset="0"/>
              </a:rPr>
              <a:t>завышенная </a:t>
            </a:r>
            <a:r>
              <a:rPr lang="ru-RU" sz="2200" dirty="0">
                <a:latin typeface="Arial Narrow" pitchFamily="34" charset="0"/>
              </a:rPr>
              <a:t>ставка и неэффективная система взимания налога </a:t>
            </a:r>
            <a:br>
              <a:rPr lang="ru-RU" sz="2200" dirty="0">
                <a:latin typeface="Arial Narrow" pitchFamily="34" charset="0"/>
              </a:rPr>
            </a:br>
            <a:r>
              <a:rPr lang="ru-RU" sz="2200" dirty="0">
                <a:latin typeface="Arial Narrow" pitchFamily="34" charset="0"/>
              </a:rPr>
              <a:t>на добавленную стоимость, наличие обязательных платежей, отвлекающих оборотные средства налогоплательщиков, а также приводящие к удорожанию стоимости промежуточной и конечной потребительской </a:t>
            </a:r>
            <a:r>
              <a:rPr lang="ru-RU" sz="2200" dirty="0" smtClean="0">
                <a:latin typeface="Arial Narrow" pitchFamily="34" charset="0"/>
              </a:rPr>
              <a:t>продукции  и </a:t>
            </a:r>
            <a:r>
              <a:rPr lang="ru-RU" sz="2200" dirty="0">
                <a:latin typeface="Arial Narrow" pitchFamily="34" charset="0"/>
              </a:rPr>
              <a:t>препятствующие развитию кооперации между крупным и малым бизнесом;</a:t>
            </a:r>
          </a:p>
          <a:p>
            <a:pPr algn="just"/>
            <a:r>
              <a:rPr lang="ru-RU" sz="2200" dirty="0" smtClean="0">
                <a:latin typeface="Arial Narrow" pitchFamily="34" charset="0"/>
              </a:rPr>
              <a:t>высокая </a:t>
            </a:r>
            <a:r>
              <a:rPr lang="ru-RU" sz="2200" dirty="0">
                <a:latin typeface="Arial Narrow" pitchFamily="34" charset="0"/>
              </a:rPr>
              <a:t>ставка налогов на фонд оплаты труда, приводящая </a:t>
            </a:r>
            <a:br>
              <a:rPr lang="ru-RU" sz="2200" dirty="0">
                <a:latin typeface="Arial Narrow" pitchFamily="34" charset="0"/>
              </a:rPr>
            </a:br>
            <a:r>
              <a:rPr lang="ru-RU" sz="2200" dirty="0">
                <a:latin typeface="Arial Narrow" pitchFamily="34" charset="0"/>
              </a:rPr>
              <a:t>к сокрытию налогоплательщиками реальной численности работников и фонда оплаты труда;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921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latin typeface="Arial Narrow" pitchFamily="34" charset="0"/>
              </a:rPr>
              <a:t>Проблемы в налоговой системе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Arial Narrow" pitchFamily="34" charset="0"/>
              </a:rPr>
              <a:t>широкая </a:t>
            </a:r>
            <a:r>
              <a:rPr lang="ru-RU" sz="2000" dirty="0">
                <a:latin typeface="Arial Narrow" pitchFamily="34" charset="0"/>
              </a:rPr>
              <a:t>практика поддержки хозяйствующих </a:t>
            </a:r>
            <a:r>
              <a:rPr lang="ru-RU" sz="2000" dirty="0" smtClean="0">
                <a:latin typeface="Arial Narrow" pitchFamily="34" charset="0"/>
              </a:rPr>
              <a:t>субъектов  за </a:t>
            </a:r>
            <a:r>
              <a:rPr lang="ru-RU" sz="2000" dirty="0">
                <a:latin typeface="Arial Narrow" pitchFamily="34" charset="0"/>
              </a:rPr>
              <a:t>счет налоговых и таможенных льгот, в том числе индивидуального характера, негативно сказывающаяся на обеспечении здоровой конкуренции в связи </a:t>
            </a:r>
            <a:r>
              <a:rPr lang="ru-RU" sz="2000" dirty="0" smtClean="0">
                <a:latin typeface="Arial Narrow" pitchFamily="34" charset="0"/>
              </a:rPr>
              <a:t>с </a:t>
            </a:r>
            <a:r>
              <a:rPr lang="ru-RU" sz="2000" dirty="0">
                <a:latin typeface="Arial Narrow" pitchFamily="34" charset="0"/>
              </a:rPr>
              <a:t>отсутствием действенной системы мониторинга и контроля за эффективностью предоставляемых льгот;</a:t>
            </a:r>
          </a:p>
          <a:p>
            <a:pPr algn="just"/>
            <a:r>
              <a:rPr lang="ru-RU" sz="2000" dirty="0" smtClean="0">
                <a:latin typeface="Arial Narrow" pitchFamily="34" charset="0"/>
              </a:rPr>
              <a:t>несовершенство</a:t>
            </a:r>
            <a:r>
              <a:rPr lang="ru-RU" sz="2000" b="1" dirty="0" smtClean="0">
                <a:latin typeface="Arial Narrow" pitchFamily="34" charset="0"/>
              </a:rPr>
              <a:t> </a:t>
            </a:r>
            <a:r>
              <a:rPr lang="ru-RU" sz="2000" dirty="0">
                <a:latin typeface="Arial Narrow" pitchFamily="34" charset="0"/>
              </a:rPr>
              <a:t>механизмов обмена информацией между государственными органами и организациями, форм и методов электронного администрирования налогов и осуществления налогового контроля;</a:t>
            </a:r>
          </a:p>
          <a:p>
            <a:pPr algn="just"/>
            <a:r>
              <a:rPr lang="ru-RU" sz="2000" dirty="0" smtClean="0">
                <a:latin typeface="Arial Narrow" pitchFamily="34" charset="0"/>
              </a:rPr>
              <a:t>отсутствие </a:t>
            </a:r>
            <a:r>
              <a:rPr lang="ru-RU" sz="2000" dirty="0">
                <a:latin typeface="Arial Narrow" pitchFamily="34" charset="0"/>
              </a:rPr>
              <a:t>четкой системы анализа и управления </a:t>
            </a:r>
            <a:r>
              <a:rPr lang="ru-RU" sz="2000" dirty="0" smtClean="0">
                <a:latin typeface="Arial Narrow" pitchFamily="34" charset="0"/>
              </a:rPr>
              <a:t>рисками при </a:t>
            </a:r>
            <a:r>
              <a:rPr lang="ru-RU" sz="2000" dirty="0">
                <a:latin typeface="Arial Narrow" pitchFamily="34" charset="0"/>
              </a:rPr>
              <a:t>осуществлении контрольной деятельности, негативно отражающееся </a:t>
            </a:r>
            <a:r>
              <a:rPr lang="ru-RU" sz="2000" dirty="0" smtClean="0">
                <a:latin typeface="Arial Narrow" pitchFamily="34" charset="0"/>
              </a:rPr>
              <a:t>на </a:t>
            </a:r>
            <a:r>
              <a:rPr lang="ru-RU" sz="2000" dirty="0">
                <a:latin typeface="Arial Narrow" pitchFamily="34" charset="0"/>
              </a:rPr>
              <a:t>качестве проводимых контрольных мероприятий и препятствующее снижению вмешательства в деятельность добросовестных субъектов предпринимательства;</a:t>
            </a:r>
          </a:p>
          <a:p>
            <a:pPr algn="just"/>
            <a:r>
              <a:rPr lang="ru-RU" sz="2000" dirty="0" smtClean="0">
                <a:latin typeface="Arial Narrow" pitchFamily="34" charset="0"/>
              </a:rPr>
              <a:t>недостаточный </a:t>
            </a:r>
            <a:r>
              <a:rPr lang="ru-RU" sz="2000" dirty="0">
                <a:latin typeface="Arial Narrow" pitchFamily="34" charset="0"/>
              </a:rPr>
              <a:t>уровень собираемости местных </a:t>
            </a:r>
            <a:r>
              <a:rPr lang="ru-RU" sz="2000" dirty="0" smtClean="0">
                <a:latin typeface="Arial Narrow" pitchFamily="34" charset="0"/>
              </a:rPr>
              <a:t>налогов  и </a:t>
            </a:r>
            <a:r>
              <a:rPr lang="ru-RU" sz="2000" dirty="0">
                <a:latin typeface="Arial Narrow" pitchFamily="34" charset="0"/>
              </a:rPr>
              <a:t>сборов вследствие неэффективности механизмов их </a:t>
            </a:r>
            <a:r>
              <a:rPr lang="ru-RU" sz="2000" dirty="0" smtClean="0">
                <a:latin typeface="Arial Narrow" pitchFamily="34" charset="0"/>
              </a:rPr>
              <a:t>администрирования,  а </a:t>
            </a:r>
            <a:r>
              <a:rPr lang="ru-RU" sz="2000" dirty="0">
                <a:latin typeface="Arial Narrow" pitchFamily="34" charset="0"/>
              </a:rPr>
              <a:t>также отсутствие полноценного учета и объективного определения стоимости недвижимости и земельных участков.</a:t>
            </a:r>
          </a:p>
          <a:p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56325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latin typeface="Arial Narrow" pitchFamily="34" charset="0"/>
              </a:rPr>
              <a:t>Основные направления </a:t>
            </a:r>
            <a:r>
              <a:rPr lang="ru-RU" sz="2800" b="1" i="1" dirty="0">
                <a:latin typeface="Arial Narrow" pitchFamily="34" charset="0"/>
              </a:rPr>
              <a:t>Концепции </a:t>
            </a:r>
            <a:r>
              <a:rPr lang="ru-RU" sz="2400" b="1" i="1" dirty="0">
                <a:latin typeface="Arial Narrow" pitchFamily="34" charset="0"/>
              </a:rPr>
              <a:t>совершенствования</a:t>
            </a:r>
            <a:r>
              <a:rPr lang="ru-RU" sz="2800" b="1" i="1" dirty="0">
                <a:latin typeface="Arial Narrow" pitchFamily="34" charset="0"/>
              </a:rPr>
              <a:t> налоговой политики Республики Узбекистан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96752"/>
            <a:ext cx="8075240" cy="5400600"/>
          </a:xfrm>
        </p:spPr>
        <p:txBody>
          <a:bodyPr>
            <a:noAutofit/>
          </a:bodyPr>
          <a:lstStyle/>
          <a:p>
            <a:pPr algn="just"/>
            <a:r>
              <a:rPr lang="ru-RU" sz="2200" dirty="0">
                <a:latin typeface="Arial Narrow" pitchFamily="34" charset="0"/>
              </a:rPr>
              <a:t>снижение уровня налоговой нагрузки на экономику, а также устранение диспропорций в уровне налогового бремени между хозяйствующими субъектами, уплачивающими налоги по упрощенной и общеустановленной системе налогообложения;</a:t>
            </a:r>
          </a:p>
          <a:p>
            <a:pPr algn="just"/>
            <a:r>
              <a:rPr lang="ru-RU" sz="2200" dirty="0">
                <a:latin typeface="Arial Narrow" pitchFamily="34" charset="0"/>
              </a:rPr>
              <a:t>оптимизацию количества налогов путем их унификации, а также объединение налогов, имеющих схожую налогооблагаемую </a:t>
            </a:r>
            <a:r>
              <a:rPr lang="ru-RU" sz="2200" dirty="0" smtClean="0">
                <a:latin typeface="Arial Narrow" pitchFamily="34" charset="0"/>
              </a:rPr>
              <a:t>базу, сокращение и </a:t>
            </a:r>
            <a:r>
              <a:rPr lang="ru-RU" sz="2200" dirty="0">
                <a:latin typeface="Arial Narrow" pitchFamily="34" charset="0"/>
              </a:rPr>
              <a:t>упрощение налоговой отчетности, минимизацию операционных расходов;</a:t>
            </a:r>
          </a:p>
          <a:p>
            <a:pPr algn="just"/>
            <a:r>
              <a:rPr lang="ru-RU" sz="2200" dirty="0">
                <a:latin typeface="Arial Narrow" pitchFamily="34" charset="0"/>
              </a:rPr>
              <a:t>обеспечение стабильности макроэкономической ситуации, устойчивости формирования Государственного бюджета Республики Узбекистан и его доходов;</a:t>
            </a:r>
          </a:p>
          <a:p>
            <a:pPr algn="just"/>
            <a:r>
              <a:rPr lang="ru-RU" sz="2200" dirty="0">
                <a:latin typeface="Arial Narrow" pitchFamily="34" charset="0"/>
              </a:rPr>
              <a:t>упрощение налогового законодательства, устранение противоречий </a:t>
            </a:r>
            <a:br>
              <a:rPr lang="ru-RU" sz="2200" dirty="0">
                <a:latin typeface="Arial Narrow" pitchFamily="34" charset="0"/>
              </a:rPr>
            </a:br>
            <a:r>
              <a:rPr lang="ru-RU" sz="2200" dirty="0">
                <a:latin typeface="Arial Narrow" pitchFamily="34" charset="0"/>
              </a:rPr>
              <a:t>и коллизий в нормативно-правовых актах, усиление защиты прав и законных интересов добросовестных налогоплательщиков;</a:t>
            </a:r>
          </a:p>
          <a:p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63360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latin typeface="Arial Narrow" pitchFamily="34" charset="0"/>
              </a:rPr>
              <a:t>Основные направления Концепции совершенствования налоговой политики Республики Узбекистан</a:t>
            </a:r>
            <a:endParaRPr lang="ru-RU" sz="2400" b="1" i="1" dirty="0"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5446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Arial Narrow" pitchFamily="34" charset="0"/>
              </a:rPr>
              <a:t>обеспечение стабильности налогового законодательства и прямого действия норм Налогового кодекса Республики Узбекистан с максимальным ограничением отсылочных норм и подзаконных актов, регламентирующих вопросы налогообложения, в том числе установление в кодексе размеров ставок налогов и других обязательных платежей;</a:t>
            </a:r>
          </a:p>
          <a:p>
            <a:pPr algn="just"/>
            <a:r>
              <a:rPr lang="ru-RU" dirty="0">
                <a:latin typeface="Arial Narrow" pitchFamily="34" charset="0"/>
              </a:rPr>
              <a:t>сохранение благоприятного режима для иностранных инвесторов </a:t>
            </a:r>
            <a:r>
              <a:rPr lang="ru-RU" dirty="0" smtClean="0">
                <a:latin typeface="Arial Narrow" pitchFamily="34" charset="0"/>
              </a:rPr>
              <a:t> и </a:t>
            </a:r>
            <a:r>
              <a:rPr lang="ru-RU" dirty="0">
                <a:latin typeface="Arial Narrow" pitchFamily="34" charset="0"/>
              </a:rPr>
              <a:t>инвестиций, их всесторонней поддержки и надежной правовой защиты;</a:t>
            </a:r>
          </a:p>
          <a:p>
            <a:pPr algn="just"/>
            <a:r>
              <a:rPr lang="ru-RU" dirty="0">
                <a:latin typeface="Arial Narrow" pitchFamily="34" charset="0"/>
              </a:rPr>
              <a:t>совершенствование форм и механизмов налогового контроля, в том числе за счет широкого внедрения современных информационно-коммуникационных технологий, </a:t>
            </a:r>
            <a:r>
              <a:rPr lang="ru-RU" dirty="0" smtClean="0">
                <a:latin typeface="Arial Narrow" pitchFamily="34" charset="0"/>
              </a:rPr>
              <a:t>обеспечивающих </a:t>
            </a:r>
            <a:r>
              <a:rPr lang="ru-RU" dirty="0">
                <a:latin typeface="Arial Narrow" pitchFamily="34" charset="0"/>
              </a:rPr>
              <a:t>наиболее полный охват и учет объектов налогообложения и налогоплательщиков, внедрение порядка налогообложения операций, связанных с трансфертным ценообразованием.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423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latin typeface="Arial Narrow" pitchFamily="34" charset="0"/>
              </a:rPr>
              <a:t>Предлагаемые изменения в рамках </a:t>
            </a:r>
            <a:br>
              <a:rPr lang="ru-RU" sz="2400" b="1" i="1" dirty="0" smtClean="0">
                <a:latin typeface="Arial Narrow" pitchFamily="34" charset="0"/>
              </a:rPr>
            </a:br>
            <a:r>
              <a:rPr lang="ru-RU" sz="2400" b="1" i="1" dirty="0" smtClean="0">
                <a:latin typeface="Arial Narrow" pitchFamily="34" charset="0"/>
              </a:rPr>
              <a:t>Налоговой концепции на 2019 год</a:t>
            </a:r>
            <a:endParaRPr lang="ru-RU" sz="2400" b="1" i="1" dirty="0"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23925"/>
            <a:ext cx="8229600" cy="521744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 smtClean="0">
                <a:latin typeface="Arial Narrow" pitchFamily="34" charset="0"/>
              </a:rPr>
              <a:t>Вводится единая ставка </a:t>
            </a:r>
            <a:r>
              <a:rPr lang="ru-RU" sz="2400" dirty="0">
                <a:latin typeface="Arial Narrow" pitchFamily="34" charset="0"/>
              </a:rPr>
              <a:t>налога на доходы физических лиц в </a:t>
            </a:r>
            <a:r>
              <a:rPr lang="ru-RU" sz="2400" dirty="0" smtClean="0">
                <a:latin typeface="Arial Narrow" pitchFamily="34" charset="0"/>
              </a:rPr>
              <a:t>размере  12 </a:t>
            </a:r>
            <a:r>
              <a:rPr lang="ru-RU" sz="2400" dirty="0">
                <a:latin typeface="Arial Narrow" pitchFamily="34" charset="0"/>
              </a:rPr>
              <a:t>процентов для всех граждан, из них 0,1 процента </a:t>
            </a:r>
            <a:r>
              <a:rPr lang="ru-RU" sz="2400" dirty="0" smtClean="0">
                <a:latin typeface="Arial Narrow" pitchFamily="34" charset="0"/>
              </a:rPr>
              <a:t>направляется  на </a:t>
            </a:r>
            <a:r>
              <a:rPr lang="ru-RU" sz="2400" dirty="0">
                <a:latin typeface="Arial Narrow" pitchFamily="34" charset="0"/>
              </a:rPr>
              <a:t>индивидуальные накопительные пенсионные счета. При этом сохраняется действующий порядок освобождения от налогообложения доходов отдельных категорий граждан в размере 4 минимальных размеров заработной платы.</a:t>
            </a:r>
          </a:p>
          <a:p>
            <a:endParaRPr lang="ru-RU" sz="2400" dirty="0" smtClean="0">
              <a:latin typeface="Arial Narrow" pitchFamily="34" charset="0"/>
            </a:endParaRPr>
          </a:p>
          <a:p>
            <a:pPr algn="just"/>
            <a:r>
              <a:rPr lang="ru-RU" sz="2400" dirty="0" smtClean="0">
                <a:latin typeface="Arial Narrow" pitchFamily="34" charset="0"/>
              </a:rPr>
              <a:t>Отменяются </a:t>
            </a:r>
            <a:r>
              <a:rPr lang="ru-RU" sz="2400" dirty="0">
                <a:latin typeface="Arial Narrow" pitchFamily="34" charset="0"/>
              </a:rPr>
              <a:t>страховые взносы  граждан во внебюджетный Пенсионный фонд, удерживаемых из доходов граждан в виде оплаты труда (8%);</a:t>
            </a:r>
          </a:p>
          <a:p>
            <a:endParaRPr lang="ru-RU" sz="2400" dirty="0" smtClean="0">
              <a:latin typeface="Arial Narrow" pitchFamily="34" charset="0"/>
            </a:endParaRPr>
          </a:p>
          <a:p>
            <a:pPr algn="just"/>
            <a:r>
              <a:rPr lang="ru-RU" sz="2400" dirty="0" smtClean="0">
                <a:latin typeface="Arial Narrow" pitchFamily="34" charset="0"/>
              </a:rPr>
              <a:t>В </a:t>
            </a:r>
            <a:r>
              <a:rPr lang="ru-RU" sz="2400" dirty="0">
                <a:latin typeface="Arial Narrow" pitchFamily="34" charset="0"/>
              </a:rPr>
              <a:t>целях обеспечения устойчивости пенсионной системы, единого социального платежа в размере 25 процентов для бюджетных организаций и государственных предприятий, юридических лиц с долей государства в уставном фонде (капитале) в размере 50 процентов и более, юридических лиц в уставном фонде (капитале) которых 50 процентов и более принадлежит юридическому лицу с долей государства 50 процентов и более,  и их структурным подразделениям, а также снижения ставки данного платежа </a:t>
            </a:r>
            <a:r>
              <a:rPr lang="ru-RU" sz="2400" dirty="0" smtClean="0">
                <a:latin typeface="Arial Narrow" pitchFamily="34" charset="0"/>
              </a:rPr>
              <a:t>с </a:t>
            </a:r>
            <a:r>
              <a:rPr lang="ru-RU" sz="2400" dirty="0">
                <a:latin typeface="Arial Narrow" pitchFamily="34" charset="0"/>
              </a:rPr>
              <a:t>15 до 12 процентов для остальных юридических лиц;</a:t>
            </a:r>
          </a:p>
          <a:p>
            <a:pPr marL="0" indent="0" algn="just">
              <a:buNone/>
            </a:pPr>
            <a:endParaRPr lang="ru-RU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62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latin typeface="Arial Narrow" pitchFamily="34" charset="0"/>
              </a:rPr>
              <a:t>Предлагаемые изменения в рамках </a:t>
            </a:r>
            <a:br>
              <a:rPr lang="ru-RU" sz="2400" b="1" i="1" dirty="0" smtClean="0">
                <a:latin typeface="Arial Narrow" pitchFamily="34" charset="0"/>
              </a:rPr>
            </a:br>
            <a:r>
              <a:rPr lang="ru-RU" sz="2400" b="1" i="1" dirty="0" smtClean="0">
                <a:latin typeface="Arial Narrow" pitchFamily="34" charset="0"/>
              </a:rPr>
              <a:t>Налоговой концепции на 2019 год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9600" dirty="0">
                <a:latin typeface="Arial Narrow" pitchFamily="34" charset="0"/>
              </a:rPr>
              <a:t>отмены обязательных отчислений в государственные целевые фонды, взимаемых с оборота (выручки) юридических лиц;</a:t>
            </a:r>
          </a:p>
          <a:p>
            <a:pPr algn="just"/>
            <a:r>
              <a:rPr lang="ru-RU" sz="9600" dirty="0" smtClean="0">
                <a:latin typeface="Arial Narrow" pitchFamily="34" charset="0"/>
              </a:rPr>
              <a:t>снижения </a:t>
            </a:r>
            <a:r>
              <a:rPr lang="ru-RU" sz="9600" dirty="0">
                <a:latin typeface="Arial Narrow" pitchFamily="34" charset="0"/>
              </a:rPr>
              <a:t>ставки налога на прибыль юридических лиц с 14 до 12 процентов, для коммерческих банков – с 22 до 20 процентов, а также увеличения для юридических лиц, оказывающих услуги мобильной связи (сотовых компаний) с 14 до 20 процентов с отменой для них порядка исчисления налога на сверхприбыль в зависимости от уровня рентабельности;</a:t>
            </a:r>
          </a:p>
          <a:p>
            <a:pPr algn="just"/>
            <a:r>
              <a:rPr lang="ru-RU" sz="9600" dirty="0" smtClean="0">
                <a:latin typeface="Arial Narrow" pitchFamily="34" charset="0"/>
              </a:rPr>
              <a:t>снижения </a:t>
            </a:r>
            <a:r>
              <a:rPr lang="ru-RU" sz="9600" dirty="0">
                <a:latin typeface="Arial Narrow" pitchFamily="34" charset="0"/>
              </a:rPr>
              <a:t>ставки налога на прибыль, взимаемого у источника выплаты, по доходам в виде дивидендов и процентов с 10 до 5 процентов;</a:t>
            </a:r>
          </a:p>
          <a:p>
            <a:pPr algn="just"/>
            <a:r>
              <a:rPr lang="ru-RU" sz="9600" dirty="0" smtClean="0">
                <a:latin typeface="Arial Narrow" pitchFamily="34" charset="0"/>
              </a:rPr>
              <a:t>перевода </a:t>
            </a:r>
            <a:r>
              <a:rPr lang="ru-RU" sz="9600" dirty="0">
                <a:latin typeface="Arial Narrow" pitchFamily="34" charset="0"/>
              </a:rPr>
              <a:t>предприятий, имеющих годовой оборот (выручку) по итогам предыдущего года более 1 миллиарда </a:t>
            </a:r>
            <a:r>
              <a:rPr lang="ru-RU" sz="9600" dirty="0" err="1">
                <a:latin typeface="Arial Narrow" pitchFamily="34" charset="0"/>
              </a:rPr>
              <a:t>сумов</a:t>
            </a:r>
            <a:r>
              <a:rPr lang="ru-RU" sz="9600" dirty="0">
                <a:latin typeface="Arial Narrow" pitchFamily="34" charset="0"/>
              </a:rPr>
              <a:t> или достигших установленный порог в течение года, на уплату общеустановленных налогов. При этом установленный порог годового оборота (выручки) в 1 миллиард </a:t>
            </a:r>
            <a:r>
              <a:rPr lang="ru-RU" sz="9600" dirty="0" err="1">
                <a:latin typeface="Arial Narrow" pitchFamily="34" charset="0"/>
              </a:rPr>
              <a:t>сумов</a:t>
            </a:r>
            <a:r>
              <a:rPr lang="ru-RU" sz="9600" dirty="0">
                <a:latin typeface="Arial Narrow" pitchFamily="34" charset="0"/>
              </a:rPr>
              <a:t> подлежит пересмотру не реже одного раза в 3 года;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61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latin typeface="Arial Narrow" pitchFamily="34" charset="0"/>
              </a:rPr>
              <a:t>Предлагаемые изменения в рамках </a:t>
            </a:r>
            <a:br>
              <a:rPr lang="ru-RU" sz="2400" b="1" i="1" dirty="0" smtClean="0">
                <a:latin typeface="Arial Narrow" pitchFamily="34" charset="0"/>
              </a:rPr>
            </a:br>
            <a:r>
              <a:rPr lang="ru-RU" sz="2400" b="1" i="1" dirty="0" smtClean="0">
                <a:latin typeface="Arial Narrow" pitchFamily="34" charset="0"/>
              </a:rPr>
              <a:t>Налоговой концепции на 2019 год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6800" dirty="0"/>
              <a:t>введения для всех субъектов предпринимательства, включая юридических лиц, имеющих оборот (выручку) до 1 миллиарда </a:t>
            </a:r>
            <a:r>
              <a:rPr lang="ru-RU" sz="6800" dirty="0" err="1"/>
              <a:t>сумов</a:t>
            </a:r>
            <a:r>
              <a:rPr lang="ru-RU" sz="6800" dirty="0"/>
              <a:t>, налога на имущество юридических лиц, земельного налога и налога за пользование водными ресурсами;</a:t>
            </a:r>
          </a:p>
          <a:p>
            <a:pPr algn="just"/>
            <a:r>
              <a:rPr lang="ru-RU" sz="6800" dirty="0" smtClean="0"/>
              <a:t>совершенствования </a:t>
            </a:r>
            <a:r>
              <a:rPr lang="ru-RU" sz="6800" dirty="0"/>
              <a:t>порядка </a:t>
            </a:r>
            <a:r>
              <a:rPr lang="ru-RU" sz="6800" dirty="0">
                <a:latin typeface="Arial Narrow" pitchFamily="34" charset="0"/>
              </a:rPr>
              <a:t>расчета</a:t>
            </a:r>
            <a:r>
              <a:rPr lang="ru-RU" sz="6800" dirty="0"/>
              <a:t> и уплаты налога на сверхприбыль, в том числе с введением уплаты роялти</a:t>
            </a:r>
            <a:r>
              <a:rPr lang="ru-RU" sz="6800" dirty="0" smtClean="0"/>
              <a:t>;</a:t>
            </a:r>
          </a:p>
          <a:p>
            <a:pPr algn="just"/>
            <a:r>
              <a:rPr lang="ru-RU" sz="6800" dirty="0" smtClean="0"/>
              <a:t>снижения ставки налога на имущество юридических лиц с 5 до 2 процентов с сохранением порядка исчисления налога по повышенным ставкам для юридических лиц, неэффективно использующих здания и сооружения, в том числе по ранее приватизированным объектам;</a:t>
            </a:r>
          </a:p>
          <a:p>
            <a:pPr algn="just"/>
            <a:r>
              <a:rPr lang="ru-RU" sz="6800" dirty="0" smtClean="0"/>
              <a:t>установления для налогоплательщиков, имеющих годовой оборот (выручку) до 1 миллиарда </a:t>
            </a:r>
            <a:r>
              <a:rPr lang="ru-RU" sz="6800" dirty="0" err="1" smtClean="0"/>
              <a:t>сумов</a:t>
            </a:r>
            <a:r>
              <a:rPr lang="ru-RU" sz="6800" dirty="0" smtClean="0"/>
              <a:t>, порядка исчисления и уплаты налога с оборота (выручки) с базовой ставкой в размере 4 процентов и с возможностью уплаты налога на добавленную стоимость на добровольной основе;</a:t>
            </a:r>
          </a:p>
          <a:p>
            <a:pPr algn="just"/>
            <a:r>
              <a:rPr lang="ru-RU" sz="6800" dirty="0" smtClean="0"/>
              <a:t>сохранения порядка налогообложения для плательщиков единого земельного налога;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853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latin typeface="Arial Narrow" pitchFamily="34" charset="0"/>
              </a:rPr>
              <a:t>Предлагаемые изменения в рамках</a:t>
            </a:r>
            <a:br>
              <a:rPr lang="ru-RU" sz="2400" b="1" i="1" dirty="0" smtClean="0">
                <a:latin typeface="Arial Narrow" pitchFamily="34" charset="0"/>
              </a:rPr>
            </a:br>
            <a:r>
              <a:rPr lang="ru-RU" sz="2400" b="1" i="1" dirty="0" smtClean="0">
                <a:latin typeface="Arial Narrow" pitchFamily="34" charset="0"/>
              </a:rPr>
              <a:t> Налоговой концепции на 2019 год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51917"/>
            <a:ext cx="8229600" cy="514543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Arial Narrow" pitchFamily="34" charset="0"/>
              </a:rPr>
              <a:t>сохранения действующей ставки налога на добавленную стоимость в размере 20 процентов с внедрением полноценной системы зачета налога, конкретизацией налогооблагаемой базы и сокращением числа льгот, а также последующим снижением размера ставки данного налога по итогам 2019 года;</a:t>
            </a:r>
          </a:p>
          <a:p>
            <a:pPr algn="just"/>
            <a:r>
              <a:rPr lang="ru-RU" dirty="0" smtClean="0">
                <a:latin typeface="Arial Narrow" pitchFamily="34" charset="0"/>
              </a:rPr>
              <a:t>предоставления </a:t>
            </a:r>
            <a:r>
              <a:rPr lang="ru-RU" dirty="0">
                <a:latin typeface="Arial Narrow" pitchFamily="34" charset="0"/>
              </a:rPr>
              <a:t>права отнесения в зачет суммы налога на добавленную стоимость по приобретаемым основным средствам, объектам незавершенного строительства и нематериальным активам, которые в настоящее время включаются в их стоимость;</a:t>
            </a:r>
          </a:p>
          <a:p>
            <a:pPr algn="just"/>
            <a:r>
              <a:rPr lang="ru-RU" dirty="0" smtClean="0">
                <a:latin typeface="Arial Narrow" pitchFamily="34" charset="0"/>
              </a:rPr>
              <a:t>объединения </a:t>
            </a:r>
            <a:r>
              <a:rPr lang="ru-RU" dirty="0">
                <a:latin typeface="Arial Narrow" pitchFamily="34" charset="0"/>
              </a:rPr>
              <a:t>акцизов и сборов с производителей алкогольной продукции и табачных изделий, установленных на единицу производимой продукции, с зачислением суммы средств в республиканский бюджет для финансирования соответствующих мероприятий.</a:t>
            </a:r>
          </a:p>
          <a:p>
            <a:pPr algn="just"/>
            <a:endParaRPr lang="ru-RU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17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993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Указ Президента Республики Узбекистан  от 29 июня 2018 года за №УП-5468 «О Концепции совершенствования налоговой политики Республики Узбекистан»</vt:lpstr>
      <vt:lpstr>Проблемы в налоговой системе</vt:lpstr>
      <vt:lpstr>Проблемы в налоговой системе</vt:lpstr>
      <vt:lpstr>Основные направления Концепции совершенствования налоговой политики Республики Узбекистан</vt:lpstr>
      <vt:lpstr>Основные направления Концепции совершенствования налоговой политики Республики Узбекистан</vt:lpstr>
      <vt:lpstr>Предлагаемые изменения в рамках  Налоговой концепции на 2019 год</vt:lpstr>
      <vt:lpstr>Предлагаемые изменения в рамках  Налоговой концепции на 2019 год</vt:lpstr>
      <vt:lpstr>Предлагаемые изменения в рамках  Налоговой концепции на 2019 год</vt:lpstr>
      <vt:lpstr>Предлагаемые изменения в рамках  Налоговой концепции на 2019 год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</cp:revision>
  <dcterms:created xsi:type="dcterms:W3CDTF">2018-07-09T06:05:31Z</dcterms:created>
  <dcterms:modified xsi:type="dcterms:W3CDTF">2018-07-09T13:17:16Z</dcterms:modified>
</cp:coreProperties>
</file>