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7"/>
  </p:notesMasterIdLst>
  <p:sldIdLst>
    <p:sldId id="256" r:id="rId2"/>
    <p:sldId id="257" r:id="rId3"/>
    <p:sldId id="258" r:id="rId4"/>
    <p:sldId id="315" r:id="rId5"/>
    <p:sldId id="312" r:id="rId6"/>
    <p:sldId id="313" r:id="rId7"/>
    <p:sldId id="314" r:id="rId8"/>
    <p:sldId id="316" r:id="rId9"/>
    <p:sldId id="317" r:id="rId10"/>
    <p:sldId id="306" r:id="rId11"/>
    <p:sldId id="307" r:id="rId12"/>
    <p:sldId id="308" r:id="rId13"/>
    <p:sldId id="309" r:id="rId14"/>
    <p:sldId id="310" r:id="rId15"/>
    <p:sldId id="30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6FE809-35BA-455E-A9FF-986FA77C713A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3E9EF9-7E80-466A-816B-1D594D825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608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188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037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25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689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5507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730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49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910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59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608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2163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6434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08520" y="2030315"/>
            <a:ext cx="9252520" cy="1686717"/>
          </a:xfrm>
        </p:spPr>
        <p:txBody>
          <a:bodyPr>
            <a:no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Ўзбекистонда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макроиқтисодий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барқарорлик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юқори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иқтисодий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ўсиш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суръатларини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таъминлаш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йўналишлари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5301208"/>
            <a:ext cx="9036496" cy="1224136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uz-Cyrl-UZ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Ф. Насриддинов</a:t>
            </a:r>
          </a:p>
          <a:p>
            <a:pPr algn="r"/>
            <a:endParaRPr lang="uz-Cyrl-UZ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z-Cyrl-U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Тошкент 2018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415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9144000" cy="111546"/>
          </a:xfrm>
        </p:spPr>
        <p:txBody>
          <a:bodyPr>
            <a:normAutofit fontScale="90000"/>
          </a:bodyPr>
          <a:lstStyle/>
          <a:p>
            <a:r>
              <a:rPr lang="uz-Cyrl-U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Ўзбекистон Республикасида макроиқтисодий барқарорлик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9574" y="3068960"/>
            <a:ext cx="4014128" cy="24340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Инфляция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692696"/>
            <a:ext cx="4306220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8132" y="188640"/>
            <a:ext cx="4458642" cy="2835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4520389" y="3041576"/>
            <a:ext cx="4014128" cy="24340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Алмашув курси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4" name="Picture 8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5" r="10120" b="3581"/>
          <a:stretch/>
        </p:blipFill>
        <p:spPr bwMode="auto">
          <a:xfrm>
            <a:off x="26852" y="3356992"/>
            <a:ext cx="4364526" cy="2411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197832" y="5921896"/>
            <a:ext cx="4014128" cy="24340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Бюджет сальдоси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9326" y="3284984"/>
            <a:ext cx="4386752" cy="2483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Прямоугольник 19"/>
          <p:cNvSpPr/>
          <p:nvPr/>
        </p:nvSpPr>
        <p:spPr>
          <a:xfrm>
            <a:off x="4483041" y="5921896"/>
            <a:ext cx="4014128" cy="24340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Иқтисодий ўсиш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71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Кольцо 3"/>
          <p:cNvSpPr/>
          <p:nvPr/>
        </p:nvSpPr>
        <p:spPr>
          <a:xfrm>
            <a:off x="5451116" y="260648"/>
            <a:ext cx="2088232" cy="2016224"/>
          </a:xfrm>
          <a:prstGeom prst="donut">
            <a:avLst>
              <a:gd name="adj" fmla="val 9320"/>
            </a:avLst>
          </a:prstGeom>
          <a:solidFill>
            <a:srgbClr val="FF0000">
              <a:alpha val="18000"/>
            </a:srgb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3600400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Нима учун иқтисодиётда ислоҳотлар олиб борилмоқда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850" y="3012433"/>
            <a:ext cx="8391622" cy="2504799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uz-Cyrl-UZ" sz="2600" dirty="0" smtClean="0">
                <a:latin typeface="Times New Roman" pitchFamily="18" charset="0"/>
                <a:cs typeface="Times New Roman" pitchFamily="18" charset="0"/>
              </a:rPr>
              <a:t> Жаҳон молиявий-иқтисодий инқироздан кейинги даврда жаҳон бозори конъюнктурасининг ўзгариши;</a:t>
            </a:r>
          </a:p>
          <a:p>
            <a:pPr>
              <a:buFont typeface="Wingdings" pitchFamily="2" charset="2"/>
              <a:buChar char="q"/>
            </a:pPr>
            <a:r>
              <a:rPr lang="uz-Cyrl-UZ" sz="2600" dirty="0" smtClean="0">
                <a:latin typeface="Times New Roman" pitchFamily="18" charset="0"/>
                <a:cs typeface="Times New Roman" pitchFamily="18" charset="0"/>
              </a:rPr>
              <a:t>Асосий савдо ҳамкор мамлакатларда иқтисодий турғунликни кузатилиши;</a:t>
            </a:r>
          </a:p>
          <a:p>
            <a:pPr>
              <a:buFont typeface="Wingdings" pitchFamily="2" charset="2"/>
              <a:buChar char="q"/>
            </a:pPr>
            <a:r>
              <a:rPr lang="uz-Cyrl-UZ" sz="2600" dirty="0" smtClean="0">
                <a:latin typeface="Times New Roman" pitchFamily="18" charset="0"/>
                <a:cs typeface="Times New Roman" pitchFamily="18" charset="0"/>
              </a:rPr>
              <a:t>Жаҳон бозорида асосий экспорт товарлар нархининг кескин пасайиши;</a:t>
            </a:r>
          </a:p>
          <a:p>
            <a:pPr>
              <a:buFont typeface="Wingdings" pitchFamily="2" charset="2"/>
              <a:buChar char="q"/>
            </a:pPr>
            <a:r>
              <a:rPr lang="uz-Cyrl-UZ" sz="2600" dirty="0" smtClean="0">
                <a:latin typeface="Times New Roman" pitchFamily="18" charset="0"/>
                <a:cs typeface="Times New Roman" pitchFamily="18" charset="0"/>
              </a:rPr>
              <a:t>Мамлакат иқтисодиётига хорижий капитал оқимининг қисқариши.</a:t>
            </a:r>
          </a:p>
        </p:txBody>
      </p:sp>
      <p:sp>
        <p:nvSpPr>
          <p:cNvPr id="5" name="Счетверенная стрелка 4"/>
          <p:cNvSpPr/>
          <p:nvPr/>
        </p:nvSpPr>
        <p:spPr>
          <a:xfrm>
            <a:off x="5379108" y="404664"/>
            <a:ext cx="2207560" cy="1838322"/>
          </a:xfrm>
          <a:prstGeom prst="quadArrow">
            <a:avLst>
              <a:gd name="adj1" fmla="val 13397"/>
              <a:gd name="adj2" fmla="val 22500"/>
              <a:gd name="adj3" fmla="val 26040"/>
            </a:avLst>
          </a:prstGeom>
          <a:solidFill>
            <a:schemeClr val="accent1">
              <a:lumMod val="20000"/>
              <a:lumOff val="80000"/>
              <a:alpha val="19000"/>
            </a:schemeClr>
          </a:solidFill>
          <a:ln>
            <a:solidFill>
              <a:srgbClr val="FF0000">
                <a:alpha val="1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sz="1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3400092" y="2132856"/>
            <a:ext cx="1944216" cy="86409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Выгнутая вправо стрелка 7"/>
          <p:cNvSpPr/>
          <p:nvPr/>
        </p:nvSpPr>
        <p:spPr>
          <a:xfrm>
            <a:off x="4910997" y="5517232"/>
            <a:ext cx="576064" cy="93610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Выгнутая вправо стрелка 8"/>
          <p:cNvSpPr/>
          <p:nvPr/>
        </p:nvSpPr>
        <p:spPr>
          <a:xfrm rot="10800000">
            <a:off x="3112060" y="5517232"/>
            <a:ext cx="576064" cy="93610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53804" y="5625244"/>
            <a:ext cx="1512168" cy="720080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Cyrl-U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Тўлов баланси</a:t>
            </a:r>
            <a:endParaRPr lang="ru-R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ятно 1 10"/>
          <p:cNvSpPr/>
          <p:nvPr/>
        </p:nvSpPr>
        <p:spPr>
          <a:xfrm>
            <a:off x="3688125" y="5301208"/>
            <a:ext cx="2108011" cy="1224136"/>
          </a:xfrm>
          <a:prstGeom prst="irregularSeal1">
            <a:avLst/>
          </a:prstGeom>
          <a:solidFill>
            <a:srgbClr val="FF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ятно 1 11"/>
          <p:cNvSpPr/>
          <p:nvPr/>
        </p:nvSpPr>
        <p:spPr>
          <a:xfrm>
            <a:off x="2902313" y="5249676"/>
            <a:ext cx="2108011" cy="1224136"/>
          </a:xfrm>
          <a:prstGeom prst="irregularSeal1">
            <a:avLst/>
          </a:prstGeom>
          <a:solidFill>
            <a:srgbClr val="FF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ятно 1 12"/>
          <p:cNvSpPr/>
          <p:nvPr/>
        </p:nvSpPr>
        <p:spPr>
          <a:xfrm>
            <a:off x="3240241" y="4761148"/>
            <a:ext cx="2108011" cy="1224136"/>
          </a:xfrm>
          <a:prstGeom prst="irregularSeal1">
            <a:avLst/>
          </a:prstGeom>
          <a:solidFill>
            <a:srgbClr val="FF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ятно 1 13"/>
          <p:cNvSpPr/>
          <p:nvPr/>
        </p:nvSpPr>
        <p:spPr>
          <a:xfrm>
            <a:off x="3271097" y="5543187"/>
            <a:ext cx="2108011" cy="1224136"/>
          </a:xfrm>
          <a:prstGeom prst="irregularSeal1">
            <a:avLst/>
          </a:prstGeom>
          <a:solidFill>
            <a:srgbClr val="FF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ятно 1 14"/>
          <p:cNvSpPr/>
          <p:nvPr/>
        </p:nvSpPr>
        <p:spPr>
          <a:xfrm>
            <a:off x="2634119" y="5383005"/>
            <a:ext cx="2108011" cy="1224136"/>
          </a:xfrm>
          <a:prstGeom prst="irregularSeal1">
            <a:avLst/>
          </a:prstGeom>
          <a:solidFill>
            <a:srgbClr val="FF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795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31874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uz-Cyrl-UZ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Ўзбекистон ривожланишнинг янги босқичи шароитида макроиқтисодий моделини ўзгартириши</a:t>
            </a:r>
            <a:endParaRPr lang="ru-RU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61157"/>
            <a:ext cx="8191822" cy="4692179"/>
          </a:xfrm>
        </p:spPr>
        <p:txBody>
          <a:bodyPr>
            <a:normAutofit lnSpcReduction="10000"/>
          </a:bodyPr>
          <a:lstStyle/>
          <a:p>
            <a:pPr algn="just"/>
            <a:r>
              <a:rPr lang="uz-Cyrl-UZ" sz="2800" dirty="0" smtClean="0">
                <a:latin typeface="Times New Roman" pitchFamily="18" charset="0"/>
                <a:cs typeface="Times New Roman" pitchFamily="18" charset="0"/>
              </a:rPr>
              <a:t>2017-2021 </a:t>
            </a:r>
            <a:r>
              <a:rPr lang="uz-Cyrl-UZ" sz="2800" dirty="0">
                <a:latin typeface="Times New Roman" pitchFamily="18" charset="0"/>
                <a:cs typeface="Times New Roman" pitchFamily="18" charset="0"/>
              </a:rPr>
              <a:t>йилларда Ўзбекистон Республикасини ривожлантиришнинг бешта устувор йўналиши бўйича Ҳаракатлар </a:t>
            </a:r>
            <a:r>
              <a:rPr lang="uz-Cyrl-UZ" sz="2800" dirty="0" smtClean="0">
                <a:latin typeface="Times New Roman" pitchFamily="18" charset="0"/>
                <a:cs typeface="Times New Roman" pitchFamily="18" charset="0"/>
              </a:rPr>
              <a:t>стратегияси;</a:t>
            </a:r>
          </a:p>
          <a:p>
            <a:pPr algn="just"/>
            <a:r>
              <a:rPr lang="uz-Cyrl-UZ" sz="2800" dirty="0" smtClean="0">
                <a:latin typeface="Times New Roman" pitchFamily="18" charset="0"/>
                <a:cs typeface="Times New Roman" pitchFamily="18" charset="0"/>
              </a:rPr>
              <a:t>Валюта бозорини либераллаштириш (2017 5 сентябрь);</a:t>
            </a:r>
          </a:p>
          <a:p>
            <a:pPr algn="just"/>
            <a:r>
              <a:rPr lang="uz-Cyrl-UZ" sz="2800" dirty="0" smtClean="0">
                <a:latin typeface="Times New Roman" pitchFamily="18" charset="0"/>
                <a:cs typeface="Times New Roman" pitchFamily="18" charset="0"/>
              </a:rPr>
              <a:t>Энергия ресурслари нархини либераллашуви;</a:t>
            </a:r>
          </a:p>
          <a:p>
            <a:pPr algn="just"/>
            <a:r>
              <a:rPr lang="uz-Cyrl-UZ" sz="2800" dirty="0" smtClean="0">
                <a:latin typeface="Times New Roman" pitchFamily="18" charset="0"/>
                <a:cs typeface="Times New Roman" pitchFamily="18" charset="0"/>
              </a:rPr>
              <a:t>Ташқи савдо фаолиятини либераллашуви;</a:t>
            </a:r>
          </a:p>
          <a:p>
            <a:pPr algn="just"/>
            <a:r>
              <a:rPr lang="uz-Cyrl-UZ" sz="2800" dirty="0" smtClean="0">
                <a:latin typeface="Times New Roman" pitchFamily="18" charset="0"/>
                <a:cs typeface="Times New Roman" pitchFamily="18" charset="0"/>
              </a:rPr>
              <a:t>Хом-ашё ресурслар бозорини либераллашуви;</a:t>
            </a:r>
          </a:p>
          <a:p>
            <a:pPr algn="just"/>
            <a:r>
              <a:rPr lang="uz-Cyrl-UZ" sz="2800" dirty="0" smtClean="0">
                <a:latin typeface="Times New Roman" pitchFamily="18" charset="0"/>
                <a:cs typeface="Times New Roman" pitchFamily="18" charset="0"/>
              </a:rPr>
              <a:t>Солиқ тизими ислоҳоти;</a:t>
            </a:r>
          </a:p>
          <a:p>
            <a:pPr algn="just"/>
            <a:r>
              <a:rPr lang="uz-Cyrl-UZ" sz="2800" dirty="0" smtClean="0">
                <a:latin typeface="Times New Roman" pitchFamily="18" charset="0"/>
                <a:cs typeface="Times New Roman" pitchFamily="18" charset="0"/>
              </a:rPr>
              <a:t>Қишлоқ хўжалигидаги иқтисодий муносабатларни либераллашуви ва бошқалар.</a:t>
            </a:r>
          </a:p>
        </p:txBody>
      </p:sp>
    </p:spTree>
    <p:extLst>
      <p:ext uri="{BB962C8B-B14F-4D97-AF65-F5344CB8AC3E}">
        <p14:creationId xmlns:p14="http://schemas.microsoft.com/office/powerpoint/2010/main" val="1175748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56803"/>
            <a:ext cx="8856984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uz-Cyrl-UZ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Мамлакат макроиқтисодий моделини ўзгариши натижасида юзага келган хатарлар ва уларни бартараф этиш чора-тадбирлари</a:t>
            </a:r>
            <a:endParaRPr lang="ru-RU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139089"/>
              </p:ext>
            </p:extLst>
          </p:nvPr>
        </p:nvGraphicFramePr>
        <p:xfrm>
          <a:off x="107504" y="1397000"/>
          <a:ext cx="8856984" cy="463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28492"/>
                <a:gridCol w="4428492"/>
              </a:tblGrid>
              <a:tr h="295920">
                <a:tc>
                  <a:txBody>
                    <a:bodyPr/>
                    <a:lstStyle/>
                    <a:p>
                      <a:pPr algn="ctr"/>
                      <a:r>
                        <a:rPr lang="uz-Cyrl-U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Хатарлар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Cyrl-U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Чора-тадбирлар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5920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uz-Cyrl-U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инфляция;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uz-Cyrl-U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аҳоли даромадларининг пасайиши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uz-Cyrl-U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аҳолининг ижтимоий ҳимояга муҳтож қатламини</a:t>
                      </a:r>
                      <a:r>
                        <a:rPr lang="uz-Cyrl-U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манфаатлари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uz-Cyrl-U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асосий тармоқ корхоналарининг молиявий беқарорлиги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uz-Cyrl-U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асосий</a:t>
                      </a:r>
                      <a:r>
                        <a:rPr lang="uz-Cyrl-U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истеъмол товарларини импорт қилиш жамғармаси (100 млн. долл.);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uz-Cyrl-U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асосий истеъмол товарлари нархи барқарорлигини таъминлаш;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uz-Cyrl-U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божхона божлари ва тўловлари ставкаларини туширилиши;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uz-Cyrl-U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статистика шаффофлигини таъминлаш ва бошқалар;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26663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886700" cy="1325563"/>
          </a:xfrm>
        </p:spPr>
        <p:txBody>
          <a:bodyPr/>
          <a:lstStyle/>
          <a:p>
            <a:pPr algn="ctr"/>
            <a:r>
              <a:rPr lang="uz-Cyrl-U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Истиқболда нима белгиланяпти?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268761"/>
            <a:ext cx="8119814" cy="4896544"/>
          </a:xfrm>
        </p:spPr>
        <p:txBody>
          <a:bodyPr>
            <a:normAutofit/>
          </a:bodyPr>
          <a:lstStyle/>
          <a:p>
            <a:r>
              <a:rPr lang="uz-Cyrl-UZ" sz="2800" dirty="0" smtClean="0">
                <a:latin typeface="Times New Roman" pitchFamily="18" charset="0"/>
                <a:cs typeface="Times New Roman" pitchFamily="18" charset="0"/>
              </a:rPr>
              <a:t>Давлат бошқаруви органларини фаолиятини номарказлаштириш;</a:t>
            </a:r>
          </a:p>
          <a:p>
            <a:r>
              <a:rPr lang="uz-Cyrl-UZ" sz="2800" dirty="0" smtClean="0">
                <a:latin typeface="Times New Roman" pitchFamily="18" charset="0"/>
                <a:cs typeface="Times New Roman" pitchFamily="18" charset="0"/>
              </a:rPr>
              <a:t>Яширин иқтисодиёт масштабини қисқартириш;</a:t>
            </a:r>
          </a:p>
          <a:p>
            <a:r>
              <a:rPr lang="uz-Cyrl-UZ" sz="2800" dirty="0" smtClean="0">
                <a:latin typeface="Times New Roman" pitchFamily="18" charset="0"/>
                <a:cs typeface="Times New Roman" pitchFamily="18" charset="0"/>
              </a:rPr>
              <a:t>Макроиқтисодий барқарорликни таъминлаш;</a:t>
            </a:r>
          </a:p>
          <a:p>
            <a:r>
              <a:rPr lang="uz-Cyrl-UZ" sz="2800" dirty="0" smtClean="0">
                <a:latin typeface="Times New Roman" pitchFamily="18" charset="0"/>
                <a:cs typeface="Times New Roman" pitchFamily="18" charset="0"/>
              </a:rPr>
              <a:t>Рақобатдош молия бозорини шакллантириш;</a:t>
            </a:r>
          </a:p>
          <a:p>
            <a:r>
              <a:rPr lang="uz-Cyrl-UZ" sz="2800" dirty="0" smtClean="0">
                <a:latin typeface="Times New Roman" pitchFamily="18" charset="0"/>
                <a:cs typeface="Times New Roman" pitchFamily="18" charset="0"/>
              </a:rPr>
              <a:t>Таркибий ўзгаришларни жадаллаштириш;</a:t>
            </a:r>
          </a:p>
          <a:p>
            <a:r>
              <a:rPr lang="uz-Cyrl-UZ" sz="2800" dirty="0" smtClean="0">
                <a:latin typeface="Times New Roman" pitchFamily="18" charset="0"/>
                <a:cs typeface="Times New Roman" pitchFamily="18" charset="0"/>
              </a:rPr>
              <a:t>Энергоресурслар нархини либераллаштириш;</a:t>
            </a:r>
          </a:p>
          <a:p>
            <a:r>
              <a:rPr lang="uz-Cyrl-UZ" sz="2800" dirty="0" smtClean="0">
                <a:latin typeface="Times New Roman" pitchFamily="18" charset="0"/>
                <a:cs typeface="Times New Roman" pitchFamily="18" charset="0"/>
              </a:rPr>
              <a:t>Қулай инвестицион муҳити ва соғлом рақобат муҳитини яратиш;</a:t>
            </a:r>
          </a:p>
          <a:p>
            <a:r>
              <a:rPr lang="uz-Cyrl-UZ" sz="2800" dirty="0" smtClean="0">
                <a:latin typeface="Times New Roman" pitchFamily="18" charset="0"/>
                <a:cs typeface="Times New Roman" pitchFamily="18" charset="0"/>
              </a:rPr>
              <a:t>Миллий инновацион тизимини (таълим) яратиш.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1147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7886700" cy="1325563"/>
          </a:xfrm>
        </p:spPr>
        <p:txBody>
          <a:bodyPr/>
          <a:lstStyle/>
          <a:p>
            <a:pPr algn="ctr"/>
            <a:r>
              <a:rPr lang="uz-Cyrl-U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ЭЪТИБОРИНГИЗ УЧУН РАХМАТ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26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764704"/>
            <a:ext cx="2880320" cy="15121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Cyrl-U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Макроиқтисодий мувозанат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76056" y="764704"/>
            <a:ext cx="2880320" cy="15121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Cyrl-U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Макроиқтисодий барқарорлик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Равно 5"/>
          <p:cNvSpPr/>
          <p:nvPr/>
        </p:nvSpPr>
        <p:spPr>
          <a:xfrm>
            <a:off x="3491880" y="1160748"/>
            <a:ext cx="1584176" cy="720080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316416" y="764704"/>
            <a:ext cx="648072" cy="165618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Cyrl-UZ" sz="8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8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2636912"/>
            <a:ext cx="4104456" cy="194421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Макроиқтисодий мувозанат бу - ялпи талаб ва ялпи таклифнинг мувозанатлашган ҳолати тушинилиб, ялпи талаб ва ялпи таклиф эгри чизиғининг кесишган нуқтаси тушунилади.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85912" y="5229200"/>
            <a:ext cx="7848872" cy="13681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uz-Cyrl-U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Макроиқтисодий барқарорлик бу –</a:t>
            </a:r>
            <a:r>
              <a:rPr lang="ru-RU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иқтисодий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ўсиш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тўлиқ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бандлик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нахларни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барқарорлик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даражасини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таъминлашга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йўналтирилган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давлат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чора-тадбирлар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z-Cyrl-U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мажмуаси </a:t>
            </a:r>
            <a:r>
              <a:rPr lang="ru-RU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тушунилади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Documents and Settings\adjalilov\Рабочий стол\img-FL5aG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1826" y="2492896"/>
            <a:ext cx="2952582" cy="236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1967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8" y="365126"/>
            <a:ext cx="9036496" cy="132556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z-Cyrl-U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Макроиқтисодий барқарорликнинг </a:t>
            </a:r>
            <a:br>
              <a:rPr lang="uz-Cyrl-U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z-Cyrl-U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асосий кўрсаткичлари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844824"/>
            <a:ext cx="8280920" cy="3816424"/>
          </a:xfrm>
        </p:spPr>
        <p:txBody>
          <a:bodyPr>
            <a:noAutofit/>
          </a:bodyPr>
          <a:lstStyle/>
          <a:p>
            <a:pPr>
              <a:buClr>
                <a:srgbClr val="CCECFF"/>
              </a:buClr>
            </a:pPr>
            <a:r>
              <a:rPr lang="ru-RU" altLang="ru-RU" sz="2800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1.Аҳоли </a:t>
            </a:r>
            <a:r>
              <a:rPr lang="ru-RU" altLang="ru-RU" sz="280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бандлиги</a:t>
            </a:r>
            <a:r>
              <a:rPr lang="ru-RU" altLang="ru-RU" sz="2800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sz="2800" dirty="0">
                <a:latin typeface="Times New Roman" panose="02020603050405020304" pitchFamily="18" charset="0"/>
              </a:rPr>
              <a:t>(</a:t>
            </a:r>
            <a:r>
              <a:rPr lang="ru-RU" altLang="ru-RU" sz="280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ишсизлик</a:t>
            </a:r>
            <a:r>
              <a:rPr lang="ru-RU" altLang="ru-RU" sz="2800" dirty="0">
                <a:solidFill>
                  <a:srgbClr val="7030A0"/>
                </a:solidFill>
                <a:latin typeface="Times New Roman" panose="02020603050405020304" pitchFamily="18" charset="0"/>
              </a:rPr>
              <a:t> 5-6</a:t>
            </a:r>
            <a:r>
              <a:rPr lang="ru-RU" altLang="ru-RU" sz="2800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%);</a:t>
            </a:r>
          </a:p>
          <a:p>
            <a:pPr>
              <a:buClr>
                <a:srgbClr val="CCECFF"/>
              </a:buClr>
            </a:pPr>
            <a:r>
              <a:rPr lang="uz-Cyrl-UZ" altLang="ru-RU" sz="2800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-Тўлиқ бандлик бўлиши мумкинми? Ижобий ва сальбий томонлари;</a:t>
            </a:r>
          </a:p>
          <a:p>
            <a:pPr>
              <a:buClr>
                <a:srgbClr val="CCECFF"/>
              </a:buClr>
            </a:pPr>
            <a:r>
              <a:rPr lang="uz-Cyrl-UZ" altLang="ru-RU" sz="2800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- Меҳнат ресурсларининг ўсиши ҳам устунлик. </a:t>
            </a:r>
          </a:p>
          <a:p>
            <a:pPr>
              <a:buClr>
                <a:srgbClr val="CCECFF"/>
              </a:buClr>
            </a:pPr>
            <a:r>
              <a:rPr lang="uz-Cyrl-UZ" altLang="ru-RU" sz="2800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- Ўсиб </a:t>
            </a:r>
            <a:r>
              <a:rPr lang="uz-Cyrl-UZ" altLang="ru-RU" sz="2800" dirty="0">
                <a:solidFill>
                  <a:srgbClr val="7030A0"/>
                </a:solidFill>
                <a:latin typeface="Times New Roman" panose="02020603050405020304" pitchFamily="18" charset="0"/>
              </a:rPr>
              <a:t>бораётган меҳнат ресурсларини самарали бошқариш орқали, иқтисодиёт </a:t>
            </a:r>
            <a:r>
              <a:rPr lang="uz-Cyrl-UZ" altLang="ru-RU" sz="2800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рақобатбардош-лигини </a:t>
            </a:r>
            <a:r>
              <a:rPr lang="uz-Cyrl-UZ" altLang="ru-RU" sz="2800" dirty="0">
                <a:solidFill>
                  <a:srgbClr val="7030A0"/>
                </a:solidFill>
                <a:latin typeface="Times New Roman" panose="02020603050405020304" pitchFamily="18" charset="0"/>
              </a:rPr>
              <a:t>ошириш</a:t>
            </a:r>
            <a:r>
              <a:rPr lang="uz-Cyrl-UZ" altLang="ru-RU" sz="2800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;</a:t>
            </a:r>
          </a:p>
          <a:p>
            <a:pPr>
              <a:buClr>
                <a:srgbClr val="CCECFF"/>
              </a:buClr>
            </a:pPr>
            <a:r>
              <a:rPr lang="uz-Cyrl-UZ" altLang="ru-RU" sz="2800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- Нима учун янги иш ўринлари керак? </a:t>
            </a:r>
          </a:p>
          <a:p>
            <a:pPr>
              <a:buClr>
                <a:srgbClr val="CCECFF"/>
              </a:buClr>
            </a:pPr>
            <a:endParaRPr lang="uz-Cyrl-UZ" altLang="ru-RU" sz="2800" dirty="0">
              <a:solidFill>
                <a:srgbClr val="7030A0"/>
              </a:solidFill>
              <a:latin typeface="Times New Roman" panose="02020603050405020304" pitchFamily="18" charset="0"/>
            </a:endParaRPr>
          </a:p>
          <a:p>
            <a:pPr>
              <a:buClr>
                <a:srgbClr val="CCECFF"/>
              </a:buClr>
            </a:pPr>
            <a:endParaRPr lang="uz-Cyrl-UZ" altLang="ru-RU" sz="2800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695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4204946" y="3983421"/>
            <a:ext cx="1872208" cy="12924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dirty="0" smtClean="0"/>
              <a:t>Иш ўрни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6213282" y="3069208"/>
            <a:ext cx="2103134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dirty="0" smtClean="0"/>
              <a:t>Даромад (иш хақи, тўловлар)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5436096" y="548680"/>
            <a:ext cx="2232248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dirty="0" smtClean="0"/>
              <a:t>Истеъмол (жамғарма)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1403648" y="637503"/>
            <a:ext cx="2808312" cy="14335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dirty="0" smtClean="0"/>
              <a:t>Бозорлар (фонд бозори, истеъмол товарлари бозори ва бошқалари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1259632" y="2833594"/>
            <a:ext cx="2088232" cy="12924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dirty="0" smtClean="0"/>
              <a:t>Корхона, ташкилот ва бошқалари</a:t>
            </a:r>
            <a:endParaRPr lang="ru-RU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flipV="1">
            <a:off x="6198651" y="4259164"/>
            <a:ext cx="288032" cy="212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 flipV="1">
            <a:off x="6372200" y="2204864"/>
            <a:ext cx="432048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 flipV="1">
            <a:off x="4572000" y="1162398"/>
            <a:ext cx="576064" cy="2127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2395204" y="2204864"/>
            <a:ext cx="216024" cy="3240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3193433" y="4128683"/>
            <a:ext cx="504056" cy="3066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1406388" y="5764855"/>
            <a:ext cx="691276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b="1" dirty="0" smtClean="0"/>
              <a:t>Бир тарафдан иқтисодиётга талаб яратилса, иккинчи тарафдан таклиф рағбатлантирилишига хизмат қилади</a:t>
            </a:r>
            <a:endParaRPr lang="ru-RU" b="1" dirty="0"/>
          </a:p>
        </p:txBody>
      </p:sp>
      <p:cxnSp>
        <p:nvCxnSpPr>
          <p:cNvPr id="3" name="Прямая со стрелкой 2"/>
          <p:cNvCxnSpPr/>
          <p:nvPr/>
        </p:nvCxnSpPr>
        <p:spPr>
          <a:xfrm flipH="1" flipV="1">
            <a:off x="3445461" y="3861048"/>
            <a:ext cx="622483" cy="3981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2611228" y="2204864"/>
            <a:ext cx="304588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2644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8" y="365126"/>
            <a:ext cx="9036496" cy="132556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z-Cyrl-U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Макроиқтисодий барқарорликнинг </a:t>
            </a:r>
            <a:br>
              <a:rPr lang="uz-Cyrl-U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z-Cyrl-U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асосий кўрсаткичлари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844824"/>
            <a:ext cx="8064896" cy="3672408"/>
          </a:xfrm>
        </p:spPr>
        <p:txBody>
          <a:bodyPr>
            <a:noAutofit/>
          </a:bodyPr>
          <a:lstStyle/>
          <a:p>
            <a:pPr>
              <a:buClr>
                <a:srgbClr val="CCECFF"/>
              </a:buClr>
            </a:pPr>
            <a:r>
              <a:rPr lang="uz-Cyrl-UZ" altLang="ru-RU" sz="2800" dirty="0" smtClean="0">
                <a:latin typeface="Times New Roman" panose="02020603050405020304" pitchFamily="18" charset="0"/>
              </a:rPr>
              <a:t>2.Иқтисодий ўсиш;</a:t>
            </a:r>
          </a:p>
          <a:p>
            <a:pPr>
              <a:buClr>
                <a:srgbClr val="CCECFF"/>
              </a:buClr>
            </a:pPr>
            <a:r>
              <a:rPr lang="uz-Cyrl-UZ" altLang="ru-RU" sz="2800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-барқарор ўсиш;</a:t>
            </a:r>
          </a:p>
          <a:p>
            <a:pPr>
              <a:buClr>
                <a:srgbClr val="CCECFF"/>
              </a:buClr>
            </a:pPr>
            <a:r>
              <a:rPr lang="uz-Cyrl-UZ" altLang="ru-RU" sz="2800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- аҳоли жон бошига ЯИМ ўсиши;</a:t>
            </a:r>
          </a:p>
          <a:p>
            <a:pPr>
              <a:buClr>
                <a:srgbClr val="CCECFF"/>
              </a:buClr>
            </a:pPr>
            <a:r>
              <a:rPr lang="uz-Cyrl-UZ" altLang="ru-RU" sz="2800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- аҳоли сонига ўсишига нисбатан тезроқ ўсиши;</a:t>
            </a:r>
            <a:endParaRPr lang="ru-RU" altLang="ru-RU" sz="2800" dirty="0" smtClean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70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8" y="365126"/>
            <a:ext cx="9036496" cy="132556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z-Cyrl-U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Макроиқтисодий барқарорликнинг </a:t>
            </a:r>
            <a:br>
              <a:rPr lang="uz-Cyrl-U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z-Cyrl-U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асосий кўрсаткичлари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844824"/>
            <a:ext cx="8064896" cy="3547591"/>
          </a:xfrm>
        </p:spPr>
        <p:txBody>
          <a:bodyPr>
            <a:noAutofit/>
          </a:bodyPr>
          <a:lstStyle/>
          <a:p>
            <a:pPr>
              <a:buClr>
                <a:srgbClr val="CCECFF"/>
              </a:buClr>
            </a:pPr>
            <a:r>
              <a:rPr lang="ru-RU" altLang="ru-RU" sz="2800" dirty="0" smtClean="0">
                <a:latin typeface="Times New Roman" panose="02020603050405020304" pitchFamily="18" charset="0"/>
              </a:rPr>
              <a:t>3. </a:t>
            </a:r>
            <a:r>
              <a:rPr lang="ru-RU" altLang="ru-RU" sz="2800" dirty="0" err="1" smtClean="0">
                <a:latin typeface="Times New Roman" panose="02020603050405020304" pitchFamily="18" charset="0"/>
              </a:rPr>
              <a:t>Нархлар</a:t>
            </a:r>
            <a:r>
              <a:rPr lang="ru-RU" altLang="ru-RU" sz="2800" dirty="0" smtClean="0">
                <a:latin typeface="Times New Roman" panose="02020603050405020304" pitchFamily="18" charset="0"/>
              </a:rPr>
              <a:t> </a:t>
            </a:r>
            <a:r>
              <a:rPr lang="ru-RU" altLang="ru-RU" sz="2800" dirty="0" err="1" smtClean="0">
                <a:latin typeface="Times New Roman" panose="02020603050405020304" pitchFamily="18" charset="0"/>
              </a:rPr>
              <a:t>барқарорлиги</a:t>
            </a:r>
            <a:r>
              <a:rPr lang="ru-RU" altLang="ru-RU" sz="2800" dirty="0" smtClean="0">
                <a:latin typeface="Times New Roman" panose="02020603050405020304" pitchFamily="18" charset="0"/>
              </a:rPr>
              <a:t> </a:t>
            </a:r>
            <a:r>
              <a:rPr lang="uz-Cyrl-UZ" altLang="ru-RU" sz="2800" dirty="0" smtClean="0">
                <a:latin typeface="Times New Roman" panose="02020603050405020304" pitchFamily="18" charset="0"/>
              </a:rPr>
              <a:t>(</a:t>
            </a:r>
            <a:r>
              <a:rPr lang="ru-RU" altLang="ru-RU" sz="2800" dirty="0" smtClean="0">
                <a:latin typeface="Times New Roman" panose="02020603050405020304" pitchFamily="18" charset="0"/>
              </a:rPr>
              <a:t>инфляция);</a:t>
            </a:r>
          </a:p>
          <a:p>
            <a:pPr>
              <a:buClr>
                <a:srgbClr val="CCECFF"/>
              </a:buClr>
            </a:pPr>
            <a:r>
              <a:rPr lang="uz-Cyrl-UZ" altLang="ru-RU" sz="2800" dirty="0" smtClean="0">
                <a:latin typeface="Times New Roman" panose="02020603050405020304" pitchFamily="18" charset="0"/>
              </a:rPr>
              <a:t>- аҳоли даромадлари тўлов қобилиятини сақлаш;</a:t>
            </a:r>
          </a:p>
          <a:p>
            <a:pPr>
              <a:buClr>
                <a:srgbClr val="CCECFF"/>
              </a:buClr>
            </a:pPr>
            <a:r>
              <a:rPr lang="uz-Cyrl-UZ" altLang="ru-RU" sz="2800" dirty="0" smtClean="0">
                <a:latin typeface="Times New Roman" panose="02020603050405020304" pitchFamily="18" charset="0"/>
              </a:rPr>
              <a:t>- бозорлардаги барқарорлик;</a:t>
            </a:r>
          </a:p>
          <a:p>
            <a:pPr>
              <a:buClr>
                <a:srgbClr val="CCECFF"/>
              </a:buClr>
            </a:pPr>
            <a:r>
              <a:rPr lang="uz-Cyrl-UZ" altLang="ru-RU" sz="2800" dirty="0" smtClean="0">
                <a:latin typeface="Times New Roman" panose="02020603050405020304" pitchFamily="18" charset="0"/>
              </a:rPr>
              <a:t>- инвесторлар ишончи;</a:t>
            </a:r>
            <a:endParaRPr lang="ru-RU" altLang="ru-RU" sz="280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70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8" y="365126"/>
            <a:ext cx="9036496" cy="132556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z-Cyrl-U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Макроиқтисодий барқарорликнинг </a:t>
            </a:r>
            <a:br>
              <a:rPr lang="uz-Cyrl-U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z-Cyrl-U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асосий кўрсаткичлари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844824"/>
            <a:ext cx="8064896" cy="3547591"/>
          </a:xfrm>
        </p:spPr>
        <p:txBody>
          <a:bodyPr>
            <a:noAutofit/>
          </a:bodyPr>
          <a:lstStyle/>
          <a:p>
            <a:pPr>
              <a:buClr>
                <a:srgbClr val="CCECFF"/>
              </a:buClr>
            </a:pPr>
            <a:r>
              <a:rPr lang="ru-RU" altLang="ru-RU" sz="2800" dirty="0" smtClean="0">
                <a:latin typeface="Times New Roman" panose="02020603050405020304" pitchFamily="18" charset="0"/>
              </a:rPr>
              <a:t>4. </a:t>
            </a:r>
            <a:r>
              <a:rPr lang="ru-RU" altLang="ru-RU" sz="2800" dirty="0" err="1" smtClean="0">
                <a:latin typeface="Times New Roman" panose="02020603050405020304" pitchFamily="18" charset="0"/>
              </a:rPr>
              <a:t>Давлат</a:t>
            </a:r>
            <a:r>
              <a:rPr lang="ru-RU" altLang="ru-RU" sz="2800" dirty="0" smtClean="0">
                <a:latin typeface="Times New Roman" panose="02020603050405020304" pitchFamily="18" charset="0"/>
              </a:rPr>
              <a:t> </a:t>
            </a:r>
            <a:r>
              <a:rPr lang="ru-RU" altLang="ru-RU" sz="2800" dirty="0" err="1">
                <a:latin typeface="Times New Roman" panose="02020603050405020304" pitchFamily="18" charset="0"/>
              </a:rPr>
              <a:t>бюджетини</a:t>
            </a:r>
            <a:r>
              <a:rPr lang="ru-RU" altLang="ru-RU" sz="2800" dirty="0">
                <a:latin typeface="Times New Roman" panose="02020603050405020304" pitchFamily="18" charset="0"/>
              </a:rPr>
              <a:t> </a:t>
            </a:r>
            <a:r>
              <a:rPr lang="ru-RU" altLang="ru-RU" sz="2800" dirty="0" err="1">
                <a:latin typeface="Times New Roman" panose="02020603050405020304" pitchFamily="18" charset="0"/>
              </a:rPr>
              <a:t>мувозанати</a:t>
            </a:r>
            <a:r>
              <a:rPr lang="ru-RU" altLang="ru-RU" sz="2800" dirty="0">
                <a:latin typeface="Times New Roman" panose="02020603050405020304" pitchFamily="18" charset="0"/>
              </a:rPr>
              <a:t> (ЯИМ </a:t>
            </a:r>
            <a:r>
              <a:rPr lang="ru-RU" altLang="ru-RU" sz="2800" dirty="0" err="1">
                <a:latin typeface="Times New Roman" panose="02020603050405020304" pitchFamily="18" charset="0"/>
              </a:rPr>
              <a:t>нисбатан</a:t>
            </a:r>
            <a:r>
              <a:rPr lang="ru-RU" altLang="ru-RU" sz="2800" dirty="0">
                <a:latin typeface="Times New Roman" panose="02020603050405020304" pitchFamily="18" charset="0"/>
              </a:rPr>
              <a:t> 3% </a:t>
            </a:r>
            <a:r>
              <a:rPr lang="ru-RU" altLang="ru-RU" sz="2800" dirty="0" err="1" smtClean="0">
                <a:latin typeface="Times New Roman" panose="02020603050405020304" pitchFamily="18" charset="0"/>
              </a:rPr>
              <a:t>гача</a:t>
            </a:r>
            <a:r>
              <a:rPr lang="ru-RU" altLang="ru-RU" sz="2800" dirty="0" smtClean="0">
                <a:latin typeface="Times New Roman" panose="02020603050405020304" pitchFamily="18" charset="0"/>
              </a:rPr>
              <a:t> б</a:t>
            </a:r>
            <a:r>
              <a:rPr lang="uz-Cyrl-UZ" altLang="ru-RU" sz="2800" dirty="0" smtClean="0">
                <a:latin typeface="Times New Roman" panose="02020603050405020304" pitchFamily="18" charset="0"/>
              </a:rPr>
              <a:t>ўлган б</a:t>
            </a:r>
            <a:r>
              <a:rPr lang="ru-RU" altLang="ru-RU" sz="2800" dirty="0" err="1" smtClean="0">
                <a:latin typeface="Times New Roman" panose="02020603050405020304" pitchFamily="18" charset="0"/>
              </a:rPr>
              <a:t>юджет</a:t>
            </a:r>
            <a:r>
              <a:rPr lang="ru-RU" altLang="ru-RU" sz="2800" dirty="0" smtClean="0">
                <a:latin typeface="Times New Roman" panose="02020603050405020304" pitchFamily="18" charset="0"/>
              </a:rPr>
              <a:t> </a:t>
            </a:r>
            <a:r>
              <a:rPr lang="ru-RU" altLang="ru-RU" sz="2800" dirty="0" err="1" smtClean="0">
                <a:latin typeface="Times New Roman" panose="02020603050405020304" pitchFamily="18" charset="0"/>
              </a:rPr>
              <a:t>дефицити</a:t>
            </a:r>
            <a:r>
              <a:rPr lang="ru-RU" altLang="ru-RU" sz="2800" dirty="0" smtClean="0">
                <a:latin typeface="Times New Roman" panose="02020603050405020304" pitchFamily="18" charset="0"/>
              </a:rPr>
              <a:t>);</a:t>
            </a:r>
          </a:p>
          <a:p>
            <a:pPr>
              <a:buClr>
                <a:srgbClr val="CCECFF"/>
              </a:buClr>
            </a:pPr>
            <a:r>
              <a:rPr lang="uz-Cyrl-UZ" altLang="ru-RU" sz="2800" dirty="0" smtClean="0">
                <a:latin typeface="Times New Roman" panose="02020603050405020304" pitchFamily="18" charset="0"/>
              </a:rPr>
              <a:t>- бюджет даромадлари ва харажатларининг мувозанати;</a:t>
            </a:r>
          </a:p>
          <a:p>
            <a:pPr>
              <a:buClr>
                <a:srgbClr val="CCECFF"/>
              </a:buClr>
            </a:pPr>
            <a:r>
              <a:rPr lang="uz-Cyrl-UZ" altLang="ru-RU" sz="2800" dirty="0" smtClean="0">
                <a:latin typeface="Times New Roman" panose="02020603050405020304" pitchFamily="18" charset="0"/>
              </a:rPr>
              <a:t>- ижтимоий харажатларни тўлиқ молиялаштириш;</a:t>
            </a:r>
          </a:p>
          <a:p>
            <a:pPr>
              <a:buClr>
                <a:srgbClr val="CCECFF"/>
              </a:buClr>
            </a:pPr>
            <a:r>
              <a:rPr lang="uz-Cyrl-UZ" altLang="ru-RU" sz="2800" dirty="0" smtClean="0">
                <a:latin typeface="Times New Roman" panose="02020603050405020304" pitchFamily="18" charset="0"/>
              </a:rPr>
              <a:t>- инвестиция харажатларини қоплаш;</a:t>
            </a:r>
          </a:p>
          <a:p>
            <a:pPr>
              <a:buClr>
                <a:srgbClr val="CCECFF"/>
              </a:buClr>
            </a:pPr>
            <a:r>
              <a:rPr lang="uz-Cyrl-UZ" altLang="ru-RU" sz="2800" dirty="0" smtClean="0">
                <a:latin typeface="Times New Roman" panose="02020603050405020304" pitchFamily="18" charset="0"/>
              </a:rPr>
              <a:t>- бюджет тушумларини таъминлаш</a:t>
            </a:r>
            <a:endParaRPr lang="ru-RU" altLang="ru-RU" sz="280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70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8" y="365126"/>
            <a:ext cx="9036496" cy="132556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z-Cyrl-U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Макроиқтисодий барқарорликнинг </a:t>
            </a:r>
            <a:br>
              <a:rPr lang="uz-Cyrl-U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z-Cyrl-U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асосий кўрсаткичлари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844824"/>
            <a:ext cx="8064896" cy="3547591"/>
          </a:xfrm>
        </p:spPr>
        <p:txBody>
          <a:bodyPr>
            <a:noAutofit/>
          </a:bodyPr>
          <a:lstStyle/>
          <a:p>
            <a:pPr>
              <a:buClr>
                <a:srgbClr val="CCECFF"/>
              </a:buClr>
            </a:pPr>
            <a:r>
              <a:rPr lang="ru-RU" altLang="ru-RU" sz="2800" dirty="0" smtClean="0">
                <a:latin typeface="Times New Roman" panose="02020603050405020304" pitchFamily="18" charset="0"/>
              </a:rPr>
              <a:t>5. </a:t>
            </a:r>
            <a:r>
              <a:rPr lang="ru-RU" altLang="ru-RU" sz="2800" dirty="0" err="1" smtClean="0">
                <a:latin typeface="Times New Roman" panose="02020603050405020304" pitchFamily="18" charset="0"/>
              </a:rPr>
              <a:t>Ташқи</a:t>
            </a:r>
            <a:r>
              <a:rPr lang="ru-RU" altLang="ru-RU" sz="2800" dirty="0" smtClean="0">
                <a:latin typeface="Times New Roman" panose="02020603050405020304" pitchFamily="18" charset="0"/>
              </a:rPr>
              <a:t> </a:t>
            </a:r>
            <a:r>
              <a:rPr lang="ru-RU" altLang="ru-RU" sz="2800" dirty="0" err="1" smtClean="0">
                <a:latin typeface="Times New Roman" panose="02020603050405020304" pitchFamily="18" charset="0"/>
              </a:rPr>
              <a:t>савдо</a:t>
            </a:r>
            <a:r>
              <a:rPr lang="ru-RU" altLang="ru-RU" sz="2800" dirty="0" smtClean="0">
                <a:latin typeface="Times New Roman" panose="02020603050405020304" pitchFamily="18" charset="0"/>
              </a:rPr>
              <a:t> </a:t>
            </a:r>
            <a:r>
              <a:rPr lang="ru-RU" altLang="ru-RU" sz="2800" dirty="0" err="1" smtClean="0">
                <a:latin typeface="Times New Roman" panose="02020603050405020304" pitchFamily="18" charset="0"/>
              </a:rPr>
              <a:t>сальдоси</a:t>
            </a:r>
            <a:r>
              <a:rPr lang="ru-RU" altLang="ru-RU" sz="2800" dirty="0" smtClean="0">
                <a:latin typeface="Times New Roman" panose="02020603050405020304" pitchFamily="18" charset="0"/>
              </a:rPr>
              <a:t>;</a:t>
            </a:r>
          </a:p>
          <a:p>
            <a:pPr>
              <a:buClr>
                <a:srgbClr val="CCECFF"/>
              </a:buClr>
            </a:pPr>
            <a:r>
              <a:rPr lang="uz-Cyrl-UZ" altLang="ru-RU" sz="2800" dirty="0" smtClean="0">
                <a:latin typeface="Times New Roman" panose="02020603050405020304" pitchFamily="18" charset="0"/>
              </a:rPr>
              <a:t>-ижобий сальдони таъминлаш;</a:t>
            </a:r>
          </a:p>
          <a:p>
            <a:pPr>
              <a:buClr>
                <a:srgbClr val="CCECFF"/>
              </a:buClr>
            </a:pPr>
            <a:r>
              <a:rPr lang="uz-Cyrl-UZ" altLang="ru-RU" sz="2800" dirty="0" smtClean="0">
                <a:latin typeface="Times New Roman" panose="02020603050405020304" pitchFamily="18" charset="0"/>
              </a:rPr>
              <a:t>- мамлакат иқтисодиёти рақобатбардошлигини ошириш;</a:t>
            </a:r>
          </a:p>
          <a:p>
            <a:pPr>
              <a:buClr>
                <a:srgbClr val="CCECFF"/>
              </a:buClr>
            </a:pPr>
            <a:r>
              <a:rPr lang="uz-Cyrl-UZ" altLang="ru-RU" sz="2800" dirty="0" smtClean="0">
                <a:latin typeface="Times New Roman" panose="02020603050405020304" pitchFamily="18" charset="0"/>
              </a:rPr>
              <a:t>- жахон бозорларида ўз ўрнини эгаллаш;</a:t>
            </a:r>
          </a:p>
          <a:p>
            <a:pPr>
              <a:buClr>
                <a:srgbClr val="CCECFF"/>
              </a:buClr>
            </a:pPr>
            <a:r>
              <a:rPr lang="uz-Cyrl-UZ" altLang="ru-RU" sz="2800" dirty="0" smtClean="0">
                <a:latin typeface="Times New Roman" panose="02020603050405020304" pitchFamily="18" charset="0"/>
              </a:rPr>
              <a:t>- олтин валюта захираларини ўсиши</a:t>
            </a:r>
            <a:endParaRPr lang="ru-RU" altLang="ru-RU" sz="280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34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8" y="365126"/>
            <a:ext cx="9036496" cy="132556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z-Cyrl-U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Макроиқтисодий барқарорликнинг </a:t>
            </a:r>
            <a:br>
              <a:rPr lang="uz-Cyrl-U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z-Cyrl-U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асосий кўрсаткичлари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844824"/>
            <a:ext cx="8208912" cy="3547591"/>
          </a:xfrm>
        </p:spPr>
        <p:txBody>
          <a:bodyPr>
            <a:noAutofit/>
          </a:bodyPr>
          <a:lstStyle/>
          <a:p>
            <a:pPr>
              <a:buClr>
                <a:srgbClr val="CCECFF"/>
              </a:buClr>
            </a:pPr>
            <a:r>
              <a:rPr lang="ru-RU" altLang="ru-RU" sz="2800" dirty="0" smtClean="0">
                <a:latin typeface="Times New Roman" panose="02020603050405020304" pitchFamily="18" charset="0"/>
              </a:rPr>
              <a:t>6.Алмашув </a:t>
            </a:r>
            <a:r>
              <a:rPr lang="ru-RU" altLang="ru-RU" sz="2800" dirty="0" err="1" smtClean="0">
                <a:latin typeface="Times New Roman" panose="02020603050405020304" pitchFamily="18" charset="0"/>
              </a:rPr>
              <a:t>курси</a:t>
            </a:r>
            <a:r>
              <a:rPr lang="ru-RU" altLang="ru-RU" sz="2800" dirty="0" smtClean="0">
                <a:latin typeface="Times New Roman" panose="02020603050405020304" pitchFamily="18" charset="0"/>
              </a:rPr>
              <a:t> </a:t>
            </a:r>
            <a:r>
              <a:rPr lang="ru-RU" altLang="ru-RU" sz="2800" dirty="0" err="1" smtClean="0">
                <a:latin typeface="Times New Roman" panose="02020603050405020304" pitchFamily="18" charset="0"/>
              </a:rPr>
              <a:t>барқарорлиги</a:t>
            </a:r>
            <a:r>
              <a:rPr lang="ru-RU" altLang="ru-RU" sz="2800" dirty="0" smtClean="0">
                <a:latin typeface="Times New Roman" panose="02020603050405020304" pitchFamily="18" charset="0"/>
              </a:rPr>
              <a:t>.</a:t>
            </a:r>
          </a:p>
          <a:p>
            <a:pPr>
              <a:buClr>
                <a:srgbClr val="CCECFF"/>
              </a:buClr>
            </a:pPr>
            <a:r>
              <a:rPr lang="uz-Cyrl-UZ" altLang="ru-RU" sz="2800" dirty="0" smtClean="0">
                <a:latin typeface="Times New Roman" panose="02020603050405020304" pitchFamily="18" charset="0"/>
              </a:rPr>
              <a:t>- валюта бозоридаги барқарорлик;</a:t>
            </a:r>
          </a:p>
          <a:p>
            <a:pPr>
              <a:buClr>
                <a:srgbClr val="CCECFF"/>
              </a:buClr>
            </a:pPr>
            <a:r>
              <a:rPr lang="uz-Cyrl-UZ" altLang="ru-RU" sz="2800" dirty="0" smtClean="0">
                <a:latin typeface="Times New Roman" panose="02020603050405020304" pitchFamily="18" charset="0"/>
              </a:rPr>
              <a:t>- тадбиркорлар ва инвесторлар ишончини ошириш;</a:t>
            </a:r>
          </a:p>
          <a:p>
            <a:pPr>
              <a:buClr>
                <a:srgbClr val="CCECFF"/>
              </a:buClr>
            </a:pPr>
            <a:r>
              <a:rPr lang="uz-Cyrl-UZ" altLang="ru-RU" sz="2800" dirty="0" smtClean="0">
                <a:latin typeface="Times New Roman" panose="02020603050405020304" pitchFamily="18" charset="0"/>
              </a:rPr>
              <a:t>- экспортни қўллаб қувватлаш;</a:t>
            </a:r>
          </a:p>
          <a:p>
            <a:pPr>
              <a:buClr>
                <a:srgbClr val="CCECFF"/>
              </a:buClr>
            </a:pPr>
            <a:r>
              <a:rPr lang="uz-Cyrl-UZ" altLang="ru-RU" sz="2800" dirty="0" smtClean="0">
                <a:latin typeface="Times New Roman" panose="02020603050405020304" pitchFamily="18" charset="0"/>
              </a:rPr>
              <a:t>- инвестициялар, хусусан тўғридан-тўғри инвестицияларни рағбатлантириш.</a:t>
            </a:r>
          </a:p>
          <a:p>
            <a:pPr>
              <a:buClr>
                <a:srgbClr val="CCECFF"/>
              </a:buClr>
            </a:pPr>
            <a:endParaRPr lang="uz-Cyrl-UZ" altLang="ru-RU" sz="2800" dirty="0" smtClean="0">
              <a:latin typeface="Times New Roman" panose="02020603050405020304" pitchFamily="18" charset="0"/>
            </a:endParaRPr>
          </a:p>
          <a:p>
            <a:pPr>
              <a:buClr>
                <a:srgbClr val="CCECFF"/>
              </a:buClr>
            </a:pPr>
            <a:r>
              <a:rPr lang="uz-Cyrl-UZ" altLang="ru-RU" sz="2800" dirty="0" smtClean="0">
                <a:latin typeface="Times New Roman" panose="02020603050405020304" pitchFamily="18" charset="0"/>
              </a:rPr>
              <a:t> </a:t>
            </a:r>
            <a:endParaRPr lang="ru-RU" altLang="ru-RU" sz="280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440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366</TotalTime>
  <Words>529</Words>
  <Application>Microsoft Office PowerPoint</Application>
  <PresentationFormat>Экран (4:3)</PresentationFormat>
  <Paragraphs>92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Ўзбекистонда макроиқтисодий барқарорлик ва юқори иқтисодий ўсиш суръатларини таъминлаш йўналишлари </vt:lpstr>
      <vt:lpstr>Презентация PowerPoint</vt:lpstr>
      <vt:lpstr>Макроиқтисодий барқарорликнинг  асосий кўрсаткичлари</vt:lpstr>
      <vt:lpstr>Презентация PowerPoint</vt:lpstr>
      <vt:lpstr>Макроиқтисодий барқарорликнинг  асосий кўрсаткичлари</vt:lpstr>
      <vt:lpstr>Макроиқтисодий барқарорликнинг  асосий кўрсаткичлари</vt:lpstr>
      <vt:lpstr>Макроиқтисодий барқарорликнинг  асосий кўрсаткичлари</vt:lpstr>
      <vt:lpstr>Макроиқтисодий барқарорликнинг  асосий кўрсаткичлари</vt:lpstr>
      <vt:lpstr>Макроиқтисодий барқарорликнинг  асосий кўрсаткичлари</vt:lpstr>
      <vt:lpstr>Ўзбекистон Республикасида макроиқтисодий барқарорлик</vt:lpstr>
      <vt:lpstr>Нима учун иқтисодиётда ислоҳотлар олиб борилмоқда</vt:lpstr>
      <vt:lpstr>Ўзбекистон ривожланишнинг янги босқичи шароитида макроиқтисодий моделини ўзгартириши</vt:lpstr>
      <vt:lpstr>Мамлакат макроиқтисодий моделини ўзгариши натижасида юзага келган хатарлар ва уларни бартараф этиш чора-тадбирлари</vt:lpstr>
      <vt:lpstr>Истиқболда нима белгиланяпти?</vt:lpstr>
      <vt:lpstr>ЭЪТИБОРИНГИЗ УЧУН РАХМАТ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Ўзбекистонда макроиқтисодий барқарорликни таъминлаш йўллари</dc:title>
  <dc:creator>Пользователь</dc:creator>
  <cp:lastModifiedBy>Насриддинов Фазлиддин Файзуллаевич</cp:lastModifiedBy>
  <cp:revision>37</cp:revision>
  <dcterms:modified xsi:type="dcterms:W3CDTF">2018-07-18T13:33:49Z</dcterms:modified>
</cp:coreProperties>
</file>